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3C0C"/>
    <a:srgbClr val="178B1D"/>
    <a:srgbClr val="283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54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3184-895D-4B3A-AA26-34CDF1A74DD3}" type="datetimeFigureOut">
              <a:rPr lang="uk-UA" smtClean="0"/>
              <a:t>03.02.2014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DF919AA-4214-4970-9C02-B7C583FA608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3184-895D-4B3A-AA26-34CDF1A74DD3}" type="datetimeFigureOut">
              <a:rPr lang="uk-UA" smtClean="0"/>
              <a:t>03.02.2014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19AA-4214-4970-9C02-B7C583FA608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3184-895D-4B3A-AA26-34CDF1A74DD3}" type="datetimeFigureOut">
              <a:rPr lang="uk-UA" smtClean="0"/>
              <a:t>03.02.2014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19AA-4214-4970-9C02-B7C583FA608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3184-895D-4B3A-AA26-34CDF1A74DD3}" type="datetimeFigureOut">
              <a:rPr lang="uk-UA" smtClean="0"/>
              <a:t>03.02.2014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19AA-4214-4970-9C02-B7C583FA608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3184-895D-4B3A-AA26-34CDF1A74DD3}" type="datetimeFigureOut">
              <a:rPr lang="uk-UA" smtClean="0"/>
              <a:t>03.02.2014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19AA-4214-4970-9C02-B7C583FA608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3184-895D-4B3A-AA26-34CDF1A74DD3}" type="datetimeFigureOut">
              <a:rPr lang="uk-UA" smtClean="0"/>
              <a:t>03.02.2014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19AA-4214-4970-9C02-B7C583FA6081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3184-895D-4B3A-AA26-34CDF1A74DD3}" type="datetimeFigureOut">
              <a:rPr lang="uk-UA" smtClean="0"/>
              <a:t>03.02.2014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19AA-4214-4970-9C02-B7C583FA6081}" type="slidenum">
              <a:rPr lang="uk-UA" smtClean="0"/>
              <a:t>‹#›</a:t>
            </a:fld>
            <a:endParaRPr lang="uk-UA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3184-895D-4B3A-AA26-34CDF1A74DD3}" type="datetimeFigureOut">
              <a:rPr lang="uk-UA" smtClean="0"/>
              <a:t>03.02.2014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19AA-4214-4970-9C02-B7C583FA608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3184-895D-4B3A-AA26-34CDF1A74DD3}" type="datetimeFigureOut">
              <a:rPr lang="uk-UA" smtClean="0"/>
              <a:t>03.02.2014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19AA-4214-4970-9C02-B7C583FA608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3184-895D-4B3A-AA26-34CDF1A74DD3}" type="datetimeFigureOut">
              <a:rPr lang="uk-UA" smtClean="0"/>
              <a:t>03.02.2014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19AA-4214-4970-9C02-B7C583FA6081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3184-895D-4B3A-AA26-34CDF1A74DD3}" type="datetimeFigureOut">
              <a:rPr lang="uk-UA" smtClean="0"/>
              <a:t>03.02.2014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19AA-4214-4970-9C02-B7C583FA6081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chemeClr val="bg2">
                <a:tint val="78000"/>
              </a:schemeClr>
            </a:gs>
            <a:gs pos="100000">
              <a:schemeClr val="bg2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0833184-895D-4B3A-AA26-34CDF1A74DD3}" type="datetimeFigureOut">
              <a:rPr lang="uk-UA" smtClean="0"/>
              <a:t>03.02.2014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CDF919AA-4214-4970-9C02-B7C583FA6081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692696"/>
            <a:ext cx="6408712" cy="1787624"/>
          </a:xfrm>
        </p:spPr>
        <p:txBody>
          <a:bodyPr>
            <a:noAutofit/>
          </a:bodyPr>
          <a:lstStyle/>
          <a:p>
            <a:pPr algn="r"/>
            <a:r>
              <a:rPr lang="uk-UA" sz="4800" b="1" i="1" dirty="0" smtClean="0">
                <a:solidFill>
                  <a:srgbClr val="FFC000"/>
                </a:solidFill>
                <a:latin typeface="Georgia" pitchFamily="18" charset="0"/>
              </a:rPr>
              <a:t>ТИЖДЕНЬ ІНФОРМАТИКИ</a:t>
            </a:r>
            <a:endParaRPr lang="uk-UA" sz="4800" b="1" i="1" dirty="0">
              <a:solidFill>
                <a:srgbClr val="FFC000"/>
              </a:solidFill>
              <a:latin typeface="Georgia" pitchFamily="18" charset="0"/>
            </a:endParaRPr>
          </a:p>
        </p:txBody>
      </p:sp>
      <p:pic>
        <p:nvPicPr>
          <p:cNvPr id="4" name="Минусовка (mp3ostrov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9592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5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73"/>
    </mc:Choice>
    <mc:Fallback>
      <p:transition spd="slow" advTm="17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116632"/>
            <a:ext cx="5254352" cy="72008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b="1" i="1" dirty="0" smtClean="0">
                <a:solidFill>
                  <a:srgbClr val="FFC000"/>
                </a:solidFill>
                <a:latin typeface="Georgia" pitchFamily="18" charset="0"/>
              </a:rPr>
              <a:t>План проведення</a:t>
            </a:r>
            <a:endParaRPr lang="uk-UA" sz="3200" b="1" i="1" dirty="0">
              <a:solidFill>
                <a:srgbClr val="FFC000"/>
              </a:solidFill>
              <a:latin typeface="Georg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108616"/>
              </p:ext>
            </p:extLst>
          </p:nvPr>
        </p:nvGraphicFramePr>
        <p:xfrm>
          <a:off x="102390" y="836712"/>
          <a:ext cx="8931361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7242"/>
                <a:gridCol w="5397854"/>
                <a:gridCol w="1082866"/>
                <a:gridCol w="1293399"/>
              </a:tblGrid>
              <a:tr h="394255">
                <a:tc>
                  <a:txBody>
                    <a:bodyPr/>
                    <a:lstStyle/>
                    <a:p>
                      <a:pPr algn="ctr"/>
                      <a:r>
                        <a:rPr lang="uk-UA" sz="1600" b="1" i="1" dirty="0" smtClean="0"/>
                        <a:t>День</a:t>
                      </a:r>
                      <a:r>
                        <a:rPr lang="uk-UA" sz="1600" b="1" i="1" baseline="0" dirty="0" smtClean="0"/>
                        <a:t> тижня</a:t>
                      </a:r>
                      <a:endParaRPr lang="uk-UA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i="1" dirty="0" smtClean="0"/>
                        <a:t>Захід</a:t>
                      </a:r>
                      <a:endParaRPr lang="uk-UA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i="1" dirty="0" smtClean="0"/>
                        <a:t>Місце</a:t>
                      </a:r>
                      <a:endParaRPr lang="uk-UA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i="1" dirty="0" smtClean="0"/>
                        <a:t>Учасники</a:t>
                      </a:r>
                      <a:endParaRPr lang="uk-UA" sz="1600" b="1" i="1" dirty="0"/>
                    </a:p>
                  </a:txBody>
                  <a:tcPr/>
                </a:tc>
              </a:tr>
              <a:tr h="717024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283D0B"/>
                          </a:solidFill>
                        </a:rPr>
                        <a:t>понеділок</a:t>
                      </a:r>
                      <a:endParaRPr lang="uk-UA" sz="1600" b="1" dirty="0">
                        <a:solidFill>
                          <a:srgbClr val="283D0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rgbClr val="0A3C0C"/>
                          </a:solidFill>
                          <a:latin typeface="Georgia" pitchFamily="18" charset="0"/>
                        </a:rPr>
                        <a:t>1.</a:t>
                      </a:r>
                      <a:r>
                        <a:rPr lang="uk-UA" sz="1400" b="0" kern="1200" dirty="0" smtClean="0">
                          <a:solidFill>
                            <a:srgbClr val="0A3C0C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Конкурс на кращий малюнок, що має відношення до інформатики</a:t>
                      </a:r>
                      <a:endParaRPr lang="uk-UA" sz="1400" b="0" dirty="0" smtClean="0">
                        <a:solidFill>
                          <a:srgbClr val="0A3C0C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uk-UA" sz="1400" dirty="0" smtClean="0">
                          <a:solidFill>
                            <a:srgbClr val="0A3C0C"/>
                          </a:solidFill>
                          <a:latin typeface="Georgia" pitchFamily="18" charset="0"/>
                        </a:rPr>
                        <a:t>2.Майстер клас для вчителів «Створення </a:t>
                      </a:r>
                      <a:r>
                        <a:rPr lang="uk-UA" sz="1400" dirty="0" err="1" smtClean="0">
                          <a:solidFill>
                            <a:srgbClr val="0A3C0C"/>
                          </a:solidFill>
                          <a:latin typeface="Georgia" pitchFamily="18" charset="0"/>
                        </a:rPr>
                        <a:t>комп</a:t>
                      </a:r>
                      <a:r>
                        <a:rPr lang="en-US" sz="1400" dirty="0" smtClean="0">
                          <a:solidFill>
                            <a:srgbClr val="0A3C0C"/>
                          </a:solidFill>
                          <a:latin typeface="Georgia" pitchFamily="18" charset="0"/>
                        </a:rPr>
                        <a:t>’</a:t>
                      </a:r>
                      <a:r>
                        <a:rPr lang="uk-UA" sz="1400" dirty="0" err="1" smtClean="0">
                          <a:solidFill>
                            <a:srgbClr val="0A3C0C"/>
                          </a:solidFill>
                          <a:latin typeface="Georgia" pitchFamily="18" charset="0"/>
                        </a:rPr>
                        <a:t>ютерних</a:t>
                      </a:r>
                      <a:r>
                        <a:rPr lang="uk-UA" sz="1400" dirty="0" smtClean="0">
                          <a:solidFill>
                            <a:srgbClr val="0A3C0C"/>
                          </a:solidFill>
                          <a:latin typeface="Georgia" pitchFamily="18" charset="0"/>
                        </a:rPr>
                        <a:t> презентацій</a:t>
                      </a:r>
                      <a:r>
                        <a:rPr lang="en-US" sz="1400" dirty="0" smtClean="0">
                          <a:solidFill>
                            <a:srgbClr val="0A3C0C"/>
                          </a:solidFill>
                          <a:latin typeface="Georgia" pitchFamily="18" charset="0"/>
                        </a:rPr>
                        <a:t>» </a:t>
                      </a:r>
                    </a:p>
                    <a:p>
                      <a:r>
                        <a:rPr lang="en-US" sz="1400" dirty="0" smtClean="0">
                          <a:solidFill>
                            <a:srgbClr val="0A3C0C"/>
                          </a:solidFill>
                          <a:latin typeface="Georgia" pitchFamily="18" charset="0"/>
                        </a:rPr>
                        <a:t>3</a:t>
                      </a:r>
                      <a:r>
                        <a:rPr lang="uk-UA" sz="1400" dirty="0" err="1" smtClean="0">
                          <a:solidFill>
                            <a:srgbClr val="0A3C0C"/>
                          </a:solidFill>
                          <a:latin typeface="Georgia" pitchFamily="18" charset="0"/>
                        </a:rPr>
                        <a:t>.Екскурсія</a:t>
                      </a:r>
                      <a:r>
                        <a:rPr lang="uk-UA" sz="1400" dirty="0" smtClean="0">
                          <a:solidFill>
                            <a:srgbClr val="0A3C0C"/>
                          </a:solidFill>
                          <a:latin typeface="Georgia" pitchFamily="18" charset="0"/>
                        </a:rPr>
                        <a:t> в кабінет інформатики для школярів перших</a:t>
                      </a:r>
                      <a:r>
                        <a:rPr lang="uk-UA" sz="1400" baseline="0" dirty="0" smtClean="0">
                          <a:solidFill>
                            <a:srgbClr val="0A3C0C"/>
                          </a:solidFill>
                          <a:latin typeface="Georgia" pitchFamily="18" charset="0"/>
                        </a:rPr>
                        <a:t> класів</a:t>
                      </a:r>
                      <a:endParaRPr lang="uk-UA" sz="1400" dirty="0">
                        <a:solidFill>
                          <a:srgbClr val="0A3C0C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кабінети</a:t>
                      </a:r>
                    </a:p>
                    <a:p>
                      <a:r>
                        <a:rPr lang="uk-UA" sz="1400" dirty="0" smtClean="0"/>
                        <a:t>к.  14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к. 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Учні  5-6 кл.</a:t>
                      </a:r>
                    </a:p>
                    <a:p>
                      <a:r>
                        <a:rPr lang="uk-UA" sz="1400" dirty="0" smtClean="0"/>
                        <a:t>Вчителі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Учні  1 кл.</a:t>
                      </a:r>
                    </a:p>
                  </a:txBody>
                  <a:tcPr/>
                </a:tc>
              </a:tr>
              <a:tr h="394255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283D0B"/>
                          </a:solidFill>
                        </a:rPr>
                        <a:t>вівторок</a:t>
                      </a:r>
                      <a:endParaRPr lang="uk-UA" sz="1600" b="1" dirty="0">
                        <a:solidFill>
                          <a:srgbClr val="283D0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rgbClr val="0A3C0C"/>
                          </a:solidFill>
                          <a:latin typeface="Georgia" pitchFamily="18" charset="0"/>
                        </a:rPr>
                        <a:t>1.Конкурс </a:t>
                      </a:r>
                      <a:r>
                        <a:rPr lang="uk-UA" sz="1400" dirty="0" err="1" smtClean="0">
                          <a:solidFill>
                            <a:srgbClr val="0A3C0C"/>
                          </a:solidFill>
                          <a:latin typeface="Georgia" pitchFamily="18" charset="0"/>
                        </a:rPr>
                        <a:t>комп</a:t>
                      </a:r>
                      <a:r>
                        <a:rPr lang="en-US" sz="1400" dirty="0" smtClean="0">
                          <a:solidFill>
                            <a:srgbClr val="0A3C0C"/>
                          </a:solidFill>
                          <a:latin typeface="Georgia" pitchFamily="18" charset="0"/>
                        </a:rPr>
                        <a:t>’</a:t>
                      </a:r>
                      <a:r>
                        <a:rPr lang="uk-UA" sz="1400" dirty="0" err="1" smtClean="0">
                          <a:solidFill>
                            <a:srgbClr val="0A3C0C"/>
                          </a:solidFill>
                          <a:latin typeface="Georgia" pitchFamily="18" charset="0"/>
                        </a:rPr>
                        <a:t>ютерних</a:t>
                      </a:r>
                      <a:r>
                        <a:rPr lang="uk-UA" sz="1400" dirty="0" smtClean="0">
                          <a:solidFill>
                            <a:srgbClr val="0A3C0C"/>
                          </a:solidFill>
                          <a:latin typeface="Georgia" pitchFamily="18" charset="0"/>
                        </a:rPr>
                        <a:t> презентацій</a:t>
                      </a:r>
                    </a:p>
                    <a:p>
                      <a:r>
                        <a:rPr lang="uk-UA" sz="1400" dirty="0" smtClean="0">
                          <a:solidFill>
                            <a:srgbClr val="0A3C0C"/>
                          </a:solidFill>
                          <a:latin typeface="Georgia" pitchFamily="18" charset="0"/>
                        </a:rPr>
                        <a:t>2.З</a:t>
                      </a:r>
                      <a:r>
                        <a:rPr lang="uk-UA" sz="1400" b="0" u="none" kern="1200" dirty="0" smtClean="0">
                          <a:solidFill>
                            <a:srgbClr val="0A3C0C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магання на швидкість управління мишею</a:t>
                      </a:r>
                    </a:p>
                    <a:p>
                      <a:r>
                        <a:rPr lang="uk-UA" sz="1400" b="0" u="none" kern="1200" dirty="0" smtClean="0">
                          <a:solidFill>
                            <a:srgbClr val="0A3C0C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3.</a:t>
                      </a:r>
                      <a:r>
                        <a:rPr lang="uk-UA" sz="1400" b="0" u="none" kern="1200" baseline="0" dirty="0" smtClean="0">
                          <a:solidFill>
                            <a:srgbClr val="0A3C0C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uk-UA" sz="1400" b="0" u="none" kern="1200" dirty="0" smtClean="0">
                          <a:solidFill>
                            <a:srgbClr val="0A3C0C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Реклама» (предмети </a:t>
                      </a:r>
                      <a:r>
                        <a:rPr lang="uk-UA" sz="1400" b="0" u="none" kern="1200" dirty="0" err="1" smtClean="0">
                          <a:solidFill>
                            <a:srgbClr val="0A3C0C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най-</a:t>
                      </a:r>
                      <a:r>
                        <a:rPr lang="uk-UA" sz="1400" b="0" u="none" kern="1200" baseline="0" dirty="0" smtClean="0">
                          <a:solidFill>
                            <a:srgbClr val="0A3C0C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 для </a:t>
                      </a:r>
                      <a:r>
                        <a:rPr lang="uk-UA" sz="1400" b="0" u="none" kern="1200" baseline="0" dirty="0" err="1" smtClean="0">
                          <a:solidFill>
                            <a:srgbClr val="0A3C0C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комп</a:t>
                      </a:r>
                      <a:r>
                        <a:rPr lang="en-US" sz="1400" dirty="0" smtClean="0">
                          <a:solidFill>
                            <a:srgbClr val="0A3C0C"/>
                          </a:solidFill>
                          <a:latin typeface="Georgia" pitchFamily="18" charset="0"/>
                        </a:rPr>
                        <a:t>’</a:t>
                      </a:r>
                      <a:r>
                        <a:rPr lang="uk-UA" sz="1400" b="0" u="none" kern="1200" baseline="0" dirty="0" err="1" smtClean="0">
                          <a:solidFill>
                            <a:srgbClr val="0A3C0C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ютера</a:t>
                      </a:r>
                      <a:r>
                        <a:rPr lang="uk-UA" sz="1400" b="0" u="none" kern="1200" dirty="0" smtClean="0">
                          <a:solidFill>
                            <a:srgbClr val="0A3C0C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)</a:t>
                      </a:r>
                      <a:endParaRPr lang="uk-UA" sz="1400" b="0" u="none" dirty="0">
                        <a:solidFill>
                          <a:srgbClr val="0A3C0C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к.  14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к.  14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к. 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Учні  8</a:t>
                      </a:r>
                      <a:r>
                        <a:rPr lang="uk-UA" sz="1400" baseline="0" dirty="0" smtClean="0"/>
                        <a:t> </a:t>
                      </a:r>
                      <a:r>
                        <a:rPr lang="uk-UA" sz="1400" dirty="0" smtClean="0"/>
                        <a:t>кл.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Учні  2 кл.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Учні 11 кл.</a:t>
                      </a:r>
                    </a:p>
                  </a:txBody>
                  <a:tcPr/>
                </a:tc>
              </a:tr>
              <a:tr h="394255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283D0B"/>
                          </a:solidFill>
                        </a:rPr>
                        <a:t>середа</a:t>
                      </a:r>
                      <a:endParaRPr lang="uk-UA" sz="1600" b="1" dirty="0">
                        <a:solidFill>
                          <a:srgbClr val="283D0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uk-UA" sz="1400" b="0" u="none" kern="1200" dirty="0" smtClean="0">
                          <a:solidFill>
                            <a:srgbClr val="0A3C0C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1.Конкурс на кращий кросворд, ребус, загадку, вірш, що має відношення до інформатики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 smtClean="0">
                          <a:solidFill>
                            <a:srgbClr val="0A3C0C"/>
                          </a:solidFill>
                          <a:latin typeface="Georgia" pitchFamily="18" charset="0"/>
                        </a:rPr>
                        <a:t>2</a:t>
                      </a:r>
                      <a:r>
                        <a:rPr lang="ru-RU" sz="1400" b="0" u="none" dirty="0" smtClean="0">
                          <a:solidFill>
                            <a:srgbClr val="0A3C0C"/>
                          </a:solidFill>
                          <a:latin typeface="Georgia" pitchFamily="18" charset="0"/>
                        </a:rPr>
                        <a:t>.</a:t>
                      </a:r>
                      <a:r>
                        <a:rPr lang="uk-UA" sz="1400" b="0" u="none" kern="1200" dirty="0" smtClean="0">
                          <a:solidFill>
                            <a:srgbClr val="0A3C0C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 Тести на комп’ютері з різних предметів</a:t>
                      </a:r>
                      <a:endParaRPr lang="uk-UA" sz="1400" b="0" u="none" dirty="0">
                        <a:solidFill>
                          <a:srgbClr val="0A3C0C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кабінети</a:t>
                      </a:r>
                    </a:p>
                    <a:p>
                      <a:endParaRPr lang="uk-UA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к. 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Учні  9</a:t>
                      </a:r>
                      <a:r>
                        <a:rPr lang="uk-UA" sz="1400" baseline="0" dirty="0" smtClean="0"/>
                        <a:t> </a:t>
                      </a:r>
                      <a:r>
                        <a:rPr lang="uk-UA" sz="1400" dirty="0" smtClean="0"/>
                        <a:t>кл.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Учні  10</a:t>
                      </a:r>
                      <a:r>
                        <a:rPr lang="uk-UA" sz="1400" baseline="0" dirty="0" smtClean="0"/>
                        <a:t> </a:t>
                      </a:r>
                      <a:r>
                        <a:rPr lang="uk-UA" sz="1400" dirty="0" smtClean="0"/>
                        <a:t>кл.</a:t>
                      </a:r>
                    </a:p>
                  </a:txBody>
                  <a:tcPr/>
                </a:tc>
              </a:tr>
              <a:tr h="394255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283D0B"/>
                          </a:solidFill>
                        </a:rPr>
                        <a:t>четвер</a:t>
                      </a:r>
                      <a:endParaRPr lang="uk-UA" sz="1600" b="1" dirty="0">
                        <a:solidFill>
                          <a:srgbClr val="283D0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uk-UA" sz="1400" b="0" u="none" kern="1200" dirty="0" smtClean="0">
                          <a:solidFill>
                            <a:srgbClr val="0A3C0C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1.Конкурс ерудитів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 smtClean="0">
                          <a:solidFill>
                            <a:srgbClr val="0A3C0C"/>
                          </a:solidFill>
                          <a:latin typeface="Georgia" pitchFamily="18" charset="0"/>
                        </a:rPr>
                        <a:t>2.</a:t>
                      </a:r>
                      <a:r>
                        <a:rPr lang="uk-UA" sz="1400" dirty="0" smtClean="0">
                          <a:solidFill>
                            <a:srgbClr val="0A3C0C"/>
                          </a:solidFill>
                          <a:latin typeface="Georgia" pitchFamily="18" charset="0"/>
                        </a:rPr>
                        <a:t>Конкурс стінгазет</a:t>
                      </a:r>
                      <a:endParaRPr lang="uk-UA" sz="1400" dirty="0">
                        <a:solidFill>
                          <a:srgbClr val="0A3C0C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к.  14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кабінети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Учні  9</a:t>
                      </a:r>
                      <a:r>
                        <a:rPr lang="uk-UA" sz="1400" baseline="0" dirty="0" smtClean="0"/>
                        <a:t> </a:t>
                      </a:r>
                      <a:r>
                        <a:rPr lang="uk-UA" sz="1400" dirty="0" smtClean="0"/>
                        <a:t>кл.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Учні  9-11</a:t>
                      </a:r>
                      <a:r>
                        <a:rPr lang="uk-UA" sz="1400" baseline="0" dirty="0" smtClean="0"/>
                        <a:t> </a:t>
                      </a:r>
                      <a:r>
                        <a:rPr lang="uk-UA" sz="1400" dirty="0" smtClean="0"/>
                        <a:t>кл.</a:t>
                      </a:r>
                    </a:p>
                  </a:txBody>
                  <a:tcPr/>
                </a:tc>
              </a:tr>
              <a:tr h="394255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283D0B"/>
                          </a:solidFill>
                          <a:latin typeface="+mn-lt"/>
                        </a:rPr>
                        <a:t>п</a:t>
                      </a:r>
                      <a:r>
                        <a:rPr lang="en-US" sz="1600" dirty="0" smtClean="0">
                          <a:solidFill>
                            <a:srgbClr val="283D0B"/>
                          </a:solidFill>
                          <a:latin typeface="Georgia" pitchFamily="18" charset="0"/>
                        </a:rPr>
                        <a:t>’</a:t>
                      </a:r>
                      <a:r>
                        <a:rPr lang="uk-UA" sz="1600" b="1" dirty="0" err="1" smtClean="0">
                          <a:solidFill>
                            <a:srgbClr val="283D0B"/>
                          </a:solidFill>
                        </a:rPr>
                        <a:t>ятниця</a:t>
                      </a:r>
                      <a:r>
                        <a:rPr lang="uk-UA" sz="1600" b="1" dirty="0" smtClean="0">
                          <a:solidFill>
                            <a:srgbClr val="283D0B"/>
                          </a:solidFill>
                        </a:rPr>
                        <a:t> </a:t>
                      </a:r>
                      <a:endParaRPr lang="uk-UA" sz="1600" b="1" dirty="0">
                        <a:solidFill>
                          <a:srgbClr val="283D0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rgbClr val="0A3C0C"/>
                          </a:solidFill>
                          <a:latin typeface="Georgia" pitchFamily="18" charset="0"/>
                        </a:rPr>
                        <a:t>1.</a:t>
                      </a:r>
                      <a:r>
                        <a:rPr lang="uk-UA" sz="1400" baseline="0" dirty="0" smtClean="0">
                          <a:solidFill>
                            <a:srgbClr val="0A3C0C"/>
                          </a:solidFill>
                          <a:latin typeface="Georgia" pitchFamily="18" charset="0"/>
                        </a:rPr>
                        <a:t>«</a:t>
                      </a:r>
                      <a:r>
                        <a:rPr lang="uk-UA" sz="1400" dirty="0" smtClean="0">
                          <a:solidFill>
                            <a:srgbClr val="0A3C0C"/>
                          </a:solidFill>
                          <a:latin typeface="Georgia" pitchFamily="18" charset="0"/>
                        </a:rPr>
                        <a:t>Придумай назву» (до малюнків)</a:t>
                      </a:r>
                    </a:p>
                    <a:p>
                      <a:r>
                        <a:rPr lang="uk-UA" sz="1400" dirty="0" smtClean="0">
                          <a:solidFill>
                            <a:srgbClr val="0A3C0C"/>
                          </a:solidFill>
                          <a:latin typeface="Georgia" pitchFamily="18" charset="0"/>
                        </a:rPr>
                        <a:t>2.</a:t>
                      </a:r>
                      <a:r>
                        <a:rPr lang="ru-RU" sz="1400" dirty="0" err="1" smtClean="0">
                          <a:solidFill>
                            <a:srgbClr val="0A3C0C"/>
                          </a:solidFill>
                          <a:latin typeface="Georgia" pitchFamily="18" charset="0"/>
                        </a:rPr>
                        <a:t>Підведення</a:t>
                      </a:r>
                      <a:r>
                        <a:rPr lang="ru-RU" sz="1400" dirty="0" smtClean="0">
                          <a:solidFill>
                            <a:srgbClr val="0A3C0C"/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A3C0C"/>
                          </a:solidFill>
                          <a:latin typeface="Georgia" pitchFamily="18" charset="0"/>
                        </a:rPr>
                        <a:t>підсумків</a:t>
                      </a:r>
                      <a:r>
                        <a:rPr lang="ru-RU" sz="1400" dirty="0" smtClean="0">
                          <a:solidFill>
                            <a:srgbClr val="0A3C0C"/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A3C0C"/>
                          </a:solidFill>
                          <a:latin typeface="Georgia" pitchFamily="18" charset="0"/>
                        </a:rPr>
                        <a:t>тижня</a:t>
                      </a:r>
                      <a:r>
                        <a:rPr lang="ru-RU" sz="1400" dirty="0" smtClean="0">
                          <a:solidFill>
                            <a:srgbClr val="0A3C0C"/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A3C0C"/>
                          </a:solidFill>
                          <a:latin typeface="Georgia" pitchFamily="18" charset="0"/>
                        </a:rPr>
                        <a:t>інформатики</a:t>
                      </a:r>
                      <a:r>
                        <a:rPr lang="ru-RU" sz="1400" dirty="0" smtClean="0">
                          <a:solidFill>
                            <a:srgbClr val="0A3C0C"/>
                          </a:solidFill>
                          <a:latin typeface="Georgia" pitchFamily="18" charset="0"/>
                        </a:rPr>
                        <a:t> та </a:t>
                      </a:r>
                    </a:p>
                    <a:p>
                      <a:r>
                        <a:rPr lang="ru-RU" sz="1400" dirty="0" err="1" smtClean="0">
                          <a:solidFill>
                            <a:srgbClr val="0A3C0C"/>
                          </a:solidFill>
                          <a:latin typeface="Georgia" pitchFamily="18" charset="0"/>
                        </a:rPr>
                        <a:t>нагородження</a:t>
                      </a:r>
                      <a:r>
                        <a:rPr lang="ru-RU" sz="1400" dirty="0" smtClean="0">
                          <a:solidFill>
                            <a:srgbClr val="0A3C0C"/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A3C0C"/>
                          </a:solidFill>
                          <a:latin typeface="Georgia" pitchFamily="18" charset="0"/>
                        </a:rPr>
                        <a:t>переможців</a:t>
                      </a:r>
                      <a:r>
                        <a:rPr lang="ru-RU" sz="1400" dirty="0" smtClean="0">
                          <a:solidFill>
                            <a:srgbClr val="0A3C0C"/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A3C0C"/>
                          </a:solidFill>
                          <a:latin typeface="Georgia" pitchFamily="18" charset="0"/>
                        </a:rPr>
                        <a:t>конкурсів</a:t>
                      </a:r>
                      <a:r>
                        <a:rPr lang="ru-RU" sz="1400" dirty="0" smtClean="0">
                          <a:solidFill>
                            <a:srgbClr val="0A3C0C"/>
                          </a:solidFill>
                          <a:latin typeface="Georgia" pitchFamily="18" charset="0"/>
                        </a:rPr>
                        <a:t> </a:t>
                      </a:r>
                      <a:endParaRPr lang="uk-UA" sz="1400" dirty="0">
                        <a:solidFill>
                          <a:srgbClr val="0A3C0C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к.  14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к. 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Учні,</a:t>
                      </a:r>
                      <a:r>
                        <a:rPr lang="uk-UA" sz="1400" baseline="0" dirty="0" smtClean="0"/>
                        <a:t> вчителі</a:t>
                      </a:r>
                      <a:endParaRPr lang="uk-UA" sz="1400" dirty="0" smtClean="0"/>
                    </a:p>
                    <a:p>
                      <a:endParaRPr lang="uk-UA" sz="14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35184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20"/>
    </mc:Choice>
    <mc:Fallback>
      <p:transition spd="slow" advTm="11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752" y="-243408"/>
            <a:ext cx="4534272" cy="11430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FFC000"/>
                </a:solidFill>
                <a:latin typeface="Georgia" pitchFamily="18" charset="0"/>
              </a:rPr>
              <a:t>А ТЕПЕР ДИВІТЬСЯ</a:t>
            </a:r>
            <a:endParaRPr lang="uk-UA" sz="3200" b="1" dirty="0">
              <a:solidFill>
                <a:srgbClr val="FFC000"/>
              </a:solidFill>
              <a:latin typeface="Georgia" pitchFamily="18" charset="0"/>
            </a:endParaRPr>
          </a:p>
        </p:txBody>
      </p:sp>
      <p:pic>
        <p:nvPicPr>
          <p:cNvPr id="1026" name="Picture 2" descr="G:\Затильна_Г_Л_ ТЗОШ_11\5_Позакласна робота\декада інформатики\SAM_09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69835"/>
            <a:ext cx="2926827" cy="2195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G:\Затильна_Г_Л_ ТЗОШ_11\5_Позакласна робота\декада інформатики\SAM_096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6" r="21613"/>
          <a:stretch/>
        </p:blipFill>
        <p:spPr bwMode="auto">
          <a:xfrm>
            <a:off x="6084168" y="2816736"/>
            <a:ext cx="2441688" cy="3357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G:\Затильна_Г_Л_ ТЗОШ_11\5_Позакласна робота\декада інформатики\SAM_097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2" t="9800" r="43191"/>
          <a:stretch/>
        </p:blipFill>
        <p:spPr bwMode="auto">
          <a:xfrm>
            <a:off x="323528" y="1268992"/>
            <a:ext cx="2711074" cy="4320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37998" y="366556"/>
            <a:ext cx="44646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ФОТО-ЗВІТ</a:t>
            </a:r>
            <a:endParaRPr lang="uk-UA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1421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31"/>
    </mc:Choice>
    <mc:Fallback>
      <p:transition spd="slow" advTm="66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G:\Затильна_Г_Л_ ТЗОШ_11\5_Позакласна робота\декада інформатики\SAM_09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8294"/>
            <a:ext cx="2900685" cy="2175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G:\Затильна_Г_Л_ ТЗОШ_11\5_Позакласна робота\декада інформатики\SAM_09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268673"/>
            <a:ext cx="3285830" cy="2464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G:\Затильна_Г_Л_ ТЗОШ_11\5_Позакласна робота\декада інформатики\SAM_09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0649"/>
            <a:ext cx="3096344" cy="2322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G:\Затильна_Г_Л_ ТЗОШ_11\5_Позакласна робота\декада інформатики\SAM_09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325" y="3284984"/>
            <a:ext cx="3332512" cy="2499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G:\Затильна_Г_Л_ ТЗОШ_11\5_Позакласна робота\декада інформатики\SAM_095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52736"/>
            <a:ext cx="3096344" cy="2322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896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18"/>
    </mc:Choice>
    <mc:Fallback>
      <p:transition spd="slow" advTm="47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Рисунок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55884"/>
            <a:ext cx="3240360" cy="4626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 \Затильна_Г_Л_ ТЗОШ_11\5_Позакласна робота\класний керівник\ключі від форту МІФ\SNC001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48680"/>
            <a:ext cx="4391688" cy="3293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587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38"/>
    </mc:Choice>
    <mc:Fallback>
      <p:transition spd="slow" advTm="273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Новая папка\SAM_01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493609"/>
            <a:ext cx="4085821" cy="3064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Новая папка\SAM_01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25" y="3406088"/>
            <a:ext cx="2429959" cy="3239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Новая папка\Изображение 0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25" y="255694"/>
            <a:ext cx="3870119" cy="2902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G:\Новая папка\SAM_01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5693"/>
            <a:ext cx="2910493" cy="3880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6980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31"/>
    </mc:Choice>
    <mc:Fallback>
      <p:transition spd="slow" advTm="53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C000"/>
                </a:solidFill>
              </a:rPr>
              <a:t>Зразки малюнків до конкурсу «Придумай назву»</a:t>
            </a:r>
            <a:endParaRPr lang="uk-UA" b="1" dirty="0">
              <a:solidFill>
                <a:srgbClr val="FFC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045" y="4005064"/>
            <a:ext cx="2999436" cy="2100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13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940" y="260648"/>
            <a:ext cx="2488332" cy="3024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GIF (42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398" y="1412710"/>
            <a:ext cx="2326630" cy="2814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2962672" cy="2052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omp0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280" y="4077072"/>
            <a:ext cx="2962672" cy="2376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09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90"/>
    </mc:Choice>
    <mc:Fallback>
      <p:transition spd="slow" advTm="609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024"/>
            <a:ext cx="2688233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 smtClean="0">
                <a:solidFill>
                  <a:srgbClr val="FFC000"/>
                </a:solidFill>
              </a:rPr>
              <a:t>«реклама»</a:t>
            </a:r>
            <a:endParaRPr lang="uk-UA" sz="4000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188640"/>
            <a:ext cx="6360659" cy="5184576"/>
          </a:xfrm>
        </p:spPr>
        <p:txBody>
          <a:bodyPr>
            <a:noAutofit/>
          </a:bodyPr>
          <a:lstStyle/>
          <a:p>
            <a:pPr algn="just"/>
            <a:r>
              <a:rPr lang="uk-UA" sz="2400" dirty="0" smtClean="0"/>
              <a:t>Приймають участь учні </a:t>
            </a:r>
            <a:r>
              <a:rPr lang="uk-UA" sz="2400" dirty="0"/>
              <a:t>11 класів. </a:t>
            </a:r>
            <a:r>
              <a:rPr lang="uk-UA" sz="2400" dirty="0" smtClean="0"/>
              <a:t>Кожна команда </a:t>
            </a:r>
            <a:r>
              <a:rPr lang="uk-UA" sz="2400" dirty="0"/>
              <a:t>за допомогою жеребкування отримує певну річ (фартух, брязкальце (дитяча іграшка), присоска, шарф, зубна щітка, металева чашка, резинка для волосся, повітряна кулька, дверна ручка, ліхтарик). </a:t>
            </a:r>
            <a:endParaRPr lang="uk-UA" sz="2400" dirty="0" smtClean="0"/>
          </a:p>
          <a:p>
            <a:pPr algn="just"/>
            <a:r>
              <a:rPr lang="uk-UA" sz="2400" dirty="0" smtClean="0"/>
              <a:t>Потрібно </a:t>
            </a:r>
            <a:r>
              <a:rPr lang="uk-UA" sz="2400" dirty="0"/>
              <a:t>за допомогою реклами даної речі (в гумористичній формі) впевнити усіх, що вона є </a:t>
            </a:r>
            <a:r>
              <a:rPr lang="uk-UA" sz="2400" b="1" i="1" dirty="0">
                <a:solidFill>
                  <a:srgbClr val="FFC000"/>
                </a:solidFill>
              </a:rPr>
              <a:t>дуже необхідною</a:t>
            </a:r>
            <a:r>
              <a:rPr lang="uk-UA" sz="2400" dirty="0">
                <a:solidFill>
                  <a:srgbClr val="FFC000"/>
                </a:solidFill>
              </a:rPr>
              <a:t> </a:t>
            </a:r>
            <a:r>
              <a:rPr lang="uk-UA" sz="2400" dirty="0"/>
              <a:t>і </a:t>
            </a:r>
            <a:r>
              <a:rPr lang="uk-UA" sz="2400" b="1" i="1" dirty="0" err="1" smtClean="0">
                <a:solidFill>
                  <a:srgbClr val="FFC000"/>
                </a:solidFill>
              </a:rPr>
              <a:t>незамінимою</a:t>
            </a:r>
            <a:r>
              <a:rPr lang="uk-UA" sz="2400" b="1" i="1" dirty="0" smtClean="0">
                <a:solidFill>
                  <a:srgbClr val="FFC000"/>
                </a:solidFill>
              </a:rPr>
              <a:t> </a:t>
            </a:r>
            <a:r>
              <a:rPr lang="uk-UA" sz="2400" dirty="0" smtClean="0">
                <a:solidFill>
                  <a:srgbClr val="FFC000"/>
                </a:solidFill>
              </a:rPr>
              <a:t> </a:t>
            </a:r>
            <a:r>
              <a:rPr lang="uk-UA" sz="2400" dirty="0"/>
              <a:t>у використанні комп’ютерної техніки або у вивченні інформатики. </a:t>
            </a:r>
            <a:endParaRPr lang="uk-UA" sz="2400" dirty="0" smtClean="0"/>
          </a:p>
          <a:p>
            <a:pPr algn="just"/>
            <a:r>
              <a:rPr lang="uk-UA" sz="2400" dirty="0" smtClean="0"/>
              <a:t>Текст </a:t>
            </a:r>
            <a:r>
              <a:rPr lang="uk-UA" sz="2400" dirty="0"/>
              <a:t>реклами набраний на комп’ютері. </a:t>
            </a:r>
          </a:p>
        </p:txBody>
      </p:sp>
      <p:pic>
        <p:nvPicPr>
          <p:cNvPr id="4100" name="Picture 4" descr="http://lenagold.ru/fon/clipart/ch/cha/chash18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08048"/>
            <a:ext cx="1180639" cy="197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g-fotki.yandex.ru/get/9168/981986.3c/0_867ac_4581e3fc_ori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1" r="37858" b="47438"/>
          <a:stretch/>
        </p:blipFill>
        <p:spPr bwMode="auto">
          <a:xfrm rot="2788813">
            <a:off x="61323" y="3275262"/>
            <a:ext cx="1153351" cy="143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lenagold.ru/fon/clipart/f/fonr/fonar1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641" y="764704"/>
            <a:ext cx="1387281" cy="138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lenagold.ru/fon/clipart/v/vozd/vozd4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17" y="1469034"/>
            <a:ext cx="1769076" cy="230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298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778"/>
    </mc:Choice>
    <mc:Fallback>
      <p:transition spd="slow" advTm="1677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lenagold.narod.ru/fon/clipart/v/vozd/vozd7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92696"/>
            <a:ext cx="5013130" cy="549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826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00"/>
    </mc:Choice>
    <mc:Fallback>
      <p:transition spd="slow" advTm="52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TC101859862[[fn=Поп-музыка]]</Template>
  <TotalTime>107</TotalTime>
  <Words>280</Words>
  <Application>Microsoft Office PowerPoint</Application>
  <PresentationFormat>Экран (4:3)</PresentationFormat>
  <Paragraphs>56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Urban Pop</vt:lpstr>
      <vt:lpstr>ТИЖДЕНЬ ІНФОРМАТИКИ</vt:lpstr>
      <vt:lpstr>Презентация PowerPoint</vt:lpstr>
      <vt:lpstr>А ТЕПЕР ДИВІТЬСЯ</vt:lpstr>
      <vt:lpstr>Презентация PowerPoint</vt:lpstr>
      <vt:lpstr>Презентация PowerPoint</vt:lpstr>
      <vt:lpstr>Презентация PowerPoint</vt:lpstr>
      <vt:lpstr>Зразки малюнків до конкурсу «Придумай назву»</vt:lpstr>
      <vt:lpstr>«реклама»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ТИЖДЕНЬ ІНФОРМАТИКИ</dc:title>
  <dc:creator>1</dc:creator>
  <cp:lastModifiedBy>1</cp:lastModifiedBy>
  <cp:revision>13</cp:revision>
  <dcterms:created xsi:type="dcterms:W3CDTF">2014-02-03T13:16:21Z</dcterms:created>
  <dcterms:modified xsi:type="dcterms:W3CDTF">2014-02-03T15:23:19Z</dcterms:modified>
</cp:coreProperties>
</file>