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6" r:id="rId5"/>
    <p:sldId id="268" r:id="rId6"/>
    <p:sldId id="261" r:id="rId7"/>
    <p:sldId id="262" r:id="rId8"/>
    <p:sldId id="259" r:id="rId9"/>
    <p:sldId id="265" r:id="rId10"/>
    <p:sldId id="264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B0602-B2CA-451C-8510-65A71F693CF2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23CF5E-6985-4DE5-9586-8EAEFC4E0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B0602-B2CA-451C-8510-65A71F693CF2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23CF5E-6985-4DE5-9586-8EAEFC4E0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B0602-B2CA-451C-8510-65A71F693CF2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23CF5E-6985-4DE5-9586-8EAEFC4E0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079900-D431-4C80-86CE-C25A3BADE3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260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1E838C-8424-4D58-941A-E89FAD9CD8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39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B0602-B2CA-451C-8510-65A71F693CF2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23CF5E-6985-4DE5-9586-8EAEFC4E0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B0602-B2CA-451C-8510-65A71F693CF2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23CF5E-6985-4DE5-9586-8EAEFC4E0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B0602-B2CA-451C-8510-65A71F693CF2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23CF5E-6985-4DE5-9586-8EAEFC4E0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B0602-B2CA-451C-8510-65A71F693CF2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23CF5E-6985-4DE5-9586-8EAEFC4E0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B0602-B2CA-451C-8510-65A71F693CF2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23CF5E-6985-4DE5-9586-8EAEFC4E0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B0602-B2CA-451C-8510-65A71F693CF2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23CF5E-6985-4DE5-9586-8EAEFC4E0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B0602-B2CA-451C-8510-65A71F693CF2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23CF5E-6985-4DE5-9586-8EAEFC4E0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B0602-B2CA-451C-8510-65A71F693CF2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23CF5E-6985-4DE5-9586-8EAEFC4E090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25B0602-B2CA-451C-8510-65A71F693CF2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E23CF5E-6985-4DE5-9586-8EAEFC4E09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769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3" y="404664"/>
            <a:ext cx="78181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Тема уроку: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 Українське козацтво в першій чверті </a:t>
            </a:r>
            <a:r>
              <a:rPr lang="en-US" sz="2800" b="1" dirty="0" smtClean="0">
                <a:solidFill>
                  <a:srgbClr val="FF0000"/>
                </a:solidFill>
              </a:rPr>
              <a:t>XVII </a:t>
            </a:r>
            <a:r>
              <a:rPr lang="uk-UA" sz="2800" b="1" dirty="0" smtClean="0">
                <a:solidFill>
                  <a:srgbClr val="FF0000"/>
                </a:solidFill>
              </a:rPr>
              <a:t>ст.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7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7925" y="775320"/>
            <a:ext cx="8229600" cy="771872"/>
          </a:xfrm>
        </p:spPr>
        <p:txBody>
          <a:bodyPr>
            <a:normAutofit/>
          </a:bodyPr>
          <a:lstStyle/>
          <a:p>
            <a:r>
              <a:rPr lang="ru-RU" sz="2800" b="0" dirty="0" err="1">
                <a:solidFill>
                  <a:srgbClr val="FF0000"/>
                </a:solidFill>
              </a:rPr>
              <a:t>Просвітницька</a:t>
            </a:r>
            <a:r>
              <a:rPr lang="ru-RU" sz="2800" b="0" dirty="0">
                <a:solidFill>
                  <a:srgbClr val="FF0000"/>
                </a:solidFill>
              </a:rPr>
              <a:t> </a:t>
            </a:r>
            <a:r>
              <a:rPr lang="ru-RU" sz="2800" b="0" dirty="0" err="1" smtClean="0">
                <a:solidFill>
                  <a:srgbClr val="FF0000"/>
                </a:solidFill>
              </a:rPr>
              <a:t>діяльність</a:t>
            </a:r>
            <a:endParaRPr lang="ru-RU" sz="2800" b="0" dirty="0">
              <a:solidFill>
                <a:srgbClr val="FF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1800" b="1" dirty="0"/>
              <a:t>Створив </a:t>
            </a:r>
            <a:r>
              <a:rPr lang="ru-RU" sz="1800" b="1" dirty="0" err="1"/>
              <a:t>культурний</a:t>
            </a:r>
            <a:r>
              <a:rPr lang="ru-RU" sz="1800" b="1" dirty="0"/>
              <a:t> </a:t>
            </a:r>
            <a:r>
              <a:rPr lang="ru-RU" sz="1800" b="1" dirty="0" err="1"/>
              <a:t>осередок</a:t>
            </a:r>
            <a:r>
              <a:rPr lang="ru-RU" sz="1800" b="1" dirty="0"/>
              <a:t> в </a:t>
            </a:r>
            <a:r>
              <a:rPr lang="ru-RU" sz="1800" b="1" dirty="0" err="1"/>
              <a:t>Києві</a:t>
            </a:r>
            <a:endParaRPr lang="en-US" sz="1800" b="1" dirty="0"/>
          </a:p>
          <a:p>
            <a:pPr>
              <a:spcAft>
                <a:spcPts val="1200"/>
              </a:spcAft>
            </a:pPr>
            <a:r>
              <a:rPr lang="ru-RU" sz="1800" b="1" dirty="0"/>
              <a:t>Стояв </a:t>
            </a:r>
            <a:r>
              <a:rPr lang="ru-RU" sz="1800" b="1" dirty="0" err="1"/>
              <a:t>біля</a:t>
            </a:r>
            <a:r>
              <a:rPr lang="ru-RU" sz="1800" b="1" dirty="0"/>
              <a:t> </a:t>
            </a:r>
            <a:r>
              <a:rPr lang="ru-RU" sz="1800" b="1" dirty="0" err="1"/>
              <a:t>витоків</a:t>
            </a:r>
            <a:r>
              <a:rPr lang="ru-RU" sz="1800" b="1" dirty="0"/>
              <a:t> </a:t>
            </a:r>
            <a:r>
              <a:rPr lang="ru-RU" sz="1800" b="1" dirty="0" err="1"/>
              <a:t>Київскої</a:t>
            </a:r>
            <a:r>
              <a:rPr lang="ru-RU" sz="1800" b="1" dirty="0"/>
              <a:t> </a:t>
            </a:r>
            <a:r>
              <a:rPr lang="ru-RU" sz="1800" b="1" dirty="0" err="1"/>
              <a:t>братської</a:t>
            </a:r>
            <a:r>
              <a:rPr lang="ru-RU" sz="1800" b="1" dirty="0"/>
              <a:t> </a:t>
            </a:r>
            <a:r>
              <a:rPr lang="ru-RU" sz="1800" b="1" dirty="0" err="1"/>
              <a:t>школи</a:t>
            </a:r>
            <a:endParaRPr lang="ru-RU" sz="1800" b="1" dirty="0"/>
          </a:p>
          <a:p>
            <a:pPr>
              <a:spcAft>
                <a:spcPts val="1200"/>
              </a:spcAft>
            </a:pPr>
            <a:r>
              <a:rPr lang="ru-RU" sz="1800" b="1" dirty="0" err="1"/>
              <a:t>Захищав</a:t>
            </a:r>
            <a:r>
              <a:rPr lang="ru-RU" sz="1800" b="1" dirty="0"/>
              <a:t> та </a:t>
            </a:r>
            <a:r>
              <a:rPr lang="ru-RU" sz="1800" b="1" dirty="0" err="1"/>
              <a:t>підтримував</a:t>
            </a:r>
            <a:r>
              <a:rPr lang="ru-RU" sz="1800" b="1" dirty="0"/>
              <a:t> </a:t>
            </a:r>
            <a:r>
              <a:rPr lang="ru-RU" sz="1800" b="1" dirty="0" err="1"/>
              <a:t>православну</a:t>
            </a:r>
            <a:r>
              <a:rPr lang="ru-RU" sz="1800" b="1" dirty="0"/>
              <a:t> </a:t>
            </a:r>
            <a:r>
              <a:rPr lang="ru-RU" sz="1800" b="1" dirty="0" err="1"/>
              <a:t>церкву</a:t>
            </a:r>
            <a:endParaRPr lang="ru-RU" sz="1800" b="1" dirty="0"/>
          </a:p>
          <a:p>
            <a:pPr>
              <a:spcAft>
                <a:spcPts val="1200"/>
              </a:spcAft>
            </a:pPr>
            <a:r>
              <a:rPr lang="ru-RU" sz="1800" b="1" dirty="0" err="1"/>
              <a:t>Иніціатор</a:t>
            </a:r>
            <a:r>
              <a:rPr lang="ru-RU" sz="1800" b="1" dirty="0"/>
              <a:t> </a:t>
            </a:r>
            <a:r>
              <a:rPr lang="ru-RU" sz="1800" b="1" dirty="0" err="1"/>
              <a:t>відновлення</a:t>
            </a:r>
            <a:r>
              <a:rPr lang="ru-RU" sz="1800" b="1" dirty="0"/>
              <a:t> в 1620 </a:t>
            </a:r>
            <a:r>
              <a:rPr lang="ru-RU" sz="1800" b="1" dirty="0" err="1"/>
              <a:t>році</a:t>
            </a:r>
            <a:r>
              <a:rPr lang="ru-RU" sz="1800" b="1" dirty="0"/>
              <a:t> </a:t>
            </a:r>
            <a:r>
              <a:rPr lang="ru-RU" sz="1800" b="1" dirty="0" err="1"/>
              <a:t>православної</a:t>
            </a:r>
            <a:r>
              <a:rPr lang="ru-RU" sz="1800" b="1" dirty="0"/>
              <a:t> </a:t>
            </a:r>
            <a:r>
              <a:rPr lang="ru-RU" sz="1800" b="1" dirty="0" err="1"/>
              <a:t>ієрархіі</a:t>
            </a:r>
            <a:endParaRPr lang="ru-RU" sz="1800" b="1" dirty="0"/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562" y="2703402"/>
            <a:ext cx="4086894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391588" y="5760130"/>
            <a:ext cx="40688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Будівля Київського братства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8680"/>
            <a:ext cx="1485900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6958310" y="2092793"/>
            <a:ext cx="18838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  <a:t>Печать Київського </a:t>
            </a:r>
          </a:p>
          <a:p>
            <a:pPr algn="ctr"/>
            <a:r>
              <a:rPr lang="uk-UA" sz="1200" b="1" dirty="0">
                <a:solidFill>
                  <a:schemeClr val="accent1">
                    <a:lumMod val="75000"/>
                  </a:schemeClr>
                </a:solidFill>
              </a:rPr>
              <a:t>братства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8801100" y="63960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81526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2913" y="548680"/>
            <a:ext cx="6930435" cy="8355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err="1" smtClean="0">
                <a:solidFill>
                  <a:srgbClr val="C00000"/>
                </a:solidFill>
              </a:rPr>
              <a:t>Оцінка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діятельності</a:t>
            </a:r>
            <a:endParaRPr lang="ru-RU" sz="4000" b="1" dirty="0" smtClean="0">
              <a:solidFill>
                <a:srgbClr val="C0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493366"/>
            <a:ext cx="6805385" cy="225057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Зробив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значний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внесок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згуртування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українського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суспільства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розвиток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визвольного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руху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Україні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100" name="Picture 4" descr="180px-Alex_K_Petro_Sahaidachny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07" y="3717032"/>
            <a:ext cx="158214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835696" y="5583900"/>
            <a:ext cx="58448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Герб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родини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Петра Конашевича-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Сагайдачного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801100" y="63960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1629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Оксана Євстахіївна\Foto\DSC003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42257"/>
            <a:ext cx="7704857" cy="545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22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640"/>
            <a:ext cx="7920880" cy="594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0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36904" cy="610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5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6" cy="604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0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24053"/>
            <a:ext cx="4145752" cy="496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6521" y="1052736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</a:rPr>
              <a:t>Завдання уроку:</a:t>
            </a:r>
          </a:p>
          <a:p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rgbClr val="FF0000"/>
                </a:solidFill>
              </a:rPr>
              <a:t>дослідити, як героїчна боротьба українського козацтва проти турків і татар під проводом Петра Конашевича-Сагайдачного відображена в усній народній творчості та історичних джерелах.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005064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</a:rPr>
              <a:t>Тип уроку: 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урок-проект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9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124744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</a:rPr>
              <a:t>Епіграф уроку:</a:t>
            </a:r>
          </a:p>
          <a:p>
            <a:endParaRPr lang="uk-UA" sz="2400" b="1" dirty="0" smtClean="0"/>
          </a:p>
          <a:p>
            <a:pPr>
              <a:lnSpc>
                <a:spcPct val="150000"/>
              </a:lnSpc>
            </a:pPr>
            <a:r>
              <a:rPr lang="uk-UA" sz="2400" b="1" dirty="0" smtClean="0"/>
              <a:t> </a:t>
            </a:r>
            <a:r>
              <a:rPr lang="uk-UA" sz="2400" b="1" dirty="0" smtClean="0">
                <a:solidFill>
                  <a:srgbClr val="FF0000"/>
                </a:solidFill>
              </a:rPr>
              <a:t>Було колись – в Україні ревіли гармати;</a:t>
            </a:r>
          </a:p>
          <a:p>
            <a:pPr>
              <a:lnSpc>
                <a:spcPct val="150000"/>
              </a:lnSpc>
            </a:pPr>
            <a:r>
              <a:rPr lang="uk-UA" sz="2400" b="1" dirty="0" smtClean="0">
                <a:solidFill>
                  <a:srgbClr val="FF0000"/>
                </a:solidFill>
              </a:rPr>
              <a:t>Було колись – Запорожці вміли панувати.</a:t>
            </a:r>
          </a:p>
          <a:p>
            <a:pPr>
              <a:lnSpc>
                <a:spcPct val="150000"/>
              </a:lnSpc>
            </a:pPr>
            <a:r>
              <a:rPr lang="uk-UA" sz="2400" b="1" dirty="0" smtClean="0">
                <a:solidFill>
                  <a:srgbClr val="FF0000"/>
                </a:solidFill>
              </a:rPr>
              <a:t>Панували, добували і Славу і Волю; …</a:t>
            </a:r>
          </a:p>
          <a:p>
            <a:pPr algn="r">
              <a:lnSpc>
                <a:spcPct val="150000"/>
              </a:lnSpc>
            </a:pPr>
            <a:r>
              <a:rPr lang="uk-UA" sz="2400" b="1" dirty="0" smtClean="0">
                <a:solidFill>
                  <a:srgbClr val="FF0000"/>
                </a:solidFill>
              </a:rPr>
              <a:t>Т. Шевченко «Іван Підкова»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3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907704" y="692696"/>
            <a:ext cx="5472608" cy="101156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4800" dirty="0" smtClean="0">
                <a:solidFill>
                  <a:srgbClr val="C00000"/>
                </a:solidFill>
              </a:rPr>
              <a:t>Діяльність</a:t>
            </a:r>
            <a:endParaRPr lang="ru-RU" sz="4800" dirty="0" smtClean="0">
              <a:solidFill>
                <a:srgbClr val="C00000"/>
              </a:solidFill>
            </a:endParaRPr>
          </a:p>
        </p:txBody>
      </p:sp>
      <p:pic>
        <p:nvPicPr>
          <p:cNvPr id="5" name="Picture 11" descr="jmage04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898351"/>
            <a:ext cx="3466353" cy="37628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4644008" y="2132856"/>
            <a:ext cx="4248472" cy="1944216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uk-UA" sz="3200" b="1" dirty="0" err="1" smtClean="0">
                <a:solidFill>
                  <a:schemeClr val="accent5">
                    <a:lumMod val="75000"/>
                  </a:schemeClr>
                </a:solidFill>
              </a:rPr>
              <a:t>Політичн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а</a:t>
            </a:r>
          </a:p>
          <a:p>
            <a:pPr>
              <a:defRPr/>
            </a:pPr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</a:rPr>
              <a:t>Військова</a:t>
            </a:r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</a:rPr>
              <a:t>Просвітницька</a:t>
            </a:r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0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53" y="764704"/>
            <a:ext cx="5615405" cy="108356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err="1" smtClean="0">
                <a:solidFill>
                  <a:srgbClr val="C00000"/>
                </a:solidFill>
              </a:rPr>
              <a:t>Сагайдачний</a:t>
            </a:r>
            <a:r>
              <a:rPr lang="ru-RU" b="1" dirty="0" smtClean="0">
                <a:solidFill>
                  <a:srgbClr val="C00000"/>
                </a:solidFill>
              </a:rPr>
              <a:t> –</a:t>
            </a:r>
            <a:r>
              <a:rPr lang="ru-RU" b="1" dirty="0" err="1" smtClean="0">
                <a:solidFill>
                  <a:srgbClr val="C00000"/>
                </a:solidFill>
              </a:rPr>
              <a:t>політик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дипломат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609" y="3429000"/>
            <a:ext cx="8169484" cy="1937494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ru-RU" sz="2600" b="1" dirty="0" err="1" smtClean="0">
                <a:solidFill>
                  <a:schemeClr val="accent5">
                    <a:lumMod val="75000"/>
                  </a:schemeClr>
                </a:solidFill>
              </a:rPr>
              <a:t>Захищав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5">
                    <a:lumMod val="75000"/>
                  </a:schemeClr>
                </a:solidFill>
              </a:rPr>
              <a:t>інтереси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5">
                    <a:lumMod val="75000"/>
                  </a:schemeClr>
                </a:solidFill>
              </a:rPr>
              <a:t>українского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 народу</a:t>
            </a:r>
          </a:p>
          <a:p>
            <a:pPr eaLnBrk="1" hangingPunct="1">
              <a:defRPr/>
            </a:pPr>
            <a:r>
              <a:rPr lang="ru-RU" sz="2600" b="1" dirty="0" err="1" smtClean="0">
                <a:solidFill>
                  <a:schemeClr val="accent5">
                    <a:lumMod val="75000"/>
                  </a:schemeClr>
                </a:solidFill>
              </a:rPr>
              <a:t>Прийнимав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 участь в </a:t>
            </a:r>
            <a:r>
              <a:rPr lang="ru-RU" sz="2600" b="1" dirty="0" err="1" smtClean="0">
                <a:solidFill>
                  <a:schemeClr val="accent5">
                    <a:lumMod val="75000"/>
                  </a:schemeClr>
                </a:solidFill>
              </a:rPr>
              <a:t>європейській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5">
                    <a:lumMod val="75000"/>
                  </a:schemeClr>
                </a:solidFill>
              </a:rPr>
              <a:t>политиці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 того часу (</a:t>
            </a:r>
            <a:r>
              <a:rPr lang="ru-RU" sz="2600" b="1" dirty="0" err="1" smtClean="0">
                <a:solidFill>
                  <a:schemeClr val="accent5">
                    <a:lumMod val="75000"/>
                  </a:schemeClr>
                </a:solidFill>
              </a:rPr>
              <a:t>відносини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 с </a:t>
            </a:r>
            <a:r>
              <a:rPr lang="ru-RU" sz="2600" b="1" dirty="0" err="1" smtClean="0">
                <a:solidFill>
                  <a:schemeClr val="accent5">
                    <a:lumMod val="75000"/>
                  </a:schemeClr>
                </a:solidFill>
              </a:rPr>
              <a:t>Польщею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 і </a:t>
            </a:r>
            <a:r>
              <a:rPr lang="ru-RU" sz="2600" b="1" dirty="0" err="1" smtClean="0">
                <a:solidFill>
                  <a:schemeClr val="accent5">
                    <a:lumMod val="75000"/>
                  </a:schemeClr>
                </a:solidFill>
              </a:rPr>
              <a:t>московським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 царем)</a:t>
            </a:r>
          </a:p>
          <a:p>
            <a:pPr eaLnBrk="1" hangingPunct="1">
              <a:defRPr/>
            </a:pP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Привернув </a:t>
            </a:r>
            <a:r>
              <a:rPr lang="ru-RU" sz="2600" b="1" dirty="0" err="1" smtClean="0">
                <a:solidFill>
                  <a:schemeClr val="accent5">
                    <a:lumMod val="75000"/>
                  </a:schemeClr>
                </a:solidFill>
              </a:rPr>
              <a:t>увагу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 до </a:t>
            </a:r>
            <a:r>
              <a:rPr lang="ru-RU" sz="2600" b="1" dirty="0" err="1" smtClean="0">
                <a:solidFill>
                  <a:schemeClr val="accent5">
                    <a:lumMod val="75000"/>
                  </a:schemeClr>
                </a:solidFill>
              </a:rPr>
              <a:t>козаків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sz="2600" b="1" dirty="0" err="1" smtClean="0">
                <a:solidFill>
                  <a:schemeClr val="accent5">
                    <a:lumMod val="75000"/>
                  </a:schemeClr>
                </a:solidFill>
              </a:rPr>
              <a:t>Європі</a:t>
            </a:r>
            <a:endParaRPr lang="ru-RU" sz="2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600" b="1" dirty="0" err="1" smtClean="0">
                <a:solidFill>
                  <a:schemeClr val="accent5">
                    <a:lumMod val="75000"/>
                  </a:schemeClr>
                </a:solidFill>
              </a:rPr>
              <a:t>Приєднався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 до «</a:t>
            </a:r>
            <a:r>
              <a:rPr lang="ru-RU" sz="2600" b="1" dirty="0" err="1" smtClean="0">
                <a:solidFill>
                  <a:schemeClr val="accent5">
                    <a:lumMod val="75000"/>
                  </a:schemeClr>
                </a:solidFill>
              </a:rPr>
              <a:t>Ліги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5">
                    <a:lumMod val="75000"/>
                  </a:schemeClr>
                </a:solidFill>
              </a:rPr>
              <a:t>міліції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5">
                    <a:lumMod val="75000"/>
                  </a:schemeClr>
                </a:solidFill>
              </a:rPr>
              <a:t>християнства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» в 1618 </a:t>
            </a:r>
            <a:r>
              <a:rPr lang="ru-RU" sz="2600" b="1" dirty="0" err="1" smtClean="0">
                <a:solidFill>
                  <a:schemeClr val="accent5">
                    <a:lumMod val="75000"/>
                  </a:schemeClr>
                </a:solidFill>
              </a:rPr>
              <a:t>році</a:t>
            </a:r>
            <a:endParaRPr lang="ru-RU" sz="2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3076" name="Picture 4" descr="jmage0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828" y="570141"/>
            <a:ext cx="244792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001695" y="2964091"/>
            <a:ext cx="27061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Герб в</a:t>
            </a:r>
            <a:r>
              <a:rPr lang="uk-UA" sz="1600" dirty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йська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Запорозького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8801100" y="63960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5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2221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32656"/>
            <a:ext cx="8229600" cy="1152128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rgbClr val="C00000"/>
                </a:solidFill>
              </a:rPr>
              <a:t>Військова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діяльність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Сагайдачного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4826" name="Picture 10" descr="jmage04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988840"/>
            <a:ext cx="3663826" cy="3816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Впорядкував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</a:rPr>
              <a:t>козацьке 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</a:rPr>
              <a:t>військо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Мав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власну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військову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тактику та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стратегію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Прославився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вдалимими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морськими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і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сухопутними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походами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проти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Османскої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Порти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Відіграв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вирішальну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роль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роль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битві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під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Хотином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8801100" y="64690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6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109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32848" cy="599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2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543649"/>
              </p:ext>
            </p:extLst>
          </p:nvPr>
        </p:nvGraphicFramePr>
        <p:xfrm>
          <a:off x="1832532" y="530225"/>
          <a:ext cx="6339868" cy="5347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8792"/>
                <a:gridCol w="2492587"/>
                <a:gridCol w="3038489"/>
              </a:tblGrid>
              <a:tr h="278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Рік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Похід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Результат походу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93" marR="61093" marT="0" marB="0"/>
                </a:tc>
              </a:tr>
              <a:tr h="1371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1606 р.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Славетний морський похід на фортецю Варну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Козаки дістали великі скарби, вартість яких обчислювалась дуже великою сумою – 180000 тис. злотих.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Та головне – відвоювали декілька тисяч бранців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93" marR="61093" marT="0" marB="0"/>
                </a:tc>
              </a:tr>
              <a:tr h="677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1608 р.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Похід на Перекоп – золоті ворота Криму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Виманили хитрощами татарське військо в степ і розбили його.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93" marR="61093" marT="0" marB="0"/>
                </a:tc>
              </a:tr>
              <a:tr h="720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1614 р.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Похід на турецькі міста Трапезунда і Синоп – місто кохання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Потопили ворожі судна, наповнили кораблі здобиччю, визволили багато невільників.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93" marR="61093" marT="0" marB="0"/>
                </a:tc>
              </a:tr>
              <a:tr h="480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1615 р.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Обстріляли Царгород - Стамбул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93" marR="61093" marT="0" marB="0"/>
                </a:tc>
              </a:tr>
              <a:tr h="909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1616 р.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Похід на  Кафу – найбільший невільницький ринок на Чорному морі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Знищили 14 тис. бусурманів, набрали великого добра, головне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звільнили тисячі бранців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93" marR="61093" marT="0" marB="0"/>
                </a:tc>
              </a:tr>
              <a:tr h="909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1617 р.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Похід під Москву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93" marR="61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1618 р – </a:t>
                      </a:r>
                      <a:r>
                        <a:rPr lang="uk-UA" sz="1200" dirty="0" err="1">
                          <a:effectLst/>
                        </a:rPr>
                        <a:t>Деулінське</a:t>
                      </a:r>
                      <a:r>
                        <a:rPr lang="uk-UA" sz="1200" dirty="0">
                          <a:effectLst/>
                        </a:rPr>
                        <a:t>  </a:t>
                      </a:r>
                      <a:r>
                        <a:rPr lang="uk-UA" sz="1200" dirty="0" err="1">
                          <a:effectLst/>
                        </a:rPr>
                        <a:t>перемир</a:t>
                      </a:r>
                      <a:r>
                        <a:rPr lang="ru-RU" sz="1200" dirty="0">
                          <a:effectLst/>
                        </a:rPr>
                        <a:t>’</a:t>
                      </a:r>
                      <a:r>
                        <a:rPr lang="uk-UA" sz="1200" dirty="0">
                          <a:effectLst/>
                        </a:rPr>
                        <a:t>я. Польща отримувала Смоленщину та Чернігово-Сіверщину.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93" marR="6109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3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1844824"/>
            <a:ext cx="5412093" cy="405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692696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Роль козаків під проводом Петра Конашевича-Сагайдачного у розгромі турків в Хотинській війні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996922"/>
            <a:ext cx="302433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/>
              <a:t>Після перемоги в Хотинській війні Польща зберегла свою незалежність, Туреччина надовго відмовилась від завоювання Європи. Що отримала Україна? Поляки вкотре зрадили українців. В цій війні був поранений </a:t>
            </a:r>
          </a:p>
          <a:p>
            <a:r>
              <a:rPr lang="uk-UA" sz="1400" b="1" dirty="0" smtClean="0"/>
              <a:t>П. Конашевич-Сагайдачний і невдовзі від отриманих ран помер, а поляки скоротили козацький реєстр до 2 тис., а решта козаків були змушені повертатися до панів.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4785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104</TotalTime>
  <Words>419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Презентация PowerPoint</vt:lpstr>
      <vt:lpstr>Презентация PowerPoint</vt:lpstr>
      <vt:lpstr>Презентация PowerPoint</vt:lpstr>
      <vt:lpstr>Діяльність</vt:lpstr>
      <vt:lpstr>Сагайдачний –політик,  дипломат</vt:lpstr>
      <vt:lpstr>Військова діяльність Сагайдачного</vt:lpstr>
      <vt:lpstr>Презентация PowerPoint</vt:lpstr>
      <vt:lpstr>Презентация PowerPoint</vt:lpstr>
      <vt:lpstr>Презентация PowerPoint</vt:lpstr>
      <vt:lpstr>Просвітницька діяльність</vt:lpstr>
      <vt:lpstr>Оцінка діятельності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17</cp:revision>
  <dcterms:created xsi:type="dcterms:W3CDTF">2014-01-14T11:22:53Z</dcterms:created>
  <dcterms:modified xsi:type="dcterms:W3CDTF">2014-01-28T15:03:19Z</dcterms:modified>
</cp:coreProperties>
</file>