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85" r:id="rId4"/>
    <p:sldId id="291" r:id="rId5"/>
    <p:sldId id="292" r:id="rId6"/>
    <p:sldId id="302" r:id="rId7"/>
    <p:sldId id="293" r:id="rId8"/>
    <p:sldId id="286" r:id="rId9"/>
    <p:sldId id="287" r:id="rId10"/>
    <p:sldId id="288" r:id="rId11"/>
    <p:sldId id="289" r:id="rId12"/>
    <p:sldId id="290" r:id="rId13"/>
    <p:sldId id="281" r:id="rId14"/>
    <p:sldId id="295" r:id="rId15"/>
    <p:sldId id="294" r:id="rId16"/>
    <p:sldId id="298" r:id="rId17"/>
    <p:sldId id="258" r:id="rId18"/>
    <p:sldId id="296" r:id="rId19"/>
    <p:sldId id="297" r:id="rId20"/>
    <p:sldId id="274" r:id="rId21"/>
    <p:sldId id="299" r:id="rId22"/>
    <p:sldId id="300" r:id="rId23"/>
    <p:sldId id="30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DDDC5-7D25-4918-9B52-E4A5E69AF124}" type="datetimeFigureOut">
              <a:rPr lang="ru-RU" smtClean="0"/>
              <a:pPr/>
              <a:t>08.12.2013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3A6A7-E21B-42DB-9945-37D61714B740}" type="slidenum">
              <a:rPr lang="ru-RU" smtClean="0"/>
              <a:pPr/>
              <a:t>‹#›</a:t>
            </a:fld>
            <a:endParaRPr lang="ru-RU"/>
          </a:p>
        </p:txBody>
      </p:sp>
    </p:spTree>
    <p:extLst>
      <p:ext uri="{BB962C8B-B14F-4D97-AF65-F5344CB8AC3E}">
        <p14:creationId xmlns:p14="http://schemas.microsoft.com/office/powerpoint/2010/main" val="269215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E9F5D7F-DFC1-4F8A-BAEA-17792BD7A1A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D3A6A7-E21B-42DB-9945-37D61714B740}" type="slidenum">
              <a:rPr lang="ru-RU" smtClean="0"/>
              <a:pPr/>
              <a:t>13</a:t>
            </a:fld>
            <a:endParaRPr lang="ru-RU"/>
          </a:p>
        </p:txBody>
      </p:sp>
    </p:spTree>
    <p:extLst>
      <p:ext uri="{BB962C8B-B14F-4D97-AF65-F5344CB8AC3E}">
        <p14:creationId xmlns:p14="http://schemas.microsoft.com/office/powerpoint/2010/main" val="294717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8D3A6A7-E21B-42DB-9945-37D61714B740}" type="slidenum">
              <a:rPr lang="ru-RU" smtClean="0"/>
              <a:pPr/>
              <a:t>17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F306542-E105-415C-BD76-5F09C7032FE0}"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8A22E2-33C8-4C77-A6C6-728EAE149C8A}" type="datetimeFigureOut">
              <a:rPr lang="ru-RU" smtClean="0"/>
              <a:pPr/>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3ED75-39FA-47C9-A1A4-F4C6BA361DFD}"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A22E2-33C8-4C77-A6C6-728EAE149C8A}" type="datetimeFigureOut">
              <a:rPr lang="ru-RU" smtClean="0"/>
              <a:pPr/>
              <a:t>08.12.2013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ED75-39FA-47C9-A1A4-F4C6BA361D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899592" y="5661248"/>
            <a:ext cx="3506866" cy="523220"/>
          </a:xfrm>
          <a:prstGeom prst="rect">
            <a:avLst/>
          </a:prstGeom>
        </p:spPr>
        <p:txBody>
          <a:bodyPr wrap="square">
            <a:spAutoFit/>
          </a:bodyPr>
          <a:lstStyle/>
          <a:p>
            <a:pPr algn="ctr"/>
            <a:r>
              <a:rPr lang="ru-RU" sz="2800" b="1" dirty="0" smtClean="0">
                <a:solidFill>
                  <a:srgbClr val="FF0000"/>
                </a:solidFill>
                <a:latin typeface="Times New Roman" pitchFamily="18" charset="0"/>
                <a:cs typeface="Times New Roman" pitchFamily="18" charset="0"/>
              </a:rPr>
              <a:t>1016-1054 </a:t>
            </a:r>
            <a:r>
              <a:rPr lang="ru-RU" sz="2800" b="1" dirty="0" err="1" smtClean="0">
                <a:solidFill>
                  <a:srgbClr val="FF0000"/>
                </a:solidFill>
                <a:latin typeface="Times New Roman" pitchFamily="18" charset="0"/>
                <a:cs typeface="Times New Roman" pitchFamily="18" charset="0"/>
              </a:rPr>
              <a:t>рр</a:t>
            </a:r>
            <a:r>
              <a:rPr lang="ru-RU" sz="2800" b="1" dirty="0" smtClean="0">
                <a:solidFill>
                  <a:srgbClr val="FF0000"/>
                </a:solidFill>
                <a:latin typeface="Times New Roman" pitchFamily="18" charset="0"/>
                <a:cs typeface="Times New Roman" pitchFamily="18" charset="0"/>
              </a:rPr>
              <a:t>. </a:t>
            </a:r>
            <a:endParaRPr lang="ru-RU" sz="2800" b="1" dirty="0">
              <a:solidFill>
                <a:srgbClr val="FF0000"/>
              </a:solidFill>
              <a:latin typeface="Times New Roman" pitchFamily="18" charset="0"/>
              <a:cs typeface="Times New Roman" pitchFamily="18" charset="0"/>
            </a:endParaRPr>
          </a:p>
        </p:txBody>
      </p:sp>
      <p:sp>
        <p:nvSpPr>
          <p:cNvPr id="12" name="Заголовок 11"/>
          <p:cNvSpPr>
            <a:spLocks noGrp="1"/>
          </p:cNvSpPr>
          <p:nvPr>
            <p:ph type="title"/>
          </p:nvPr>
        </p:nvSpPr>
        <p:spPr>
          <a:xfrm>
            <a:off x="683568" y="63414"/>
            <a:ext cx="3722890" cy="1293545"/>
          </a:xfrm>
        </p:spPr>
        <p:txBody>
          <a:bodyPr anchor="ctr">
            <a:noAutofit/>
          </a:bodyPr>
          <a:lstStyle/>
          <a:p>
            <a:pPr algn="ctr"/>
            <a:r>
              <a:rPr lang="ru-RU" sz="2800" dirty="0" err="1" smtClean="0">
                <a:solidFill>
                  <a:srgbClr val="FF0000"/>
                </a:solidFill>
                <a:latin typeface="Times New Roman" pitchFamily="18" charset="0"/>
                <a:ea typeface="+mn-ea"/>
                <a:cs typeface="Times New Roman" pitchFamily="18" charset="0"/>
              </a:rPr>
              <a:t>Київська</a:t>
            </a:r>
            <a:r>
              <a:rPr lang="ru-RU" sz="2800" dirty="0" smtClean="0">
                <a:solidFill>
                  <a:srgbClr val="FF0000"/>
                </a:solidFill>
                <a:latin typeface="Times New Roman" pitchFamily="18" charset="0"/>
                <a:ea typeface="+mn-ea"/>
                <a:cs typeface="Times New Roman" pitchFamily="18" charset="0"/>
              </a:rPr>
              <a:t> Русь за </a:t>
            </a:r>
            <a:r>
              <a:rPr lang="ru-RU" sz="2800" dirty="0" err="1" smtClean="0">
                <a:solidFill>
                  <a:srgbClr val="FF0000"/>
                </a:solidFill>
                <a:latin typeface="Times New Roman" pitchFamily="18" charset="0"/>
                <a:ea typeface="+mn-ea"/>
                <a:cs typeface="Times New Roman" pitchFamily="18" charset="0"/>
              </a:rPr>
              <a:t>часів</a:t>
            </a:r>
            <a:r>
              <a:rPr lang="ru-RU" sz="2800" dirty="0" smtClean="0">
                <a:solidFill>
                  <a:srgbClr val="FF0000"/>
                </a:solidFill>
                <a:latin typeface="Times New Roman" pitchFamily="18" charset="0"/>
                <a:ea typeface="+mn-ea"/>
                <a:cs typeface="Times New Roman" pitchFamily="18" charset="0"/>
              </a:rPr>
              <a:t> </a:t>
            </a:r>
            <a:r>
              <a:rPr lang="ru-RU" sz="2800" dirty="0" err="1" smtClean="0">
                <a:solidFill>
                  <a:srgbClr val="FF0000"/>
                </a:solidFill>
                <a:latin typeface="Times New Roman" pitchFamily="18" charset="0"/>
                <a:ea typeface="+mn-ea"/>
                <a:cs typeface="Times New Roman" pitchFamily="18" charset="0"/>
              </a:rPr>
              <a:t>правління</a:t>
            </a:r>
            <a:r>
              <a:rPr lang="ru-RU" sz="2800" dirty="0" smtClean="0">
                <a:solidFill>
                  <a:srgbClr val="FF0000"/>
                </a:solidFill>
                <a:latin typeface="Times New Roman" pitchFamily="18" charset="0"/>
                <a:ea typeface="+mn-ea"/>
                <a:cs typeface="Times New Roman" pitchFamily="18" charset="0"/>
              </a:rPr>
              <a:t> Ярослава Мудрого</a:t>
            </a:r>
            <a:endParaRPr lang="ru-RU" sz="2800" dirty="0">
              <a:solidFill>
                <a:srgbClr val="FF0000"/>
              </a:solidFill>
              <a:latin typeface="Times New Roman" pitchFamily="18" charset="0"/>
              <a:ea typeface="+mn-ea"/>
              <a:cs typeface="Times New Roman" pitchFamily="18" charset="0"/>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19" y="1356960"/>
            <a:ext cx="3097212"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92080" y="166764"/>
            <a:ext cx="302433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План</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Прямоугольник 2"/>
          <p:cNvSpPr/>
          <p:nvPr/>
        </p:nvSpPr>
        <p:spPr>
          <a:xfrm>
            <a:off x="4930012" y="1196752"/>
            <a:ext cx="3795206" cy="523220"/>
          </a:xfrm>
          <a:prstGeom prst="rect">
            <a:avLst/>
          </a:prstGeom>
        </p:spPr>
        <p:txBody>
          <a:bodyPr vert="horz" lIns="91440" tIns="45720" rIns="91440" bIns="45720" rtlCol="0" anchor="ctr">
            <a:noAutofit/>
          </a:bodyPr>
          <a:lstStyle/>
          <a:p>
            <a:pPr algn="ctr">
              <a:spcBef>
                <a:spcPct val="0"/>
              </a:spcBef>
            </a:pPr>
            <a:r>
              <a:rPr lang="ru-RU" sz="2400" b="1" dirty="0" err="1" smtClean="0">
                <a:solidFill>
                  <a:srgbClr val="FF0000"/>
                </a:solidFill>
                <a:latin typeface="Times New Roman" pitchFamily="18" charset="0"/>
                <a:cs typeface="Times New Roman" pitchFamily="18" charset="0"/>
              </a:rPr>
              <a:t>Боротьба</a:t>
            </a:r>
            <a:r>
              <a:rPr lang="ru-RU" sz="2400" b="1" dirty="0" smtClean="0">
                <a:solidFill>
                  <a:srgbClr val="FF0000"/>
                </a:solidFill>
                <a:latin typeface="Times New Roman" pitchFamily="18" charset="0"/>
                <a:cs typeface="Times New Roman" pitchFamily="18" charset="0"/>
              </a:rPr>
              <a:t> за </a:t>
            </a:r>
            <a:r>
              <a:rPr lang="ru-RU" sz="2400" b="1" dirty="0" err="1" smtClean="0">
                <a:solidFill>
                  <a:srgbClr val="FF0000"/>
                </a:solidFill>
                <a:latin typeface="Times New Roman" pitchFamily="18" charset="0"/>
                <a:cs typeface="Times New Roman" pitchFamily="18" charset="0"/>
              </a:rPr>
              <a:t>владу</a:t>
            </a:r>
            <a:endParaRPr lang="ru-RU"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5250144" y="1916832"/>
            <a:ext cx="3040512" cy="461665"/>
          </a:xfrm>
          <a:prstGeom prst="rect">
            <a:avLst/>
          </a:prstGeom>
        </p:spPr>
        <p:txBody>
          <a:bodyPr vert="horz" lIns="91440" tIns="45720" rIns="91440" bIns="45720" rtlCol="0" anchor="ctr">
            <a:noAutofit/>
          </a:bodyPr>
          <a:lstStyle/>
          <a:p>
            <a:pPr algn="ctr">
              <a:spcBef>
                <a:spcPct val="0"/>
              </a:spcBef>
            </a:pPr>
            <a:r>
              <a:rPr lang="ru-RU" sz="2400" b="1" dirty="0" err="1" smtClean="0">
                <a:solidFill>
                  <a:srgbClr val="FF0000"/>
                </a:solidFill>
                <a:latin typeface="Times New Roman" pitchFamily="18" charset="0"/>
                <a:cs typeface="Times New Roman" pitchFamily="18" charset="0"/>
              </a:rPr>
              <a:t>Внутрішня</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політика</a:t>
            </a:r>
            <a:r>
              <a:rPr lang="ru-RU" sz="2400" b="1" dirty="0" smtClean="0">
                <a:solidFill>
                  <a:srgbClr val="FF0000"/>
                </a:solidFill>
                <a:latin typeface="Times New Roman" pitchFamily="18" charset="0"/>
                <a:cs typeface="Times New Roman" pitchFamily="18" charset="0"/>
              </a:rPr>
              <a:t> </a:t>
            </a:r>
            <a:endParaRPr lang="ru-RU" sz="2400" b="1" dirty="0">
              <a:solidFill>
                <a:srgbClr val="FF0000"/>
              </a:solidFill>
              <a:latin typeface="Times New Roman" pitchFamily="18" charset="0"/>
              <a:cs typeface="Times New Roman" pitchFamily="18" charset="0"/>
            </a:endParaRPr>
          </a:p>
        </p:txBody>
      </p:sp>
      <p:sp>
        <p:nvSpPr>
          <p:cNvPr id="5" name="Прямоугольник 4"/>
          <p:cNvSpPr/>
          <p:nvPr/>
        </p:nvSpPr>
        <p:spPr>
          <a:xfrm>
            <a:off x="5148064" y="2636912"/>
            <a:ext cx="3384375" cy="648072"/>
          </a:xfrm>
          <a:prstGeom prst="rect">
            <a:avLst/>
          </a:prstGeom>
        </p:spPr>
        <p:txBody>
          <a:bodyPr vert="horz" lIns="91440" tIns="45720" rIns="91440" bIns="45720" rtlCol="0" anchor="ctr">
            <a:noAutofit/>
          </a:bodyPr>
          <a:lstStyle/>
          <a:p>
            <a:pPr algn="ctr">
              <a:spcBef>
                <a:spcPct val="0"/>
              </a:spcBef>
            </a:pPr>
            <a:r>
              <a:rPr lang="ru-RU" sz="2400" b="1" dirty="0" err="1" smtClean="0">
                <a:solidFill>
                  <a:srgbClr val="FF0000"/>
                </a:solidFill>
                <a:latin typeface="Times New Roman" pitchFamily="18" charset="0"/>
                <a:cs typeface="Times New Roman" pitchFamily="18" charset="0"/>
              </a:rPr>
              <a:t>Відносини</a:t>
            </a:r>
            <a:r>
              <a:rPr lang="ru-RU" sz="2400" b="1" dirty="0" smtClean="0">
                <a:solidFill>
                  <a:srgbClr val="FF0000"/>
                </a:solidFill>
                <a:latin typeface="Times New Roman" pitchFamily="18" charset="0"/>
                <a:cs typeface="Times New Roman" pitchFamily="18" charset="0"/>
              </a:rPr>
              <a:t> з </a:t>
            </a:r>
            <a:r>
              <a:rPr lang="ru-RU" sz="2400" b="1" dirty="0" err="1" smtClean="0">
                <a:solidFill>
                  <a:srgbClr val="FF0000"/>
                </a:solidFill>
                <a:latin typeface="Times New Roman" pitchFamily="18" charset="0"/>
                <a:cs typeface="Times New Roman" pitchFamily="18" charset="0"/>
              </a:rPr>
              <a:t>іншими</a:t>
            </a:r>
            <a:r>
              <a:rPr lang="ru-RU" sz="2400" b="1" dirty="0" smtClean="0">
                <a:solidFill>
                  <a:srgbClr val="FF0000"/>
                </a:solidFill>
                <a:latin typeface="Times New Roman" pitchFamily="18" charset="0"/>
                <a:cs typeface="Times New Roman" pitchFamily="18" charset="0"/>
              </a:rPr>
              <a:t> державами</a:t>
            </a:r>
            <a:endParaRPr lang="ru-RU" sz="2400" b="1" dirty="0">
              <a:solidFill>
                <a:srgbClr val="FF0000"/>
              </a:solidFill>
              <a:latin typeface="Times New Roman" pitchFamily="18" charset="0"/>
              <a:cs typeface="Times New Roman" pitchFamily="18" charset="0"/>
            </a:endParaRPr>
          </a:p>
        </p:txBody>
      </p:sp>
      <p:sp>
        <p:nvSpPr>
          <p:cNvPr id="7" name="Прямоугольник 6"/>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rgbClr val="FF0000"/>
                </a:solidFill>
              </a:rPr>
              <a:t>Чорній</a:t>
            </a:r>
            <a:r>
              <a:rPr lang="ru-RU" sz="1200" dirty="0" smtClean="0">
                <a:solidFill>
                  <a:srgbClr val="FF0000"/>
                </a:solidFill>
              </a:rPr>
              <a:t> Оксана </a:t>
            </a:r>
            <a:r>
              <a:rPr lang="ru-RU" sz="1200" dirty="0" err="1" smtClean="0">
                <a:solidFill>
                  <a:srgbClr val="FF0000"/>
                </a:solidFill>
              </a:rPr>
              <a:t>Євстахіївна</a:t>
            </a:r>
            <a:r>
              <a:rPr lang="ru-RU" sz="1200" dirty="0" smtClean="0">
                <a:solidFill>
                  <a:srgbClr val="FF0000"/>
                </a:solidFill>
              </a:rPr>
              <a:t>, </a:t>
            </a:r>
            <a:r>
              <a:rPr lang="ru-RU" sz="1200" dirty="0" err="1" smtClean="0">
                <a:solidFill>
                  <a:srgbClr val="FF0000"/>
                </a:solidFill>
              </a:rPr>
              <a:t>Іванівська</a:t>
            </a:r>
            <a:r>
              <a:rPr lang="ru-RU" sz="1200" dirty="0" smtClean="0">
                <a:solidFill>
                  <a:srgbClr val="FF0000"/>
                </a:solidFill>
              </a:rPr>
              <a:t> ЗОШ І-ІІІ ст. </a:t>
            </a:r>
            <a:r>
              <a:rPr lang="ru-RU" sz="1200" dirty="0" err="1" smtClean="0">
                <a:solidFill>
                  <a:srgbClr val="FF0000"/>
                </a:solidFill>
              </a:rPr>
              <a:t>Підволочиської</a:t>
            </a:r>
            <a:r>
              <a:rPr lang="ru-RU" sz="1200" dirty="0" smtClean="0">
                <a:solidFill>
                  <a:srgbClr val="FF0000"/>
                </a:solidFill>
              </a:rPr>
              <a:t> </a:t>
            </a:r>
            <a:r>
              <a:rPr lang="ru-RU" sz="1200" dirty="0" err="1" smtClean="0">
                <a:solidFill>
                  <a:srgbClr val="FF0000"/>
                </a:solidFill>
              </a:rPr>
              <a:t>районної</a:t>
            </a:r>
            <a:r>
              <a:rPr lang="ru-RU" sz="1200" dirty="0" smtClean="0">
                <a:solidFill>
                  <a:srgbClr val="FF0000"/>
                </a:solidFill>
              </a:rPr>
              <a:t> ради </a:t>
            </a:r>
            <a:r>
              <a:rPr lang="ru-RU" sz="1200" dirty="0" err="1" smtClean="0">
                <a:solidFill>
                  <a:srgbClr val="FF0000"/>
                </a:solidFill>
              </a:rPr>
              <a:t>Тернопільської</a:t>
            </a:r>
            <a:r>
              <a:rPr lang="ru-RU" sz="1200" dirty="0" smtClean="0">
                <a:solidFill>
                  <a:srgbClr val="FF0000"/>
                </a:solidFill>
              </a:rPr>
              <a:t> </a:t>
            </a:r>
            <a:r>
              <a:rPr lang="ru-RU" sz="1200" dirty="0" err="1" smtClean="0">
                <a:solidFill>
                  <a:srgbClr val="FF0000"/>
                </a:solidFill>
              </a:rPr>
              <a:t>області</a:t>
            </a:r>
            <a:r>
              <a:rPr lang="ru-RU" sz="1200" dirty="0" smtClean="0">
                <a:solidFill>
                  <a:srgbClr val="FF0000"/>
                </a:solidFill>
              </a:rPr>
              <a:t> </a:t>
            </a:r>
            <a:endParaRPr lang="ru-RU" sz="1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908720"/>
            <a:ext cx="3816424" cy="566738"/>
          </a:xfrm>
        </p:spPr>
        <p:txBody>
          <a:bodyPr>
            <a:noAutofit/>
          </a:bodyPr>
          <a:lstStyle/>
          <a:p>
            <a:r>
              <a:rPr lang="uk-UA" sz="3200" dirty="0" smtClean="0">
                <a:solidFill>
                  <a:srgbClr val="C00000"/>
                </a:solidFill>
              </a:rPr>
              <a:t>Розбудова Києва</a:t>
            </a:r>
            <a:endParaRPr lang="ru-RU" sz="3200" dirty="0">
              <a:solidFill>
                <a:srgbClr val="C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112568"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358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51995" y="980728"/>
            <a:ext cx="3685752" cy="2664296"/>
          </a:xfrm>
          <a:prstGeom prst="rect">
            <a:avLst/>
          </a:prstGeom>
        </p:spPr>
      </p:pic>
      <p:sp>
        <p:nvSpPr>
          <p:cNvPr id="6" name="Заголовок 3"/>
          <p:cNvSpPr>
            <a:spLocks noGrp="1"/>
          </p:cNvSpPr>
          <p:nvPr>
            <p:ph type="title"/>
          </p:nvPr>
        </p:nvSpPr>
        <p:spPr>
          <a:xfrm>
            <a:off x="1805061" y="404664"/>
            <a:ext cx="5688632" cy="504056"/>
          </a:xfrm>
        </p:spPr>
        <p:txBody>
          <a:bodyPr>
            <a:noAutofit/>
          </a:bodyPr>
          <a:lstStyle/>
          <a:p>
            <a:pPr fontAlgn="auto">
              <a:spcAft>
                <a:spcPts val="0"/>
              </a:spcAft>
              <a:defRPr/>
            </a:pPr>
            <a:r>
              <a:rPr lang="uk-UA" sz="2800" dirty="0" smtClean="0">
                <a:solidFill>
                  <a:srgbClr val="C00000"/>
                </a:solidFill>
              </a:rPr>
              <a:t>Зміцнення обороноздатності Києва</a:t>
            </a:r>
            <a:endParaRPr lang="ru-RU" sz="2800" dirty="0">
              <a:solidFill>
                <a:srgbClr val="C00000"/>
              </a:solidFill>
            </a:endParaRPr>
          </a:p>
        </p:txBody>
      </p:sp>
      <p:sp>
        <p:nvSpPr>
          <p:cNvPr id="7" name="Содержимое 5"/>
          <p:cNvSpPr txBox="1">
            <a:spLocks/>
          </p:cNvSpPr>
          <p:nvPr/>
        </p:nvSpPr>
        <p:spPr>
          <a:xfrm>
            <a:off x="4788024" y="980728"/>
            <a:ext cx="3948310" cy="37471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411480">
              <a:buFont typeface="Wingdings"/>
              <a:buChar char=""/>
              <a:defRPr/>
            </a:pPr>
            <a:r>
              <a:rPr lang="uk-UA" sz="2000" dirty="0" smtClean="0">
                <a:solidFill>
                  <a:schemeClr val="accent6">
                    <a:lumMod val="50000"/>
                  </a:schemeClr>
                </a:solidFill>
              </a:rPr>
              <a:t>Відбудова Києва, зміцнення його обороноздатності. Навколо Києва Ярослав Мудрий збудував велетенські земляні вали завдовжки 3,5 км, заввишки 14 м і завтовшки 30м. На цих валах стояли високі дубові стіни. Перед валами були викопані глибокі рови, заповнені водою.</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5553" y="3778625"/>
            <a:ext cx="3685752" cy="253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3205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613327"/>
            <a:ext cx="5472608" cy="523220"/>
          </a:xfrm>
          <a:prstGeom prst="rect">
            <a:avLst/>
          </a:prstGeom>
          <a:noFill/>
        </p:spPr>
        <p:txBody>
          <a:bodyPr wrap="square" rtlCol="0">
            <a:spAutoFit/>
          </a:bodyPr>
          <a:lstStyle/>
          <a:p>
            <a:r>
              <a:rPr lang="uk-UA" sz="2800" b="1" dirty="0" smtClean="0">
                <a:solidFill>
                  <a:srgbClr val="FF0000"/>
                </a:solidFill>
              </a:rPr>
              <a:t>Розвиток освіти та </a:t>
            </a:r>
            <a:r>
              <a:rPr lang="uk-UA" sz="2800" b="1" dirty="0" err="1" smtClean="0">
                <a:solidFill>
                  <a:srgbClr val="FF0000"/>
                </a:solidFill>
              </a:rPr>
              <a:t>книгописання</a:t>
            </a:r>
            <a:endParaRPr lang="ru-RU" sz="2800" b="1" dirty="0">
              <a:solidFill>
                <a:srgbClr val="FF0000"/>
              </a:solidFill>
            </a:endParaRPr>
          </a:p>
        </p:txBody>
      </p:sp>
      <p:pic>
        <p:nvPicPr>
          <p:cNvPr id="6" name="Picture 6"/>
          <p:cNvPicPr>
            <a:picLocks noChangeAspect="1" noChangeArrowheads="1"/>
          </p:cNvPicPr>
          <p:nvPr/>
        </p:nvPicPr>
        <p:blipFill>
          <a:blip r:embed="rId2" cstate="print"/>
          <a:srcRect/>
          <a:stretch>
            <a:fillRect/>
          </a:stretch>
        </p:blipFill>
        <p:spPr bwMode="auto">
          <a:xfrm>
            <a:off x="4876534" y="2976972"/>
            <a:ext cx="3635162" cy="2952328"/>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899592" y="2852936"/>
            <a:ext cx="3886200" cy="3200400"/>
          </a:xfrm>
          <a:prstGeom prst="rect">
            <a:avLst/>
          </a:prstGeom>
          <a:noFill/>
          <a:ln w="9525">
            <a:noFill/>
            <a:miter lim="800000"/>
            <a:headEnd/>
            <a:tailEnd/>
          </a:ln>
        </p:spPr>
      </p:pic>
      <p:sp>
        <p:nvSpPr>
          <p:cNvPr id="8" name="TextBox 7"/>
          <p:cNvSpPr txBox="1"/>
          <p:nvPr/>
        </p:nvSpPr>
        <p:spPr>
          <a:xfrm>
            <a:off x="1115616" y="1268760"/>
            <a:ext cx="7200800" cy="1477328"/>
          </a:xfrm>
          <a:prstGeom prst="rect">
            <a:avLst/>
          </a:prstGeom>
          <a:noFill/>
        </p:spPr>
        <p:txBody>
          <a:bodyPr wrap="square" rtlCol="0">
            <a:spAutoFit/>
          </a:bodyPr>
          <a:lstStyle/>
          <a:p>
            <a:r>
              <a:rPr lang="uk-UA" b="1" dirty="0" smtClean="0">
                <a:solidFill>
                  <a:schemeClr val="accent6">
                    <a:lumMod val="50000"/>
                  </a:schemeClr>
                </a:solidFill>
              </a:rPr>
              <a:t>Небаченого розквіту досягли освіта й писемність, літописання та література. Приклад подавав сам Ярослав. За свідченням Нестора «І до книг він мав нахил, читаючи їх часто вдень і вночі». У Києві та інших містах відкривалися державні, церковні та приватні школи. При </a:t>
            </a:r>
            <a:r>
              <a:rPr lang="uk-UA" b="1" dirty="0" err="1" smtClean="0">
                <a:solidFill>
                  <a:schemeClr val="accent6">
                    <a:lumMod val="50000"/>
                  </a:schemeClr>
                </a:solidFill>
              </a:rPr>
              <a:t>Софіївському</a:t>
            </a:r>
            <a:r>
              <a:rPr lang="uk-UA" b="1" dirty="0" smtClean="0">
                <a:solidFill>
                  <a:schemeClr val="accent6">
                    <a:lumMod val="50000"/>
                  </a:schemeClr>
                </a:solidFill>
              </a:rPr>
              <a:t> соборі було засновано першу бібліотеку</a:t>
            </a:r>
            <a:endParaRPr lang="ru-RU" b="1" dirty="0">
              <a:solidFill>
                <a:schemeClr val="accent6">
                  <a:lumMod val="50000"/>
                </a:schemeClr>
              </a:solidFill>
            </a:endParaRPr>
          </a:p>
        </p:txBody>
      </p:sp>
    </p:spTree>
    <p:extLst>
      <p:ext uri="{BB962C8B-B14F-4D97-AF65-F5344CB8AC3E}">
        <p14:creationId xmlns:p14="http://schemas.microsoft.com/office/powerpoint/2010/main" val="3791368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3845023" cy="2308324"/>
          </a:xfrm>
          <a:prstGeom prst="rect">
            <a:avLst/>
          </a:prstGeom>
        </p:spPr>
        <p:txBody>
          <a:bodyPr wrap="square">
            <a:spAutoFit/>
          </a:bodyPr>
          <a:lstStyle/>
          <a:p>
            <a:pPr algn="ct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Вінцем</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діяльності</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Ярослава Мудрого стало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прийняття</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Руської</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правди</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першого</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писаного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збірника</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законів</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Київської</a:t>
            </a:r>
            <a:r>
              <a:rPr lang="ru-RU" sz="2400" b="1" dirty="0"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err="1" smtClean="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Русі</a:t>
            </a:r>
            <a:endParaRPr lang="ru-RU" sz="2400" b="1" dirty="0">
              <a:ln w="1905"/>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459025"/>
            <a:ext cx="3645550" cy="239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0235" y="3158941"/>
            <a:ext cx="3469080" cy="261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3871" y="3205220"/>
            <a:ext cx="3600400" cy="252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2297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836712"/>
            <a:ext cx="5783215" cy="1200329"/>
          </a:xfrm>
          <a:prstGeom prst="rect">
            <a:avLst/>
          </a:prstGeom>
          <a:noFill/>
        </p:spPr>
        <p:txBody>
          <a:bodyPr wrap="square" rtlCol="0">
            <a:spAutoFit/>
          </a:bodyPr>
          <a:lstStyle/>
          <a:p>
            <a:pPr algn="ctr"/>
            <a:r>
              <a:rPr lang="uk-UA" sz="2400" b="1" dirty="0" smtClean="0">
                <a:solidFill>
                  <a:srgbClr val="FF0000"/>
                </a:solidFill>
              </a:rPr>
              <a:t>Робота в групах: </a:t>
            </a:r>
          </a:p>
          <a:p>
            <a:pPr algn="ctr"/>
            <a:r>
              <a:rPr lang="uk-UA" sz="2400" b="1" dirty="0" err="1" smtClean="0">
                <a:solidFill>
                  <a:srgbClr val="FF0000"/>
                </a:solidFill>
              </a:rPr>
              <a:t>Визначіть</a:t>
            </a:r>
            <a:r>
              <a:rPr lang="uk-UA" sz="2400" b="1" dirty="0" smtClean="0">
                <a:solidFill>
                  <a:srgbClr val="FF0000"/>
                </a:solidFill>
              </a:rPr>
              <a:t> позитивне значення «Руської правди» та її недоліки</a:t>
            </a:r>
            <a:endParaRPr lang="ru-RU" sz="2400" b="1"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04864"/>
            <a:ext cx="412791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04864"/>
            <a:ext cx="412791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6430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194" y="794792"/>
            <a:ext cx="7200800" cy="1231106"/>
          </a:xfrm>
          <a:prstGeom prst="rect">
            <a:avLst/>
          </a:prstGeom>
          <a:noFill/>
        </p:spPr>
        <p:txBody>
          <a:bodyPr wrap="square" rtlCol="0">
            <a:spAutoFit/>
          </a:bodyPr>
          <a:lstStyle/>
          <a:p>
            <a:pPr algn="ctr"/>
            <a:r>
              <a:rPr lang="uk-UA" sz="2800" b="1" dirty="0" smtClean="0">
                <a:solidFill>
                  <a:srgbClr val="FF0000"/>
                </a:solidFill>
              </a:rPr>
              <a:t>Закріплення:</a:t>
            </a:r>
          </a:p>
          <a:p>
            <a:pPr algn="ctr"/>
            <a:r>
              <a:rPr lang="uk-UA" sz="2800" b="1" dirty="0" smtClean="0">
                <a:solidFill>
                  <a:srgbClr val="FF0000"/>
                </a:solidFill>
              </a:rPr>
              <a:t>Гра «Судові справи з Ярославом Мудрим» </a:t>
            </a:r>
          </a:p>
          <a:p>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132856"/>
            <a:ext cx="42028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39" y="2132856"/>
            <a:ext cx="426945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91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85394"/>
            <a:ext cx="5832648" cy="461665"/>
          </a:xfrm>
          <a:prstGeom prst="rect">
            <a:avLst/>
          </a:prstGeom>
        </p:spPr>
        <p:txBody>
          <a:bodyPr vert="horz" lIns="91440" tIns="45720" rIns="91440" bIns="45720" rtlCol="0" anchor="ctr">
            <a:noAutofit/>
          </a:bodyPr>
          <a:lstStyle/>
          <a:p>
            <a:pPr algn="ctr">
              <a:spcBef>
                <a:spcPct val="0"/>
              </a:spcBef>
            </a:pPr>
            <a:r>
              <a:rPr lang="ru-RU" sz="3200" b="1" u="sng" dirty="0" err="1" smtClean="0">
                <a:solidFill>
                  <a:srgbClr val="FF0000"/>
                </a:solidFill>
                <a:latin typeface="Times New Roman" pitchFamily="18" charset="0"/>
                <a:cs typeface="Times New Roman" pitchFamily="18" charset="0"/>
              </a:rPr>
              <a:t>Зовнішня</a:t>
            </a:r>
            <a:r>
              <a:rPr lang="ru-RU" sz="3200" b="1" u="sng" dirty="0" smtClean="0">
                <a:solidFill>
                  <a:srgbClr val="FF0000"/>
                </a:solidFill>
                <a:latin typeface="Times New Roman" pitchFamily="18" charset="0"/>
                <a:cs typeface="Times New Roman" pitchFamily="18" charset="0"/>
              </a:rPr>
              <a:t> </a:t>
            </a:r>
            <a:r>
              <a:rPr lang="ru-RU" sz="3200" b="1" u="sng" dirty="0" err="1" smtClean="0">
                <a:solidFill>
                  <a:srgbClr val="FF0000"/>
                </a:solidFill>
                <a:latin typeface="Times New Roman" pitchFamily="18" charset="0"/>
                <a:cs typeface="Times New Roman" pitchFamily="18" charset="0"/>
              </a:rPr>
              <a:t>політика</a:t>
            </a:r>
            <a:endParaRPr lang="ru-RU" sz="3200" b="1" u="sng"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846" y="2564905"/>
            <a:ext cx="3954801" cy="296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635"/>
            <a:ext cx="3980491" cy="29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39822" y="980728"/>
            <a:ext cx="7488832" cy="1200329"/>
          </a:xfrm>
          <a:prstGeom prst="rect">
            <a:avLst/>
          </a:prstGeom>
          <a:noFill/>
        </p:spPr>
        <p:txBody>
          <a:bodyPr wrap="square" rtlCol="0">
            <a:spAutoFit/>
          </a:bodyPr>
          <a:lstStyle/>
          <a:p>
            <a:r>
              <a:rPr lang="uk-UA" b="1" dirty="0">
                <a:solidFill>
                  <a:schemeClr val="accent6">
                    <a:lumMod val="50000"/>
                  </a:schemeClr>
                </a:solidFill>
              </a:rPr>
              <a:t>Вчитель: В зовнішній діяльності Ярослав став гідним спадкоємцем Володимира. Насамперед він прагнув відвоювати від поляків західноукраїнські землі, тому відібрав </a:t>
            </a:r>
            <a:r>
              <a:rPr lang="uk-UA" b="1" dirty="0" err="1">
                <a:solidFill>
                  <a:schemeClr val="accent6">
                    <a:lumMod val="50000"/>
                  </a:schemeClr>
                </a:solidFill>
              </a:rPr>
              <a:t>Белз</a:t>
            </a:r>
            <a:r>
              <a:rPr lang="uk-UA" b="1" dirty="0">
                <a:solidFill>
                  <a:schemeClr val="accent6">
                    <a:lumMod val="50000"/>
                  </a:schemeClr>
                </a:solidFill>
              </a:rPr>
              <a:t> і </a:t>
            </a:r>
            <a:r>
              <a:rPr lang="uk-UA" b="1" dirty="0" err="1">
                <a:solidFill>
                  <a:schemeClr val="accent6">
                    <a:lumMod val="50000"/>
                  </a:schemeClr>
                </a:solidFill>
              </a:rPr>
              <a:t>Червенські</a:t>
            </a:r>
            <a:r>
              <a:rPr lang="uk-UA" b="1" dirty="0">
                <a:solidFill>
                  <a:schemeClr val="accent6">
                    <a:lumMod val="50000"/>
                  </a:schemeClr>
                </a:solidFill>
              </a:rPr>
              <a:t> міста. На жаль, не вдалося зберегти Закарпаття, яке було захоплене угорським королем. </a:t>
            </a:r>
            <a:endParaRPr lang="ru-RU" b="1" dirty="0">
              <a:solidFill>
                <a:schemeClr val="accent6">
                  <a:lumMod val="50000"/>
                </a:schemeClr>
              </a:solidFill>
            </a:endParaRPr>
          </a:p>
        </p:txBody>
      </p:sp>
    </p:spTree>
    <p:extLst>
      <p:ext uri="{BB962C8B-B14F-4D97-AF65-F5344CB8AC3E}">
        <p14:creationId xmlns:p14="http://schemas.microsoft.com/office/powerpoint/2010/main" val="29762667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8814" y="620688"/>
            <a:ext cx="6651578" cy="1938992"/>
          </a:xfrm>
          <a:prstGeom prst="rect">
            <a:avLst/>
          </a:prstGeom>
          <a:noFill/>
        </p:spPr>
        <p:txBody>
          <a:bodyPr wrap="square" rtlCol="0">
            <a:spAutoFit/>
          </a:bodyPr>
          <a:lstStyle/>
          <a:p>
            <a:pPr algn="ctr"/>
            <a:r>
              <a:rPr lang="uk-UA" sz="2000" b="1" dirty="0">
                <a:solidFill>
                  <a:schemeClr val="accent6">
                    <a:lumMod val="50000"/>
                  </a:schemeClr>
                </a:solidFill>
              </a:rPr>
              <a:t>Ярослав намагався розширити межі імперії за рахунок загарбання сусідніх територій на заході і півночі. Зокрема він завдав поразки чуді та збудував на їхніх землях місто </a:t>
            </a:r>
            <a:r>
              <a:rPr lang="uk-UA" sz="2000" b="1" dirty="0" err="1">
                <a:solidFill>
                  <a:schemeClr val="accent6">
                    <a:lumMod val="50000"/>
                  </a:schemeClr>
                </a:solidFill>
              </a:rPr>
              <a:t>Юр`їв</a:t>
            </a:r>
            <a:r>
              <a:rPr lang="uk-UA" sz="2000" b="1" dirty="0">
                <a:solidFill>
                  <a:schemeClr val="accent6">
                    <a:lumMod val="50000"/>
                  </a:schemeClr>
                </a:solidFill>
              </a:rPr>
              <a:t>, потім здійснив успішні походи проти ятвягів, литовців, </a:t>
            </a:r>
            <a:r>
              <a:rPr lang="uk-UA" sz="2000" b="1" dirty="0" err="1">
                <a:solidFill>
                  <a:schemeClr val="accent6">
                    <a:lumMod val="50000"/>
                  </a:schemeClr>
                </a:solidFill>
              </a:rPr>
              <a:t>ямів</a:t>
            </a:r>
            <a:r>
              <a:rPr lang="uk-UA" sz="2000" b="1" dirty="0">
                <a:solidFill>
                  <a:schemeClr val="accent6">
                    <a:lumMod val="50000"/>
                  </a:schemeClr>
                </a:solidFill>
              </a:rPr>
              <a:t>. </a:t>
            </a:r>
            <a:endParaRPr lang="ru-RU" sz="2000" b="1" dirty="0">
              <a:solidFill>
                <a:schemeClr val="accent6">
                  <a:lumMod val="50000"/>
                </a:schemeClr>
              </a:solidFill>
            </a:endParaRPr>
          </a:p>
          <a:p>
            <a:endParaRPr lang="ru-RU" sz="2000" b="1" dirty="0">
              <a:solidFill>
                <a:schemeClr val="accent6">
                  <a:lumMod val="50000"/>
                </a:schemeClr>
              </a:solidFill>
            </a:endParaRPr>
          </a:p>
        </p:txBody>
      </p:sp>
      <p:pic>
        <p:nvPicPr>
          <p:cNvPr id="8" name="Рисунок 7" descr="Георгия (Юрия)основал город Юрьев (Тарту, Эстония.jpg"/>
          <p:cNvPicPr>
            <a:picLocks noChangeAspect="1"/>
          </p:cNvPicPr>
          <p:nvPr/>
        </p:nvPicPr>
        <p:blipFill>
          <a:blip r:embed="rId3"/>
          <a:stretch>
            <a:fillRect/>
          </a:stretch>
        </p:blipFill>
        <p:spPr>
          <a:xfrm>
            <a:off x="2015716" y="2348880"/>
            <a:ext cx="4968552" cy="3070671"/>
          </a:xfrm>
          <a:prstGeom prst="rect">
            <a:avLst/>
          </a:prstGeom>
          <a:ln>
            <a:solidFill>
              <a:schemeClr val="accent2">
                <a:lumMod val="50000"/>
              </a:schemeClr>
            </a:solidFill>
          </a:ln>
        </p:spPr>
      </p:pic>
      <p:sp>
        <p:nvSpPr>
          <p:cNvPr id="3" name="TextBox 2"/>
          <p:cNvSpPr txBox="1"/>
          <p:nvPr/>
        </p:nvSpPr>
        <p:spPr>
          <a:xfrm>
            <a:off x="2633666" y="5522235"/>
            <a:ext cx="4320480" cy="461665"/>
          </a:xfrm>
          <a:prstGeom prst="rect">
            <a:avLst/>
          </a:prstGeom>
          <a:noFill/>
        </p:spPr>
        <p:txBody>
          <a:bodyPr wrap="square" rtlCol="0">
            <a:spAutoFit/>
          </a:bodyPr>
          <a:lstStyle/>
          <a:p>
            <a:r>
              <a:rPr lang="uk-UA" sz="2400" b="1" dirty="0" smtClean="0">
                <a:solidFill>
                  <a:schemeClr val="tx2">
                    <a:lumMod val="75000"/>
                  </a:schemeClr>
                </a:solidFill>
              </a:rPr>
              <a:t>м. Юр</a:t>
            </a:r>
            <a:r>
              <a:rPr lang="ru-RU" sz="2400" b="1" dirty="0">
                <a:solidFill>
                  <a:schemeClr val="tx2">
                    <a:lumMod val="75000"/>
                  </a:schemeClr>
                </a:solidFill>
              </a:rPr>
              <a:t>`</a:t>
            </a:r>
            <a:r>
              <a:rPr lang="uk-UA" sz="2400" b="1" dirty="0" smtClean="0">
                <a:solidFill>
                  <a:schemeClr val="tx2">
                    <a:lumMod val="75000"/>
                  </a:schemeClr>
                </a:solidFill>
              </a:rPr>
              <a:t>їв (сучасне м. Тарту)</a:t>
            </a:r>
            <a:endParaRPr lang="ru-RU" sz="2400" b="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20688"/>
            <a:ext cx="6192688" cy="523220"/>
          </a:xfrm>
          <a:prstGeom prst="rect">
            <a:avLst/>
          </a:prstGeom>
          <a:noFill/>
        </p:spPr>
        <p:txBody>
          <a:bodyPr wrap="square" rtlCol="0">
            <a:spAutoFit/>
          </a:bodyPr>
          <a:lstStyle/>
          <a:p>
            <a:pPr algn="ctr"/>
            <a:r>
              <a:rPr lang="uk-UA" sz="2800" b="1" dirty="0" smtClean="0">
                <a:solidFill>
                  <a:srgbClr val="FF0000"/>
                </a:solidFill>
              </a:rPr>
              <a:t>Робота з контурною картою</a:t>
            </a:r>
            <a:endParaRPr lang="ru-RU" sz="2800" b="1" dirty="0">
              <a:solidFill>
                <a:srgbClr val="FF0000"/>
              </a:solidFill>
            </a:endParaRPr>
          </a:p>
        </p:txBody>
      </p:sp>
      <p:sp>
        <p:nvSpPr>
          <p:cNvPr id="3" name="TextBox 2"/>
          <p:cNvSpPr txBox="1"/>
          <p:nvPr/>
        </p:nvSpPr>
        <p:spPr>
          <a:xfrm>
            <a:off x="1259632" y="1700808"/>
            <a:ext cx="7128792" cy="830997"/>
          </a:xfrm>
          <a:prstGeom prst="rect">
            <a:avLst/>
          </a:prstGeom>
          <a:noFill/>
        </p:spPr>
        <p:txBody>
          <a:bodyPr wrap="square" rtlCol="0">
            <a:spAutoFit/>
          </a:bodyPr>
          <a:lstStyle/>
          <a:p>
            <a:r>
              <a:rPr lang="uk-UA" sz="2400" b="1" dirty="0" smtClean="0">
                <a:solidFill>
                  <a:schemeClr val="accent6">
                    <a:lumMod val="50000"/>
                  </a:schemeClr>
                </a:solidFill>
              </a:rPr>
              <a:t>Завдання:</a:t>
            </a:r>
          </a:p>
          <a:p>
            <a:r>
              <a:rPr lang="uk-UA" sz="2400" b="1" dirty="0" smtClean="0">
                <a:solidFill>
                  <a:schemeClr val="accent6">
                    <a:lumMod val="50000"/>
                  </a:schemeClr>
                </a:solidFill>
              </a:rPr>
              <a:t>Позначити міста засновані Ярославом Мудрим </a:t>
            </a:r>
            <a:endParaRPr lang="ru-RU" sz="2400" b="1" dirty="0">
              <a:solidFill>
                <a:schemeClr val="accent6">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36912"/>
            <a:ext cx="4824536" cy="32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1758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18136"/>
            <a:ext cx="5832648" cy="2246769"/>
          </a:xfrm>
          <a:prstGeom prst="rect">
            <a:avLst/>
          </a:prstGeom>
          <a:noFill/>
        </p:spPr>
        <p:txBody>
          <a:bodyPr wrap="square" rtlCol="0">
            <a:spAutoFit/>
          </a:bodyPr>
          <a:lstStyle/>
          <a:p>
            <a:pPr algn="ctr"/>
            <a:r>
              <a:rPr lang="uk-UA" sz="2000" b="1" dirty="0">
                <a:solidFill>
                  <a:schemeClr val="accent6">
                    <a:lumMod val="50000"/>
                  </a:schemeClr>
                </a:solidFill>
              </a:rPr>
              <a:t>В</a:t>
            </a:r>
            <a:r>
              <a:rPr lang="uk-UA" sz="2000" b="1" dirty="0" smtClean="0">
                <a:solidFill>
                  <a:schemeClr val="accent6">
                    <a:lumMod val="50000"/>
                  </a:schemeClr>
                </a:solidFill>
              </a:rPr>
              <a:t>се </a:t>
            </a:r>
            <a:r>
              <a:rPr lang="uk-UA" sz="2000" b="1" dirty="0">
                <a:solidFill>
                  <a:schemeClr val="accent6">
                    <a:lumMod val="50000"/>
                  </a:schemeClr>
                </a:solidFill>
              </a:rPr>
              <a:t>ж таки у  відносинах з західними державами Ярослав Мудрий надавав перевагу не воєнним діям, а дипломатичним методам. Часто ці зв`язки він скріплював шлюбами своїх дітей. Вдома, ви опрацюєте пункт 4 підручника і напишете невелике есе на тему «Шлюбна дипломатія Ярослава Мудрого»</a:t>
            </a:r>
            <a:endParaRPr lang="ru-RU" sz="2000" b="1" dirty="0">
              <a:solidFill>
                <a:schemeClr val="accent6">
                  <a:lumMod val="50000"/>
                </a:schemeClr>
              </a:solidFill>
            </a:endParaRPr>
          </a:p>
        </p:txBody>
      </p:sp>
      <p:pic>
        <p:nvPicPr>
          <p:cNvPr id="3" name="Рисунок 2" descr="Анна Ярославна, королева Франции.jpg"/>
          <p:cNvPicPr>
            <a:picLocks noChangeAspect="1"/>
          </p:cNvPicPr>
          <p:nvPr/>
        </p:nvPicPr>
        <p:blipFill>
          <a:blip r:embed="rId2"/>
          <a:stretch>
            <a:fillRect/>
          </a:stretch>
        </p:blipFill>
        <p:spPr>
          <a:xfrm>
            <a:off x="683569" y="2564905"/>
            <a:ext cx="1944216" cy="2592287"/>
          </a:xfrm>
          <a:prstGeom prst="rect">
            <a:avLst/>
          </a:prstGeom>
          <a:ln>
            <a:solidFill>
              <a:schemeClr val="accent2">
                <a:lumMod val="50000"/>
              </a:schemeClr>
            </a:solidFill>
          </a:ln>
        </p:spPr>
      </p:pic>
      <p:pic>
        <p:nvPicPr>
          <p:cNvPr id="4" name="Рисунок 3" descr="Генрих I Французский.jpg"/>
          <p:cNvPicPr>
            <a:picLocks noChangeAspect="1"/>
          </p:cNvPicPr>
          <p:nvPr/>
        </p:nvPicPr>
        <p:blipFill>
          <a:blip r:embed="rId3"/>
          <a:stretch>
            <a:fillRect/>
          </a:stretch>
        </p:blipFill>
        <p:spPr>
          <a:xfrm>
            <a:off x="2771800" y="2577307"/>
            <a:ext cx="2122049" cy="2651894"/>
          </a:xfrm>
          <a:prstGeom prst="rect">
            <a:avLst/>
          </a:prstGeom>
          <a:ln>
            <a:solidFill>
              <a:schemeClr val="accent2">
                <a:lumMod val="50000"/>
              </a:schemeClr>
            </a:solidFill>
          </a:ln>
        </p:spPr>
      </p:pic>
      <p:sp>
        <p:nvSpPr>
          <p:cNvPr id="5" name="TextBox 4"/>
          <p:cNvSpPr txBox="1"/>
          <p:nvPr/>
        </p:nvSpPr>
        <p:spPr>
          <a:xfrm>
            <a:off x="827584" y="5445224"/>
            <a:ext cx="4066265" cy="923330"/>
          </a:xfrm>
          <a:prstGeom prst="rect">
            <a:avLst/>
          </a:prstGeom>
          <a:noFill/>
        </p:spPr>
        <p:txBody>
          <a:bodyPr wrap="square" rtlCol="0">
            <a:spAutoFit/>
          </a:bodyPr>
          <a:lstStyle/>
          <a:p>
            <a:r>
              <a:rPr lang="uk-UA" b="1" dirty="0" smtClean="0">
                <a:solidFill>
                  <a:srgbClr val="002060"/>
                </a:solidFill>
              </a:rPr>
              <a:t>Анна дочка Ярослава Мудрого, дружина французького короля Генріха І</a:t>
            </a:r>
            <a:endParaRPr lang="ru-RU" b="1" dirty="0">
              <a:solidFill>
                <a:srgbClr val="002060"/>
              </a:solidFill>
            </a:endParaRPr>
          </a:p>
        </p:txBody>
      </p:sp>
      <p:pic>
        <p:nvPicPr>
          <p:cNvPr id="6" name="Рисунок 5" descr="Транковский Алексей Иванович (ІІ половина ХІХ – начало ХХ ст.).jpg"/>
          <p:cNvPicPr>
            <a:picLocks noChangeAspect="1"/>
          </p:cNvPicPr>
          <p:nvPr/>
        </p:nvPicPr>
        <p:blipFill>
          <a:blip r:embed="rId4"/>
          <a:stretch>
            <a:fillRect/>
          </a:stretch>
        </p:blipFill>
        <p:spPr>
          <a:xfrm>
            <a:off x="5580112" y="1930116"/>
            <a:ext cx="2856490" cy="3297395"/>
          </a:xfrm>
          <a:prstGeom prst="rect">
            <a:avLst/>
          </a:prstGeom>
          <a:ln>
            <a:solidFill>
              <a:schemeClr val="accent2">
                <a:lumMod val="50000"/>
              </a:schemeClr>
            </a:solidFill>
          </a:ln>
        </p:spPr>
      </p:pic>
      <p:sp>
        <p:nvSpPr>
          <p:cNvPr id="7" name="TextBox 6"/>
          <p:cNvSpPr txBox="1"/>
          <p:nvPr/>
        </p:nvSpPr>
        <p:spPr>
          <a:xfrm>
            <a:off x="5148064" y="5450093"/>
            <a:ext cx="3816424" cy="646331"/>
          </a:xfrm>
          <a:prstGeom prst="rect">
            <a:avLst/>
          </a:prstGeom>
          <a:noFill/>
        </p:spPr>
        <p:txBody>
          <a:bodyPr wrap="square" rtlCol="0">
            <a:spAutoFit/>
          </a:bodyPr>
          <a:lstStyle/>
          <a:p>
            <a:r>
              <a:rPr lang="uk-UA" b="1" dirty="0" smtClean="0">
                <a:solidFill>
                  <a:srgbClr val="002060"/>
                </a:solidFill>
              </a:rPr>
              <a:t>Ярослав Мудрий з дружиною, шведською принцесою Інгігердою</a:t>
            </a:r>
            <a:endParaRPr lang="ru-RU" b="1" dirty="0">
              <a:solidFill>
                <a:srgbClr val="002060"/>
              </a:solidFill>
            </a:endParaRPr>
          </a:p>
        </p:txBody>
      </p:sp>
    </p:spTree>
    <p:extLst>
      <p:ext uri="{BB962C8B-B14F-4D97-AF65-F5344CB8AC3E}">
        <p14:creationId xmlns:p14="http://schemas.microsoft.com/office/powerpoint/2010/main" val="30293307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20688"/>
            <a:ext cx="5486400" cy="926778"/>
          </a:xfrm>
        </p:spPr>
        <p:txBody>
          <a:bodyPr>
            <a:noAutofit/>
          </a:bodyPr>
          <a:lstStyle/>
          <a:p>
            <a:r>
              <a:rPr lang="uk-UA" sz="2800" dirty="0" smtClean="0">
                <a:solidFill>
                  <a:schemeClr val="accent4">
                    <a:lumMod val="50000"/>
                  </a:schemeClr>
                </a:solidFill>
              </a:rPr>
              <a:t>Тип уроку: </a:t>
            </a:r>
            <a:r>
              <a:rPr lang="uk-UA" sz="2800" i="1" dirty="0" smtClean="0">
                <a:solidFill>
                  <a:srgbClr val="FF0000"/>
                </a:solidFill>
              </a:rPr>
              <a:t>вивчення нового матеріалу з елементами гри</a:t>
            </a:r>
            <a:endParaRPr lang="ru-RU" sz="2800" i="1" dirty="0">
              <a:solidFill>
                <a:srgbClr val="FF0000"/>
              </a:solidFill>
            </a:endParaRPr>
          </a:p>
        </p:txBody>
      </p:sp>
      <p:sp>
        <p:nvSpPr>
          <p:cNvPr id="4" name="Текст 3"/>
          <p:cNvSpPr>
            <a:spLocks noGrp="1"/>
          </p:cNvSpPr>
          <p:nvPr>
            <p:ph type="body" sz="half" idx="2"/>
          </p:nvPr>
        </p:nvSpPr>
        <p:spPr>
          <a:xfrm>
            <a:off x="539552" y="2132856"/>
            <a:ext cx="4147864" cy="2455168"/>
          </a:xfrm>
        </p:spPr>
        <p:txBody>
          <a:bodyPr>
            <a:normAutofit/>
          </a:bodyPr>
          <a:lstStyle/>
          <a:p>
            <a:r>
              <a:rPr lang="uk-UA" b="1" dirty="0" smtClean="0">
                <a:solidFill>
                  <a:srgbClr val="002060"/>
                </a:solidFill>
              </a:rPr>
              <a:t>Епіграф уроку: </a:t>
            </a:r>
            <a:r>
              <a:rPr lang="uk-UA" b="1" dirty="0" smtClean="0">
                <a:solidFill>
                  <a:srgbClr val="FF0000"/>
                </a:solidFill>
              </a:rPr>
              <a:t>«Володимир землю зорав</a:t>
            </a:r>
          </a:p>
          <a:p>
            <a:r>
              <a:rPr lang="uk-UA" b="1" dirty="0" smtClean="0">
                <a:solidFill>
                  <a:srgbClr val="FF0000"/>
                </a:solidFill>
              </a:rPr>
              <a:t>І </a:t>
            </a:r>
            <a:r>
              <a:rPr lang="uk-UA" b="1" dirty="0" err="1" smtClean="0">
                <a:solidFill>
                  <a:srgbClr val="FF0000"/>
                </a:solidFill>
              </a:rPr>
              <a:t>розм</a:t>
            </a:r>
            <a:r>
              <a:rPr lang="en-US" b="1" dirty="0" smtClean="0">
                <a:solidFill>
                  <a:srgbClr val="FF0000"/>
                </a:solidFill>
              </a:rPr>
              <a:t>’</a:t>
            </a:r>
            <a:r>
              <a:rPr lang="uk-UA" b="1" dirty="0" err="1" smtClean="0">
                <a:solidFill>
                  <a:srgbClr val="FF0000"/>
                </a:solidFill>
              </a:rPr>
              <a:t>якшив</a:t>
            </a:r>
            <a:r>
              <a:rPr lang="uk-UA" b="1" dirty="0" smtClean="0">
                <a:solidFill>
                  <a:srgbClr val="FF0000"/>
                </a:solidFill>
              </a:rPr>
              <a:t>, себто хрещенням просвітив,</a:t>
            </a:r>
          </a:p>
          <a:p>
            <a:r>
              <a:rPr lang="uk-UA" b="1" dirty="0" smtClean="0">
                <a:solidFill>
                  <a:srgbClr val="FF0000"/>
                </a:solidFill>
              </a:rPr>
              <a:t>А сей великий князь Ярослав, син Володимирів,</a:t>
            </a:r>
          </a:p>
          <a:p>
            <a:r>
              <a:rPr lang="uk-UA" b="1" dirty="0" smtClean="0">
                <a:solidFill>
                  <a:srgbClr val="FF0000"/>
                </a:solidFill>
              </a:rPr>
              <a:t>Засіяв книжними словами серця віруючих,</a:t>
            </a:r>
          </a:p>
          <a:p>
            <a:r>
              <a:rPr lang="uk-UA" b="1" dirty="0" smtClean="0">
                <a:solidFill>
                  <a:srgbClr val="FF0000"/>
                </a:solidFill>
              </a:rPr>
              <a:t>А ми пожинаємо учення, приймаючи </a:t>
            </a:r>
            <a:r>
              <a:rPr lang="uk-UA" b="1" dirty="0" err="1" smtClean="0">
                <a:solidFill>
                  <a:srgbClr val="FF0000"/>
                </a:solidFill>
              </a:rPr>
              <a:t>книжнеє</a:t>
            </a:r>
            <a:r>
              <a:rPr lang="uk-UA" b="1" dirty="0" smtClean="0">
                <a:solidFill>
                  <a:srgbClr val="FF0000"/>
                </a:solidFill>
              </a:rPr>
              <a:t>»</a:t>
            </a:r>
          </a:p>
          <a:p>
            <a:r>
              <a:rPr lang="uk-UA" b="1" dirty="0" smtClean="0">
                <a:solidFill>
                  <a:srgbClr val="FF0000"/>
                </a:solidFill>
              </a:rPr>
              <a:t>	«Повість минулих літ»</a:t>
            </a:r>
            <a:endParaRPr lang="ru-RU" b="1" dirty="0">
              <a:solidFill>
                <a:srgbClr val="FF0000"/>
              </a:solidFill>
            </a:endParaRPr>
          </a:p>
        </p:txBody>
      </p:sp>
      <p:pic>
        <p:nvPicPr>
          <p:cNvPr id="7" name="Рисунок 1" descr="рр.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692696"/>
            <a:ext cx="4214812"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3465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764704"/>
            <a:ext cx="6552728" cy="461665"/>
          </a:xfrm>
          <a:prstGeom prst="rect">
            <a:avLst/>
          </a:prstGeom>
          <a:noFill/>
        </p:spPr>
        <p:txBody>
          <a:bodyPr wrap="square" rtlCol="0">
            <a:spAutoFit/>
          </a:bodyPr>
          <a:lstStyle/>
          <a:p>
            <a:pPr algn="ctr"/>
            <a:r>
              <a:rPr lang="uk-UA" sz="2400" b="1" dirty="0" smtClean="0">
                <a:solidFill>
                  <a:srgbClr val="FF0000"/>
                </a:solidFill>
              </a:rPr>
              <a:t>Заповіт Ярослава Мудрого</a:t>
            </a:r>
            <a:endParaRPr lang="ru-RU" sz="2400" b="1" dirty="0">
              <a:solidFill>
                <a:srgbClr val="FF0000"/>
              </a:solidFill>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12775"/>
            <a:ext cx="6480720" cy="486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764704"/>
            <a:ext cx="6624736" cy="954107"/>
          </a:xfrm>
          <a:prstGeom prst="rect">
            <a:avLst/>
          </a:prstGeom>
          <a:noFill/>
        </p:spPr>
        <p:txBody>
          <a:bodyPr wrap="square" rtlCol="0">
            <a:spAutoFit/>
          </a:bodyPr>
          <a:lstStyle/>
          <a:p>
            <a:pPr algn="ctr"/>
            <a:r>
              <a:rPr lang="uk-UA" sz="2800" b="1" dirty="0" smtClean="0">
                <a:solidFill>
                  <a:srgbClr val="FF0000"/>
                </a:solidFill>
              </a:rPr>
              <a:t>Зміна форми правління Київської Русі за заповітом Ярослава Мудрого</a:t>
            </a:r>
            <a:endParaRPr lang="ru-RU" sz="2800" b="1" dirty="0">
              <a:solidFill>
                <a:srgbClr val="FF0000"/>
              </a:solidFill>
            </a:endParaRPr>
          </a:p>
        </p:txBody>
      </p:sp>
      <p:sp>
        <p:nvSpPr>
          <p:cNvPr id="3" name="TextBox 2"/>
          <p:cNvSpPr txBox="1"/>
          <p:nvPr/>
        </p:nvSpPr>
        <p:spPr>
          <a:xfrm>
            <a:off x="1007604" y="1746532"/>
            <a:ext cx="7704856" cy="4524315"/>
          </a:xfrm>
          <a:prstGeom prst="rect">
            <a:avLst/>
          </a:prstGeom>
          <a:noFill/>
        </p:spPr>
        <p:txBody>
          <a:bodyPr wrap="square" rtlCol="0">
            <a:spAutoFit/>
          </a:bodyPr>
          <a:lstStyle/>
          <a:p>
            <a:r>
              <a:rPr lang="uk-UA" sz="1600" b="1" dirty="0">
                <a:solidFill>
                  <a:schemeClr val="accent6">
                    <a:lumMod val="50000"/>
                  </a:schemeClr>
                </a:solidFill>
              </a:rPr>
              <a:t>Вчитель: Як досвідчений і мудрий політик він усвідомлював неминучість боротьби зі владу між синами після його смерті. Щоб запобігти цьому, Ярослав склав заповіт, у якому йшлося про порядок успадкування великокнязівської влади та розподіл між синами території імперії на окремі володіння – уділи.</a:t>
            </a:r>
            <a:endParaRPr lang="ru-RU" sz="1600" b="1" dirty="0">
              <a:solidFill>
                <a:schemeClr val="accent6">
                  <a:lumMod val="50000"/>
                </a:schemeClr>
              </a:solidFill>
            </a:endParaRPr>
          </a:p>
          <a:p>
            <a:r>
              <a:rPr lang="uk-UA" sz="1600" b="1" dirty="0">
                <a:solidFill>
                  <a:schemeClr val="accent6">
                    <a:lumMod val="50000"/>
                  </a:schemeClr>
                </a:solidFill>
              </a:rPr>
              <a:t>                   Старший син Ізяслав отримав Київську землю, </a:t>
            </a:r>
            <a:endParaRPr lang="ru-RU" sz="1600" b="1" dirty="0">
              <a:solidFill>
                <a:schemeClr val="accent6">
                  <a:lumMod val="50000"/>
                </a:schemeClr>
              </a:solidFill>
            </a:endParaRPr>
          </a:p>
          <a:p>
            <a:r>
              <a:rPr lang="uk-UA" sz="1600" b="1" dirty="0">
                <a:solidFill>
                  <a:schemeClr val="accent6">
                    <a:lumMod val="50000"/>
                  </a:schemeClr>
                </a:solidFill>
              </a:rPr>
              <a:t>                 Святослав – Чернігівську,</a:t>
            </a:r>
            <a:endParaRPr lang="ru-RU" sz="1600" b="1" dirty="0">
              <a:solidFill>
                <a:schemeClr val="accent6">
                  <a:lumMod val="50000"/>
                </a:schemeClr>
              </a:solidFill>
            </a:endParaRPr>
          </a:p>
          <a:p>
            <a:r>
              <a:rPr lang="uk-UA" sz="1600" b="1" dirty="0">
                <a:solidFill>
                  <a:schemeClr val="accent6">
                    <a:lumMod val="50000"/>
                  </a:schemeClr>
                </a:solidFill>
              </a:rPr>
              <a:t>                  Всеволод -  Переяславську,</a:t>
            </a:r>
            <a:endParaRPr lang="ru-RU" sz="1600" b="1" dirty="0">
              <a:solidFill>
                <a:schemeClr val="accent6">
                  <a:lumMod val="50000"/>
                </a:schemeClr>
              </a:solidFill>
            </a:endParaRPr>
          </a:p>
          <a:p>
            <a:r>
              <a:rPr lang="uk-UA" sz="1600" b="1" dirty="0">
                <a:solidFill>
                  <a:schemeClr val="accent6">
                    <a:lumMod val="50000"/>
                  </a:schemeClr>
                </a:solidFill>
              </a:rPr>
              <a:t>                Ігор і В'ячеслав – Володимир Волинський і Смоленськ.</a:t>
            </a:r>
            <a:endParaRPr lang="ru-RU" sz="1600" b="1" dirty="0">
              <a:solidFill>
                <a:schemeClr val="accent6">
                  <a:lumMod val="50000"/>
                </a:schemeClr>
              </a:solidFill>
            </a:endParaRPr>
          </a:p>
          <a:p>
            <a:r>
              <a:rPr lang="uk-UA" sz="1600" b="1" dirty="0">
                <a:solidFill>
                  <a:schemeClr val="accent6">
                    <a:lumMod val="50000"/>
                  </a:schemeClr>
                </a:solidFill>
              </a:rPr>
              <a:t>Історики по різному оцінюють цей крок великого князя. Одні вважають його трагічним прорахунком, позаяк, мовляв, було започатковано політичну роздробленість держави. Інші заперечують цю думку, оскільки за старшим сином зберігалася верховна влада в країні. І уділи виникли не як результат діяльності Ярослава Мудрого, а як історично необхідного процесу встановлення в межах імперії самостійних державних утворень. Таким чином започатковувалася така форма державного правління, за якою верховна влада належала групі князів – родичів. Старший син мав стати для братів </a:t>
            </a:r>
            <a:r>
              <a:rPr lang="ru-RU" sz="1600" b="1" dirty="0">
                <a:solidFill>
                  <a:schemeClr val="accent6">
                    <a:lumMod val="50000"/>
                  </a:schemeClr>
                </a:solidFill>
              </a:rPr>
              <a:t>“</a:t>
            </a:r>
            <a:r>
              <a:rPr lang="uk-UA" sz="1600" b="1" dirty="0">
                <a:solidFill>
                  <a:schemeClr val="accent6">
                    <a:lumMod val="50000"/>
                  </a:schemeClr>
                </a:solidFill>
              </a:rPr>
              <a:t>старшим</a:t>
            </a:r>
            <a:r>
              <a:rPr lang="ru-RU" sz="1600" b="1" dirty="0">
                <a:solidFill>
                  <a:schemeClr val="accent6">
                    <a:lumMod val="50000"/>
                  </a:schemeClr>
                </a:solidFill>
              </a:rPr>
              <a:t>”</a:t>
            </a:r>
            <a:r>
              <a:rPr lang="uk-UA" sz="1600" b="1" dirty="0">
                <a:solidFill>
                  <a:schemeClr val="accent6">
                    <a:lumMod val="50000"/>
                  </a:schemeClr>
                </a:solidFill>
              </a:rPr>
              <a:t> не тільки по лінії споріднення, а й за місцем, яке посідав на щаблях феодальної  ієрархічної драбини. </a:t>
            </a:r>
            <a:endParaRPr lang="ru-RU" sz="1600" b="1" dirty="0">
              <a:solidFill>
                <a:schemeClr val="accent6">
                  <a:lumMod val="50000"/>
                </a:schemeClr>
              </a:solidFill>
            </a:endParaRPr>
          </a:p>
          <a:p>
            <a:endParaRPr lang="ru-RU" sz="1600" b="1" dirty="0">
              <a:solidFill>
                <a:schemeClr val="accent6">
                  <a:lumMod val="50000"/>
                </a:schemeClr>
              </a:solidFill>
            </a:endParaRPr>
          </a:p>
        </p:txBody>
      </p:sp>
    </p:spTree>
    <p:extLst>
      <p:ext uri="{BB962C8B-B14F-4D97-AF65-F5344CB8AC3E}">
        <p14:creationId xmlns:p14="http://schemas.microsoft.com/office/powerpoint/2010/main" val="32439200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964988"/>
            <a:ext cx="5184576" cy="523220"/>
          </a:xfrm>
          <a:prstGeom prst="rect">
            <a:avLst/>
          </a:prstGeom>
          <a:noFill/>
        </p:spPr>
        <p:txBody>
          <a:bodyPr wrap="square" rtlCol="0">
            <a:spAutoFit/>
          </a:bodyPr>
          <a:lstStyle/>
          <a:p>
            <a:r>
              <a:rPr lang="uk-UA" sz="2800" b="1" dirty="0" smtClean="0">
                <a:solidFill>
                  <a:srgbClr val="FF0000"/>
                </a:solidFill>
              </a:rPr>
              <a:t>Смерть Ярослава Мудрого</a:t>
            </a:r>
            <a:endParaRPr lang="ru-RU" sz="2800" b="1"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8208"/>
            <a:ext cx="6474541" cy="441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994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586" y="764704"/>
            <a:ext cx="6984776" cy="523220"/>
          </a:xfrm>
          <a:prstGeom prst="rect">
            <a:avLst/>
          </a:prstGeom>
          <a:noFill/>
        </p:spPr>
        <p:txBody>
          <a:bodyPr wrap="square" rtlCol="0">
            <a:spAutoFit/>
          </a:bodyPr>
          <a:lstStyle/>
          <a:p>
            <a:pPr algn="ctr"/>
            <a:r>
              <a:rPr lang="uk-UA" sz="2800" b="1" dirty="0" smtClean="0">
                <a:solidFill>
                  <a:srgbClr val="FF0000"/>
                </a:solidFill>
              </a:rPr>
              <a:t>Закріплення вивченого</a:t>
            </a:r>
            <a:endParaRPr lang="ru-RU" sz="2800" b="1" dirty="0">
              <a:solidFill>
                <a:srgbClr val="FF0000"/>
              </a:solidFill>
            </a:endParaRPr>
          </a:p>
        </p:txBody>
      </p:sp>
      <p:sp>
        <p:nvSpPr>
          <p:cNvPr id="3" name="TextBox 2"/>
          <p:cNvSpPr txBox="1"/>
          <p:nvPr/>
        </p:nvSpPr>
        <p:spPr>
          <a:xfrm>
            <a:off x="1259632" y="1556792"/>
            <a:ext cx="5688632" cy="461665"/>
          </a:xfrm>
          <a:prstGeom prst="rect">
            <a:avLst/>
          </a:prstGeom>
          <a:noFill/>
        </p:spPr>
        <p:txBody>
          <a:bodyPr wrap="square" rtlCol="0">
            <a:spAutoFit/>
          </a:bodyPr>
          <a:lstStyle/>
          <a:p>
            <a:r>
              <a:rPr lang="uk-UA" sz="2400" b="1" dirty="0" smtClean="0">
                <a:solidFill>
                  <a:schemeClr val="accent6">
                    <a:lumMod val="50000"/>
                  </a:schemeClr>
                </a:solidFill>
              </a:rPr>
              <a:t>Гра «Займи позицію»</a:t>
            </a:r>
            <a:endParaRPr lang="ru-RU" sz="2400" b="1" dirty="0">
              <a:solidFill>
                <a:schemeClr val="accent6">
                  <a:lumMod val="50000"/>
                </a:schemeClr>
              </a:solidFill>
            </a:endParaRPr>
          </a:p>
        </p:txBody>
      </p:sp>
      <p:sp>
        <p:nvSpPr>
          <p:cNvPr id="4" name="TextBox 3"/>
          <p:cNvSpPr txBox="1"/>
          <p:nvPr/>
        </p:nvSpPr>
        <p:spPr>
          <a:xfrm>
            <a:off x="1115616" y="2276872"/>
            <a:ext cx="6984776" cy="3970318"/>
          </a:xfrm>
          <a:prstGeom prst="rect">
            <a:avLst/>
          </a:prstGeom>
          <a:noFill/>
        </p:spPr>
        <p:txBody>
          <a:bodyPr wrap="square" rtlCol="0">
            <a:spAutoFit/>
          </a:bodyPr>
          <a:lstStyle/>
          <a:p>
            <a:r>
              <a:rPr lang="uk-UA" b="1" dirty="0">
                <a:solidFill>
                  <a:schemeClr val="accent6">
                    <a:lumMod val="50000"/>
                  </a:schemeClr>
                </a:solidFill>
              </a:rPr>
              <a:t>Запитання: Чиє висловлення М. Грушевського чи М. Костомарова на ваш погляд є найбільш об</a:t>
            </a:r>
            <a:r>
              <a:rPr lang="ru-RU" b="1" dirty="0">
                <a:solidFill>
                  <a:schemeClr val="accent6">
                    <a:lumMod val="50000"/>
                  </a:schemeClr>
                </a:solidFill>
              </a:rPr>
              <a:t>’</a:t>
            </a:r>
            <a:r>
              <a:rPr lang="uk-UA" b="1" dirty="0" err="1">
                <a:solidFill>
                  <a:schemeClr val="accent6">
                    <a:lumMod val="50000"/>
                  </a:schemeClr>
                </a:solidFill>
              </a:rPr>
              <a:t>єктивним</a:t>
            </a:r>
            <a:r>
              <a:rPr lang="uk-UA" b="1" dirty="0">
                <a:solidFill>
                  <a:schemeClr val="accent6">
                    <a:lumMod val="50000"/>
                  </a:schemeClr>
                </a:solidFill>
              </a:rPr>
              <a:t>? Відповідь аргументуйте</a:t>
            </a:r>
            <a:r>
              <a:rPr lang="uk-UA" b="1" dirty="0" smtClean="0">
                <a:solidFill>
                  <a:schemeClr val="accent6">
                    <a:lumMod val="50000"/>
                  </a:schemeClr>
                </a:solidFill>
              </a:rPr>
              <a:t>.</a:t>
            </a:r>
          </a:p>
          <a:p>
            <a:endParaRPr lang="ru-RU" b="1" dirty="0">
              <a:solidFill>
                <a:schemeClr val="accent6">
                  <a:lumMod val="50000"/>
                </a:schemeClr>
              </a:solidFill>
            </a:endParaRPr>
          </a:p>
          <a:p>
            <a:r>
              <a:rPr lang="uk-UA" b="1" dirty="0">
                <a:solidFill>
                  <a:srgbClr val="002060"/>
                </a:solidFill>
              </a:rPr>
              <a:t>М. Грушевський, оцінюючи діяльність Я. Мудрого, вказує: “…його часи, його закони, його порядки зісталися на цілі століття потім взірцем, правилом, основою для всяких розпоряджень, а все його князювання – світлою і щасливою добою супроти пізніших бід, які впали на Україну потім</a:t>
            </a:r>
            <a:r>
              <a:rPr lang="uk-UA" b="1" dirty="0" smtClean="0">
                <a:solidFill>
                  <a:srgbClr val="002060"/>
                </a:solidFill>
              </a:rPr>
              <a:t>”.</a:t>
            </a:r>
          </a:p>
          <a:p>
            <a:endParaRPr lang="ru-RU" dirty="0">
              <a:solidFill>
                <a:schemeClr val="accent3">
                  <a:lumMod val="50000"/>
                </a:schemeClr>
              </a:solidFill>
            </a:endParaRPr>
          </a:p>
          <a:p>
            <a:r>
              <a:rPr lang="uk-UA" b="1" dirty="0">
                <a:solidFill>
                  <a:schemeClr val="accent3">
                    <a:lumMod val="50000"/>
                  </a:schemeClr>
                </a:solidFill>
              </a:rPr>
              <a:t>М. Костомаров так висловлюється: </a:t>
            </a:r>
            <a:r>
              <a:rPr lang="ru-RU" b="1" dirty="0">
                <a:solidFill>
                  <a:schemeClr val="accent3">
                    <a:lumMod val="50000"/>
                  </a:schemeClr>
                </a:solidFill>
              </a:rPr>
              <a:t>“</a:t>
            </a:r>
            <a:r>
              <a:rPr lang="uk-UA" b="1" dirty="0">
                <a:solidFill>
                  <a:schemeClr val="accent3">
                    <a:lumMod val="50000"/>
                  </a:schemeClr>
                </a:solidFill>
              </a:rPr>
              <a:t> Князювання Ярослава може називатися продовженням Володимирового як з погляду ставлення великого князя до підлеглих земель, так і за сприянням поширення в Русі початків життя, внесених християнством</a:t>
            </a:r>
            <a:r>
              <a:rPr lang="ru-RU" b="1" dirty="0">
                <a:solidFill>
                  <a:schemeClr val="accent3">
                    <a:lumMod val="50000"/>
                  </a:schemeClr>
                </a:solidFill>
              </a:rPr>
              <a:t>”</a:t>
            </a:r>
            <a:r>
              <a:rPr lang="uk-UA" b="1" dirty="0">
                <a:solidFill>
                  <a:schemeClr val="accent3">
                    <a:lumMod val="50000"/>
                  </a:schemeClr>
                </a:solidFill>
              </a:rPr>
              <a:t>.</a:t>
            </a:r>
            <a:endParaRPr lang="ru-RU" b="1" dirty="0">
              <a:solidFill>
                <a:schemeClr val="accent3">
                  <a:lumMod val="50000"/>
                </a:schemeClr>
              </a:solidFill>
            </a:endParaRPr>
          </a:p>
          <a:p>
            <a:endParaRPr lang="ru-RU" dirty="0"/>
          </a:p>
        </p:txBody>
      </p:sp>
    </p:spTree>
    <p:extLst>
      <p:ext uri="{BB962C8B-B14F-4D97-AF65-F5344CB8AC3E}">
        <p14:creationId xmlns:p14="http://schemas.microsoft.com/office/powerpoint/2010/main" val="36015048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700808"/>
            <a:ext cx="5486400" cy="566738"/>
          </a:xfrm>
        </p:spPr>
        <p:txBody>
          <a:bodyPr>
            <a:noAutofit/>
          </a:bodyPr>
          <a:lstStyle/>
          <a:p>
            <a:r>
              <a:rPr lang="uk-UA" sz="2400" dirty="0" smtClean="0">
                <a:solidFill>
                  <a:schemeClr val="tx2">
                    <a:lumMod val="50000"/>
                  </a:schemeClr>
                </a:solidFill>
              </a:rPr>
              <a:t>Завдання уроку:</a:t>
            </a:r>
            <a:r>
              <a:rPr lang="uk-UA" sz="2400" dirty="0" smtClean="0">
                <a:solidFill>
                  <a:srgbClr val="FF0000"/>
                </a:solidFill>
              </a:rPr>
              <a:t/>
            </a:r>
            <a:br>
              <a:rPr lang="uk-UA" sz="2400" dirty="0" smtClean="0">
                <a:solidFill>
                  <a:srgbClr val="FF0000"/>
                </a:solidFill>
              </a:rPr>
            </a:br>
            <a:r>
              <a:rPr lang="uk-UA" sz="2400" dirty="0" smtClean="0">
                <a:solidFill>
                  <a:srgbClr val="FF0000"/>
                </a:solidFill>
              </a:rPr>
              <a:t> Дослідити, яким був шлях Ярослава до всенародного визнання</a:t>
            </a:r>
            <a:endParaRPr lang="ru-RU" sz="2400" dirty="0">
              <a:solidFill>
                <a:srgbClr val="FF0000"/>
              </a:solidFill>
            </a:endParaRPr>
          </a:p>
        </p:txBody>
      </p:sp>
      <p:pic>
        <p:nvPicPr>
          <p:cNvPr id="7" name="Picture 4" descr="Белая Церковь"/>
          <p:cNvPicPr>
            <a:picLocks noChangeAspect="1" noChangeArrowheads="1"/>
          </p:cNvPicPr>
          <p:nvPr/>
        </p:nvPicPr>
        <p:blipFill>
          <a:blip r:embed="rId2" cstate="print"/>
          <a:srcRect/>
          <a:stretch>
            <a:fillRect/>
          </a:stretch>
        </p:blipFill>
        <p:spPr bwMode="auto">
          <a:xfrm>
            <a:off x="467544" y="2265986"/>
            <a:ext cx="2529751" cy="3760440"/>
          </a:xfrm>
          <a:prstGeom prst="rect">
            <a:avLst/>
          </a:prstGeom>
          <a:noFill/>
        </p:spPr>
      </p:pic>
      <p:pic>
        <p:nvPicPr>
          <p:cNvPr id="8" name="Picture 6" descr="Памятник Я в Киеве"/>
          <p:cNvPicPr>
            <a:picLocks noChangeAspect="1" noChangeArrowheads="1"/>
          </p:cNvPicPr>
          <p:nvPr/>
        </p:nvPicPr>
        <p:blipFill>
          <a:blip r:embed="rId3" cstate="print"/>
          <a:srcRect/>
          <a:stretch>
            <a:fillRect/>
          </a:stretch>
        </p:blipFill>
        <p:spPr bwMode="auto">
          <a:xfrm>
            <a:off x="5148064" y="2265986"/>
            <a:ext cx="3103003" cy="3760440"/>
          </a:xfrm>
          <a:prstGeom prst="rect">
            <a:avLst/>
          </a:prstGeom>
          <a:noFill/>
        </p:spPr>
      </p:pic>
      <p:pic>
        <p:nvPicPr>
          <p:cNvPr id="9" name="Picture 8" descr="81590997"/>
          <p:cNvPicPr>
            <a:picLocks noChangeAspect="1" noChangeArrowheads="1"/>
          </p:cNvPicPr>
          <p:nvPr/>
        </p:nvPicPr>
        <p:blipFill>
          <a:blip r:embed="rId4" cstate="print"/>
          <a:srcRect/>
          <a:stretch>
            <a:fillRect/>
          </a:stretch>
        </p:blipFill>
        <p:spPr bwMode="auto">
          <a:xfrm>
            <a:off x="3203848" y="2265986"/>
            <a:ext cx="1612816" cy="3888432"/>
          </a:xfrm>
          <a:prstGeom prst="rect">
            <a:avLst/>
          </a:prstGeom>
          <a:noFill/>
        </p:spPr>
      </p:pic>
    </p:spTree>
    <p:extLst>
      <p:ext uri="{BB962C8B-B14F-4D97-AF65-F5344CB8AC3E}">
        <p14:creationId xmlns:p14="http://schemas.microsoft.com/office/powerpoint/2010/main" val="9846712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343395" y="194674"/>
            <a:ext cx="4896544" cy="804862"/>
          </a:xfrm>
        </p:spPr>
        <p:txBody>
          <a:bodyPr>
            <a:noAutofit/>
          </a:bodyPr>
          <a:lstStyle/>
          <a:p>
            <a:r>
              <a:rPr lang="uk-UA" sz="3600" b="1" dirty="0" smtClean="0">
                <a:solidFill>
                  <a:srgbClr val="FF0000"/>
                </a:solidFill>
              </a:rPr>
              <a:t>Боротьба за владу</a:t>
            </a:r>
            <a:endParaRPr lang="ru-RU" sz="3600" b="1" dirty="0">
              <a:solidFill>
                <a:srgbClr val="FF0000"/>
              </a:solidFill>
            </a:endParaRPr>
          </a:p>
        </p:txBody>
      </p:sp>
      <p:pic>
        <p:nvPicPr>
          <p:cNvPr id="6" name="Рисунок 5" descr="1019 И. Архипов. Княжеская дружина.jpg"/>
          <p:cNvPicPr>
            <a:picLocks noChangeAspect="1"/>
          </p:cNvPicPr>
          <p:nvPr/>
        </p:nvPicPr>
        <p:blipFill>
          <a:blip r:embed="rId2"/>
          <a:stretch>
            <a:fillRect/>
          </a:stretch>
        </p:blipFill>
        <p:spPr>
          <a:xfrm>
            <a:off x="899592" y="1772343"/>
            <a:ext cx="2887606" cy="3582144"/>
          </a:xfrm>
          <a:prstGeom prst="rect">
            <a:avLst/>
          </a:prstGeom>
          <a:ln>
            <a:solidFill>
              <a:schemeClr val="accent2">
                <a:lumMod val="50000"/>
              </a:schemeClr>
            </a:solidFill>
          </a:ln>
        </p:spPr>
      </p:pic>
      <p:pic>
        <p:nvPicPr>
          <p:cNvPr id="7" name="Рисунок 6" descr="1019 битва Ярослава со Святополком миниат Радзив лет кон15в.jpg"/>
          <p:cNvPicPr>
            <a:picLocks noChangeAspect="1"/>
          </p:cNvPicPr>
          <p:nvPr/>
        </p:nvPicPr>
        <p:blipFill>
          <a:blip r:embed="rId3"/>
          <a:stretch>
            <a:fillRect/>
          </a:stretch>
        </p:blipFill>
        <p:spPr>
          <a:xfrm>
            <a:off x="4211960" y="1772343"/>
            <a:ext cx="4153786" cy="2613248"/>
          </a:xfrm>
          <a:prstGeom prst="rect">
            <a:avLst/>
          </a:prstGeom>
          <a:ln>
            <a:solidFill>
              <a:schemeClr val="accent2">
                <a:lumMod val="50000"/>
              </a:schemeClr>
            </a:solidFill>
          </a:ln>
        </p:spPr>
      </p:pic>
      <p:sp>
        <p:nvSpPr>
          <p:cNvPr id="8" name="TextBox 7"/>
          <p:cNvSpPr txBox="1"/>
          <p:nvPr/>
        </p:nvSpPr>
        <p:spPr>
          <a:xfrm>
            <a:off x="1475656" y="836712"/>
            <a:ext cx="6048672" cy="707886"/>
          </a:xfrm>
          <a:prstGeom prst="rect">
            <a:avLst/>
          </a:prstGeom>
          <a:noFill/>
        </p:spPr>
        <p:txBody>
          <a:bodyPr wrap="square" rtlCol="0">
            <a:spAutoFit/>
          </a:bodyPr>
          <a:lstStyle/>
          <a:p>
            <a:r>
              <a:rPr lang="uk-UA" sz="2000" b="1" dirty="0" smtClean="0">
                <a:solidFill>
                  <a:schemeClr val="accent6">
                    <a:lumMod val="50000"/>
                  </a:schemeClr>
                </a:solidFill>
              </a:rPr>
              <a:t>Смерть Володимира в 1015 р. стала поштовхом до жорстокої братовбивчої війни між його синами</a:t>
            </a:r>
            <a:endParaRPr lang="ru-RU" sz="2000" b="1" dirty="0">
              <a:solidFill>
                <a:schemeClr val="accent6">
                  <a:lumMod val="50000"/>
                </a:schemeClr>
              </a:solidFill>
            </a:endParaRPr>
          </a:p>
        </p:txBody>
      </p:sp>
      <p:sp>
        <p:nvSpPr>
          <p:cNvPr id="9" name="TextBox 8"/>
          <p:cNvSpPr txBox="1"/>
          <p:nvPr/>
        </p:nvSpPr>
        <p:spPr>
          <a:xfrm>
            <a:off x="1067074" y="5517811"/>
            <a:ext cx="2552641" cy="646331"/>
          </a:xfrm>
          <a:prstGeom prst="rect">
            <a:avLst/>
          </a:prstGeom>
          <a:noFill/>
        </p:spPr>
        <p:txBody>
          <a:bodyPr wrap="square" rtlCol="0">
            <a:spAutoFit/>
          </a:bodyPr>
          <a:lstStyle/>
          <a:p>
            <a:r>
              <a:rPr lang="uk-UA" b="1" dirty="0" smtClean="0">
                <a:solidFill>
                  <a:schemeClr val="tx2">
                    <a:lumMod val="75000"/>
                  </a:schemeClr>
                </a:solidFill>
              </a:rPr>
              <a:t>Битва під </a:t>
            </a:r>
            <a:r>
              <a:rPr lang="uk-UA" b="1" dirty="0" err="1" smtClean="0">
                <a:solidFill>
                  <a:schemeClr val="tx2">
                    <a:lumMod val="75000"/>
                  </a:schemeClr>
                </a:solidFill>
              </a:rPr>
              <a:t>Любичем</a:t>
            </a:r>
            <a:r>
              <a:rPr lang="uk-UA" b="1" dirty="0" smtClean="0">
                <a:solidFill>
                  <a:schemeClr val="tx2">
                    <a:lumMod val="75000"/>
                  </a:schemeClr>
                </a:solidFill>
              </a:rPr>
              <a:t>,</a:t>
            </a:r>
          </a:p>
          <a:p>
            <a:r>
              <a:rPr lang="uk-UA" b="1" dirty="0" smtClean="0">
                <a:solidFill>
                  <a:schemeClr val="tx2">
                    <a:lumMod val="75000"/>
                  </a:schemeClr>
                </a:solidFill>
              </a:rPr>
              <a:t> розгром Святополка</a:t>
            </a:r>
            <a:endParaRPr lang="ru-RU" b="1" dirty="0">
              <a:solidFill>
                <a:schemeClr val="tx2">
                  <a:lumMod val="75000"/>
                </a:schemeClr>
              </a:solidFill>
            </a:endParaRPr>
          </a:p>
        </p:txBody>
      </p:sp>
      <p:sp>
        <p:nvSpPr>
          <p:cNvPr id="10" name="TextBox 9"/>
          <p:cNvSpPr txBox="1"/>
          <p:nvPr/>
        </p:nvSpPr>
        <p:spPr>
          <a:xfrm>
            <a:off x="4211960" y="4797152"/>
            <a:ext cx="4464496" cy="646331"/>
          </a:xfrm>
          <a:prstGeom prst="rect">
            <a:avLst/>
          </a:prstGeom>
          <a:noFill/>
        </p:spPr>
        <p:txBody>
          <a:bodyPr wrap="square" rtlCol="0">
            <a:spAutoFit/>
          </a:bodyPr>
          <a:lstStyle/>
          <a:p>
            <a:pPr algn="ctr"/>
            <a:r>
              <a:rPr lang="uk-UA" b="1" dirty="0" smtClean="0">
                <a:solidFill>
                  <a:schemeClr val="tx2">
                    <a:lumMod val="50000"/>
                  </a:schemeClr>
                </a:solidFill>
              </a:rPr>
              <a:t>1019 р. битва на річці Альті під Переяславом</a:t>
            </a:r>
            <a:endParaRPr lang="ru-RU" b="1" dirty="0">
              <a:solidFill>
                <a:schemeClr val="tx2">
                  <a:lumMod val="50000"/>
                </a:schemeClr>
              </a:solidFill>
            </a:endParaRPr>
          </a:p>
        </p:txBody>
      </p:sp>
    </p:spTree>
    <p:extLst>
      <p:ext uri="{BB962C8B-B14F-4D97-AF65-F5344CB8AC3E}">
        <p14:creationId xmlns:p14="http://schemas.microsoft.com/office/powerpoint/2010/main" val="10566966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рячислав Ізяславович.jpg"/>
          <p:cNvPicPr>
            <a:picLocks noChangeAspect="1"/>
          </p:cNvPicPr>
          <p:nvPr/>
        </p:nvPicPr>
        <p:blipFill>
          <a:blip r:embed="rId2"/>
          <a:stretch>
            <a:fillRect/>
          </a:stretch>
        </p:blipFill>
        <p:spPr>
          <a:xfrm>
            <a:off x="971600" y="908720"/>
            <a:ext cx="3096344" cy="4320480"/>
          </a:xfrm>
          <a:prstGeom prst="rect">
            <a:avLst/>
          </a:prstGeom>
          <a:ln>
            <a:solidFill>
              <a:schemeClr val="accent2">
                <a:lumMod val="50000"/>
              </a:schemeClr>
            </a:solidFill>
          </a:ln>
        </p:spPr>
      </p:pic>
      <p:sp>
        <p:nvSpPr>
          <p:cNvPr id="8" name="TextBox 7"/>
          <p:cNvSpPr txBox="1"/>
          <p:nvPr/>
        </p:nvSpPr>
        <p:spPr>
          <a:xfrm>
            <a:off x="4716016" y="908720"/>
            <a:ext cx="3672408" cy="3477875"/>
          </a:xfrm>
          <a:prstGeom prst="rect">
            <a:avLst/>
          </a:prstGeom>
          <a:noFill/>
        </p:spPr>
        <p:txBody>
          <a:bodyPr wrap="square" rtlCol="0">
            <a:spAutoFit/>
          </a:bodyPr>
          <a:lstStyle/>
          <a:p>
            <a:r>
              <a:rPr lang="uk-UA" sz="2000" b="1" dirty="0" smtClean="0">
                <a:solidFill>
                  <a:schemeClr val="accent6">
                    <a:lumMod val="50000"/>
                  </a:schemeClr>
                </a:solidFill>
              </a:rPr>
              <a:t>Битва на річці Альті не привела до політичної єдності держави. З під влади великого князя зробив спробу вийти половецький князь </a:t>
            </a:r>
            <a:r>
              <a:rPr lang="uk-UA" sz="2000" b="1" dirty="0" err="1" smtClean="0">
                <a:solidFill>
                  <a:schemeClr val="accent6">
                    <a:lumMod val="50000"/>
                  </a:schemeClr>
                </a:solidFill>
              </a:rPr>
              <a:t>Брячеслав</a:t>
            </a:r>
            <a:r>
              <a:rPr lang="uk-UA" sz="2000" b="1" dirty="0" smtClean="0">
                <a:solidFill>
                  <a:schemeClr val="accent6">
                    <a:lumMod val="50000"/>
                  </a:schemeClr>
                </a:solidFill>
              </a:rPr>
              <a:t>. Ярослав розгромив його, однак вирішив завершити справу мирно і за обіцянку </a:t>
            </a:r>
            <a:r>
              <a:rPr lang="uk-UA" sz="2000" b="1" dirty="0" err="1" smtClean="0">
                <a:solidFill>
                  <a:schemeClr val="accent6">
                    <a:lumMod val="50000"/>
                  </a:schemeClr>
                </a:solidFill>
              </a:rPr>
              <a:t>Брячислава</a:t>
            </a:r>
            <a:r>
              <a:rPr lang="uk-UA" sz="2000" b="1" dirty="0" smtClean="0">
                <a:solidFill>
                  <a:schemeClr val="accent6">
                    <a:lumMod val="50000"/>
                  </a:schemeClr>
                </a:solidFill>
              </a:rPr>
              <a:t> бути з ним «за один» надав йому у володіння міста </a:t>
            </a:r>
            <a:r>
              <a:rPr lang="uk-UA" sz="2000" b="1" dirty="0" err="1" smtClean="0">
                <a:solidFill>
                  <a:schemeClr val="accent6">
                    <a:lumMod val="50000"/>
                  </a:schemeClr>
                </a:solidFill>
              </a:rPr>
              <a:t>Усвят</a:t>
            </a:r>
            <a:r>
              <a:rPr lang="uk-UA" sz="2000" b="1" dirty="0" smtClean="0">
                <a:solidFill>
                  <a:schemeClr val="accent6">
                    <a:lumMod val="50000"/>
                  </a:schemeClr>
                </a:solidFill>
              </a:rPr>
              <a:t> і Вітебськ.</a:t>
            </a:r>
            <a:endParaRPr lang="ru-RU" sz="2000" b="1" dirty="0">
              <a:solidFill>
                <a:schemeClr val="accent6">
                  <a:lumMod val="50000"/>
                </a:schemeClr>
              </a:solidFill>
            </a:endParaRPr>
          </a:p>
        </p:txBody>
      </p:sp>
    </p:spTree>
    <p:extLst>
      <p:ext uri="{BB962C8B-B14F-4D97-AF65-F5344CB8AC3E}">
        <p14:creationId xmlns:p14="http://schemas.microsoft.com/office/powerpoint/2010/main" val="25928050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282984"/>
            <a:ext cx="3384376" cy="2000548"/>
          </a:xfrm>
          <a:prstGeom prst="rect">
            <a:avLst/>
          </a:prstGeom>
          <a:noFill/>
        </p:spPr>
        <p:txBody>
          <a:bodyPr wrap="square" rtlCol="0">
            <a:spAutoFit/>
          </a:bodyPr>
          <a:lstStyle/>
          <a:p>
            <a:r>
              <a:rPr lang="uk-UA" sz="2800" b="1" dirty="0" smtClean="0">
                <a:solidFill>
                  <a:srgbClr val="FF0000"/>
                </a:solidFill>
              </a:rPr>
              <a:t>Робота в групах</a:t>
            </a:r>
          </a:p>
          <a:p>
            <a:r>
              <a:rPr lang="uk-UA" sz="2400" b="1" dirty="0" smtClean="0">
                <a:solidFill>
                  <a:schemeClr val="accent6">
                    <a:lumMod val="50000"/>
                  </a:schemeClr>
                </a:solidFill>
              </a:rPr>
              <a:t>Складання репортажів на основі відеоролику та індивідуальних карток</a:t>
            </a:r>
            <a:endParaRPr lang="ru-RU" sz="2400" b="1" dirty="0">
              <a:solidFill>
                <a:schemeClr val="accent6">
                  <a:lumMod val="50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83532"/>
            <a:ext cx="3211609" cy="3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404664"/>
            <a:ext cx="39414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222" y="3573016"/>
            <a:ext cx="3964276" cy="265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572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Мстислав Владимирович.jpg"/>
          <p:cNvPicPr>
            <a:picLocks noChangeAspect="1"/>
          </p:cNvPicPr>
          <p:nvPr/>
        </p:nvPicPr>
        <p:blipFill>
          <a:blip r:embed="rId2"/>
          <a:stretch>
            <a:fillRect/>
          </a:stretch>
        </p:blipFill>
        <p:spPr>
          <a:xfrm>
            <a:off x="539552" y="521973"/>
            <a:ext cx="3433820" cy="4491203"/>
          </a:xfrm>
          <a:prstGeom prst="rect">
            <a:avLst/>
          </a:prstGeom>
          <a:ln>
            <a:solidFill>
              <a:schemeClr val="accent2">
                <a:lumMod val="50000"/>
              </a:schemeClr>
            </a:solidFill>
          </a:ln>
        </p:spPr>
      </p:pic>
      <p:sp>
        <p:nvSpPr>
          <p:cNvPr id="6" name="TextBox 5"/>
          <p:cNvSpPr txBox="1"/>
          <p:nvPr/>
        </p:nvSpPr>
        <p:spPr>
          <a:xfrm>
            <a:off x="4690797" y="189147"/>
            <a:ext cx="3744416" cy="2585323"/>
          </a:xfrm>
          <a:prstGeom prst="rect">
            <a:avLst/>
          </a:prstGeom>
          <a:noFill/>
        </p:spPr>
        <p:txBody>
          <a:bodyPr wrap="square" rtlCol="0">
            <a:spAutoFit/>
          </a:bodyPr>
          <a:lstStyle/>
          <a:p>
            <a:r>
              <a:rPr lang="uk-UA" b="1" dirty="0" smtClean="0">
                <a:solidFill>
                  <a:schemeClr val="accent6">
                    <a:lumMod val="50000"/>
                  </a:schemeClr>
                </a:solidFill>
              </a:rPr>
              <a:t>В 1026 році проти Ярослава виступив його брат Тмутараканський князь Мстислав.</a:t>
            </a:r>
          </a:p>
          <a:p>
            <a:r>
              <a:rPr lang="uk-UA" b="1" dirty="0" smtClean="0">
                <a:solidFill>
                  <a:schemeClr val="accent6">
                    <a:lumMod val="50000"/>
                  </a:schemeClr>
                </a:solidFill>
              </a:rPr>
              <a:t>Битва відбулася недалеко від Чернігова. Мстислав переміг. І Київську Русь вперше було поділено по Дніпру: Правобережна з Києвом – Ярославу, Лівобережна з Черніговом – Мстиславу.</a:t>
            </a:r>
            <a:endParaRPr lang="ru-RU" b="1" dirty="0">
              <a:solidFill>
                <a:schemeClr val="accent6">
                  <a:lumMod val="50000"/>
                </a:schemeClr>
              </a:solidFill>
            </a:endParaRPr>
          </a:p>
        </p:txBody>
      </p:sp>
      <p:pic>
        <p:nvPicPr>
          <p:cNvPr id="7" name="Рисунок 6" descr="древний Чернигов.jpg"/>
          <p:cNvPicPr>
            <a:picLocks noChangeAspect="1"/>
          </p:cNvPicPr>
          <p:nvPr/>
        </p:nvPicPr>
        <p:blipFill>
          <a:blip r:embed="rId3"/>
          <a:stretch>
            <a:fillRect/>
          </a:stretch>
        </p:blipFill>
        <p:spPr>
          <a:xfrm>
            <a:off x="4211960" y="2767574"/>
            <a:ext cx="4381885" cy="2998663"/>
          </a:xfrm>
          <a:prstGeom prst="rect">
            <a:avLst/>
          </a:prstGeom>
          <a:ln>
            <a:solidFill>
              <a:schemeClr val="accent2">
                <a:lumMod val="50000"/>
              </a:schemeClr>
            </a:solidFill>
          </a:ln>
        </p:spPr>
      </p:pic>
      <p:sp>
        <p:nvSpPr>
          <p:cNvPr id="8" name="TextBox 7"/>
          <p:cNvSpPr txBox="1"/>
          <p:nvPr/>
        </p:nvSpPr>
        <p:spPr>
          <a:xfrm>
            <a:off x="5004048" y="5870767"/>
            <a:ext cx="2160240" cy="369332"/>
          </a:xfrm>
          <a:prstGeom prst="rect">
            <a:avLst/>
          </a:prstGeom>
          <a:noFill/>
        </p:spPr>
        <p:txBody>
          <a:bodyPr wrap="square" rtlCol="0">
            <a:spAutoFit/>
          </a:bodyPr>
          <a:lstStyle/>
          <a:p>
            <a:r>
              <a:rPr lang="uk-UA" b="1" dirty="0" smtClean="0">
                <a:solidFill>
                  <a:schemeClr val="accent6">
                    <a:lumMod val="50000"/>
                  </a:schemeClr>
                </a:solidFill>
              </a:rPr>
              <a:t>Древній Чернігів</a:t>
            </a:r>
            <a:endParaRPr lang="ru-RU" b="1" dirty="0">
              <a:solidFill>
                <a:schemeClr val="accent6">
                  <a:lumMod val="50000"/>
                </a:schemeClr>
              </a:solidFill>
            </a:endParaRPr>
          </a:p>
        </p:txBody>
      </p:sp>
      <p:sp>
        <p:nvSpPr>
          <p:cNvPr id="9" name="TextBox 8"/>
          <p:cNvSpPr txBox="1"/>
          <p:nvPr/>
        </p:nvSpPr>
        <p:spPr>
          <a:xfrm>
            <a:off x="1566745" y="5176327"/>
            <a:ext cx="1379434" cy="369332"/>
          </a:xfrm>
          <a:prstGeom prst="rect">
            <a:avLst/>
          </a:prstGeom>
          <a:noFill/>
        </p:spPr>
        <p:txBody>
          <a:bodyPr wrap="square" rtlCol="0">
            <a:spAutoFit/>
          </a:bodyPr>
          <a:lstStyle/>
          <a:p>
            <a:r>
              <a:rPr lang="uk-UA" b="1" dirty="0" smtClean="0">
                <a:solidFill>
                  <a:schemeClr val="accent6">
                    <a:lumMod val="50000"/>
                  </a:schemeClr>
                </a:solidFill>
              </a:rPr>
              <a:t>Мстислав</a:t>
            </a:r>
            <a:r>
              <a:rPr lang="uk-UA" dirty="0" smtClean="0"/>
              <a:t> </a:t>
            </a:r>
            <a:endParaRPr lang="ru-RU" dirty="0"/>
          </a:p>
        </p:txBody>
      </p:sp>
    </p:spTree>
    <p:extLst>
      <p:ext uri="{BB962C8B-B14F-4D97-AF65-F5344CB8AC3E}">
        <p14:creationId xmlns:p14="http://schemas.microsoft.com/office/powerpoint/2010/main" val="40194549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196752"/>
            <a:ext cx="4025424" cy="566738"/>
          </a:xfrm>
        </p:spPr>
        <p:txBody>
          <a:bodyPr>
            <a:normAutofit/>
          </a:bodyPr>
          <a:lstStyle/>
          <a:p>
            <a:r>
              <a:rPr lang="uk-UA" dirty="0" smtClean="0">
                <a:solidFill>
                  <a:schemeClr val="accent1">
                    <a:lumMod val="50000"/>
                  </a:schemeClr>
                </a:solidFill>
              </a:rPr>
              <a:t>Будівництво церков і монастирів</a:t>
            </a:r>
            <a:endParaRPr lang="ru-RU" dirty="0">
              <a:solidFill>
                <a:schemeClr val="accent1">
                  <a:lumMod val="50000"/>
                </a:schemeClr>
              </a:solidFill>
            </a:endParaRPr>
          </a:p>
        </p:txBody>
      </p:sp>
      <p:sp>
        <p:nvSpPr>
          <p:cNvPr id="4" name="Текст 3"/>
          <p:cNvSpPr>
            <a:spLocks noGrp="1"/>
          </p:cNvSpPr>
          <p:nvPr>
            <p:ph type="body" sz="half" idx="2"/>
          </p:nvPr>
        </p:nvSpPr>
        <p:spPr>
          <a:xfrm>
            <a:off x="1835696" y="548680"/>
            <a:ext cx="5486400" cy="804862"/>
          </a:xfrm>
        </p:spPr>
        <p:txBody>
          <a:bodyPr>
            <a:normAutofit/>
          </a:bodyPr>
          <a:lstStyle/>
          <a:p>
            <a:pPr algn="ctr">
              <a:spcBef>
                <a:spcPct val="0"/>
              </a:spcBef>
            </a:pPr>
            <a:r>
              <a:rPr lang="ru-RU" sz="2800" b="1" dirty="0" err="1">
                <a:solidFill>
                  <a:srgbClr val="FF0000"/>
                </a:solidFill>
                <a:latin typeface="Times New Roman" pitchFamily="18" charset="0"/>
                <a:cs typeface="Times New Roman" pitchFamily="18" charset="0"/>
              </a:rPr>
              <a:t>Внутрішня</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політика</a:t>
            </a:r>
            <a:r>
              <a:rPr lang="ru-RU" sz="2800" b="1" dirty="0">
                <a:solidFill>
                  <a:srgbClr val="FF0000"/>
                </a:solidFill>
                <a:latin typeface="Times New Roman" pitchFamily="18" charset="0"/>
                <a:cs typeface="Times New Roman" pitchFamily="18" charset="0"/>
              </a:rPr>
              <a:t>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916832"/>
            <a:ext cx="2736304" cy="2520280"/>
          </a:xfrm>
          <a:prstGeom prst="rect">
            <a:avLst/>
          </a:prstGeom>
          <a:ln>
            <a:solidFill>
              <a:schemeClr val="tx1"/>
            </a:solidFill>
          </a:ln>
        </p:spPr>
      </p:pic>
      <p:sp>
        <p:nvSpPr>
          <p:cNvPr id="9" name="TextBox 8"/>
          <p:cNvSpPr txBox="1"/>
          <p:nvPr/>
        </p:nvSpPr>
        <p:spPr>
          <a:xfrm>
            <a:off x="1391274" y="4553737"/>
            <a:ext cx="2736304" cy="369332"/>
          </a:xfrm>
          <a:prstGeom prst="rect">
            <a:avLst/>
          </a:prstGeom>
          <a:noFill/>
        </p:spPr>
        <p:txBody>
          <a:bodyPr wrap="square" rtlCol="0">
            <a:spAutoFit/>
          </a:bodyPr>
          <a:lstStyle/>
          <a:p>
            <a:r>
              <a:rPr lang="uk-UA" b="1" dirty="0" err="1" smtClean="0">
                <a:solidFill>
                  <a:schemeClr val="accent6">
                    <a:lumMod val="50000"/>
                  </a:schemeClr>
                </a:solidFill>
              </a:rPr>
              <a:t>Софіївський</a:t>
            </a:r>
            <a:r>
              <a:rPr lang="uk-UA" b="1" dirty="0" smtClean="0">
                <a:solidFill>
                  <a:schemeClr val="accent6">
                    <a:lumMod val="50000"/>
                  </a:schemeClr>
                </a:solidFill>
              </a:rPr>
              <a:t> собор</a:t>
            </a:r>
            <a:endParaRPr lang="ru-RU" b="1" dirty="0">
              <a:solidFill>
                <a:schemeClr val="accent6">
                  <a:lumMod val="50000"/>
                </a:schemeClr>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3655732"/>
            <a:ext cx="1770658" cy="2520280"/>
          </a:xfrm>
          <a:prstGeom prst="rect">
            <a:avLst/>
          </a:prstGeom>
          <a:ln>
            <a:solidFill>
              <a:schemeClr val="tx1"/>
            </a:solidFill>
          </a:ln>
        </p:spPr>
      </p:pic>
      <p:sp>
        <p:nvSpPr>
          <p:cNvPr id="11" name="TextBox 10"/>
          <p:cNvSpPr txBox="1"/>
          <p:nvPr/>
        </p:nvSpPr>
        <p:spPr>
          <a:xfrm>
            <a:off x="4139952" y="1946948"/>
            <a:ext cx="4605233" cy="2185214"/>
          </a:xfrm>
          <a:prstGeom prst="rect">
            <a:avLst/>
          </a:prstGeom>
          <a:noFill/>
        </p:spPr>
        <p:txBody>
          <a:bodyPr wrap="square" rtlCol="0">
            <a:spAutoFit/>
          </a:bodyPr>
          <a:lstStyle/>
          <a:p>
            <a:pPr algn="just"/>
            <a:r>
              <a:rPr lang="uk-UA" b="1" dirty="0" smtClean="0">
                <a:solidFill>
                  <a:schemeClr val="bg2">
                    <a:lumMod val="10000"/>
                  </a:schemeClr>
                </a:solidFill>
              </a:rPr>
              <a:t> Мозаїки </a:t>
            </a:r>
            <a:r>
              <a:rPr lang="uk-UA" b="1" dirty="0">
                <a:solidFill>
                  <a:schemeClr val="bg2">
                    <a:lumMod val="10000"/>
                  </a:schemeClr>
                </a:solidFill>
              </a:rPr>
              <a:t>Богоматері Оранти та Христа Вседержителя в Софійському </a:t>
            </a:r>
            <a:r>
              <a:rPr lang="uk-UA" b="1" dirty="0" smtClean="0">
                <a:solidFill>
                  <a:schemeClr val="bg2">
                    <a:lumMod val="10000"/>
                  </a:schemeClr>
                </a:solidFill>
              </a:rPr>
              <a:t>соборі</a:t>
            </a:r>
          </a:p>
          <a:p>
            <a:pPr algn="just"/>
            <a:r>
              <a:rPr lang="uk-UA" sz="1600" dirty="0" smtClean="0">
                <a:solidFill>
                  <a:schemeClr val="bg2">
                    <a:lumMod val="10000"/>
                  </a:schemeClr>
                </a:solidFill>
              </a:rPr>
              <a:t>Серед </a:t>
            </a:r>
            <a:r>
              <a:rPr lang="uk-UA" sz="1600" dirty="0">
                <a:solidFill>
                  <a:schemeClr val="bg2">
                    <a:lumMod val="10000"/>
                  </a:schemeClr>
                </a:solidFill>
              </a:rPr>
              <a:t>внутрішнього декору Софійського собору особливу цінність становлять мозаї­ки </a:t>
            </a:r>
            <a:r>
              <a:rPr lang="en-US" sz="1600" dirty="0">
                <a:solidFill>
                  <a:schemeClr val="bg2">
                    <a:lumMod val="10000"/>
                  </a:schemeClr>
                </a:solidFill>
              </a:rPr>
              <a:t>XI </a:t>
            </a:r>
            <a:r>
              <a:rPr lang="uk-UA" sz="1600" dirty="0">
                <a:solidFill>
                  <a:schemeClr val="bg2">
                    <a:lumMod val="10000"/>
                  </a:schemeClr>
                </a:solidFill>
              </a:rPr>
              <a:t>ст., які прикрашають головні части­ни храму. Палітра мозаїк собору налічує 177 відтінків кольорів.</a:t>
            </a:r>
            <a:endParaRPr lang="ru-RU" sz="1600" dirty="0">
              <a:solidFill>
                <a:schemeClr val="bg2">
                  <a:lumMod val="10000"/>
                </a:schemeClr>
              </a:solidFill>
            </a:endParaRPr>
          </a:p>
          <a:p>
            <a:endParaRPr lang="ru-RU" dirty="0"/>
          </a:p>
          <a:p>
            <a:r>
              <a:rPr lang="ru-RU" dirty="0" smtClean="0"/>
              <a:t>     </a:t>
            </a:r>
            <a:endParaRPr lang="ru-RU" dirty="0"/>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723" y="3655732"/>
            <a:ext cx="2395125" cy="2520280"/>
          </a:xfrm>
          <a:prstGeom prst="rect">
            <a:avLst/>
          </a:prstGeom>
          <a:ln>
            <a:solidFill>
              <a:schemeClr val="tx1"/>
            </a:solidFill>
          </a:ln>
        </p:spPr>
      </p:pic>
    </p:spTree>
    <p:extLst>
      <p:ext uri="{BB962C8B-B14F-4D97-AF65-F5344CB8AC3E}">
        <p14:creationId xmlns:p14="http://schemas.microsoft.com/office/powerpoint/2010/main" val="32095324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9141" y="1637629"/>
            <a:ext cx="3442337" cy="251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43808" y="764704"/>
            <a:ext cx="3334325" cy="461665"/>
          </a:xfrm>
          <a:prstGeom prst="rect">
            <a:avLst/>
          </a:prstGeom>
          <a:noFill/>
        </p:spPr>
        <p:txBody>
          <a:bodyPr wrap="square" rtlCol="0">
            <a:spAutoFit/>
          </a:bodyPr>
          <a:lstStyle/>
          <a:p>
            <a:r>
              <a:rPr lang="uk-UA" sz="2400" b="1" dirty="0" smtClean="0">
                <a:solidFill>
                  <a:schemeClr val="accent6">
                    <a:lumMod val="50000"/>
                  </a:schemeClr>
                </a:solidFill>
              </a:rPr>
              <a:t>Києво-Печерська лавра</a:t>
            </a:r>
            <a:endParaRPr lang="ru-RU" sz="2400" b="1" dirty="0">
              <a:solidFill>
                <a:schemeClr val="accent6">
                  <a:lumMod val="50000"/>
                </a:schemeClr>
              </a:solidFill>
            </a:endParaRP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655141"/>
            <a:ext cx="3547120" cy="249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9028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916</Words>
  <Application>Microsoft Office PowerPoint</Application>
  <PresentationFormat>Экран (4:3)</PresentationFormat>
  <Paragraphs>75</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Київська Русь за часів правління Ярослава Мудрого</vt:lpstr>
      <vt:lpstr>Тип уроку: вивчення нового матеріалу з елементами гри</vt:lpstr>
      <vt:lpstr>Завдання уроку:  Дослідити, яким був шлях Ярослава до всенародного визнання</vt:lpstr>
      <vt:lpstr>Презентация PowerPoint</vt:lpstr>
      <vt:lpstr>Презентация PowerPoint</vt:lpstr>
      <vt:lpstr>Презентация PowerPoint</vt:lpstr>
      <vt:lpstr>Презентация PowerPoint</vt:lpstr>
      <vt:lpstr>Будівництво церков і монастирів</vt:lpstr>
      <vt:lpstr>Презентация PowerPoint</vt:lpstr>
      <vt:lpstr>Розбудова Києва</vt:lpstr>
      <vt:lpstr>Зміцнення обороноздатності Києва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Правление Ярослава Мудрого</dc:title>
  <dc:creator>Леонид</dc:creator>
  <cp:lastModifiedBy>Администратор</cp:lastModifiedBy>
  <cp:revision>83</cp:revision>
  <dcterms:created xsi:type="dcterms:W3CDTF">2009-07-24T09:46:24Z</dcterms:created>
  <dcterms:modified xsi:type="dcterms:W3CDTF">2013-12-08T12:57:04Z</dcterms:modified>
</cp:coreProperties>
</file>