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sldIdLst>
    <p:sldId id="256" r:id="rId2"/>
    <p:sldId id="257" r:id="rId3"/>
    <p:sldId id="258" r:id="rId4"/>
    <p:sldId id="259" r:id="rId5"/>
    <p:sldId id="263" r:id="rId6"/>
    <p:sldId id="298" r:id="rId7"/>
    <p:sldId id="299" r:id="rId8"/>
    <p:sldId id="260" r:id="rId9"/>
    <p:sldId id="261" r:id="rId10"/>
    <p:sldId id="300" r:id="rId11"/>
    <p:sldId id="301" r:id="rId12"/>
    <p:sldId id="302" r:id="rId13"/>
    <p:sldId id="303" r:id="rId14"/>
    <p:sldId id="272" r:id="rId15"/>
    <p:sldId id="267" r:id="rId16"/>
    <p:sldId id="268" r:id="rId17"/>
    <p:sldId id="271" r:id="rId18"/>
    <p:sldId id="273" r:id="rId19"/>
    <p:sldId id="275" r:id="rId20"/>
    <p:sldId id="306" r:id="rId21"/>
    <p:sldId id="307" r:id="rId22"/>
    <p:sldId id="308" r:id="rId23"/>
    <p:sldId id="310" r:id="rId24"/>
    <p:sldId id="311" r:id="rId25"/>
    <p:sldId id="312" r:id="rId26"/>
    <p:sldId id="290" r:id="rId27"/>
    <p:sldId id="313" r:id="rId28"/>
    <p:sldId id="314" r:id="rId29"/>
    <p:sldId id="315" r:id="rId30"/>
    <p:sldId id="316" r:id="rId31"/>
  </p:sldIdLst>
  <p:sldSz cx="9144000" cy="6858000" type="screen4x3"/>
  <p:notesSz cx="6881813" cy="97107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354" y="6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50DD8-431B-4DB3-8F44-AC8D19EE27DD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905D9-EB1F-47F5-81F0-828EE00322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50DD8-431B-4DB3-8F44-AC8D19EE27DD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905D9-EB1F-47F5-81F0-828EE00322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50DD8-431B-4DB3-8F44-AC8D19EE27DD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905D9-EB1F-47F5-81F0-828EE0032231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50DD8-431B-4DB3-8F44-AC8D19EE27DD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905D9-EB1F-47F5-81F0-828EE003223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50DD8-431B-4DB3-8F44-AC8D19EE27DD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905D9-EB1F-47F5-81F0-828EE00322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50DD8-431B-4DB3-8F44-AC8D19EE27DD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905D9-EB1F-47F5-81F0-828EE003223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50DD8-431B-4DB3-8F44-AC8D19EE27DD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905D9-EB1F-47F5-81F0-828EE00322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50DD8-431B-4DB3-8F44-AC8D19EE27DD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905D9-EB1F-47F5-81F0-828EE00322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50DD8-431B-4DB3-8F44-AC8D19EE27DD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905D9-EB1F-47F5-81F0-828EE00322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50DD8-431B-4DB3-8F44-AC8D19EE27DD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905D9-EB1F-47F5-81F0-828EE003223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50DD8-431B-4DB3-8F44-AC8D19EE27DD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905D9-EB1F-47F5-81F0-828EE003223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18B50DD8-431B-4DB3-8F44-AC8D19EE27DD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2DF905D9-EB1F-47F5-81F0-828EE003223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15616" y="778294"/>
            <a:ext cx="6768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err="1" smtClean="0">
                <a:solidFill>
                  <a:schemeClr val="tx2">
                    <a:lumMod val="75000"/>
                  </a:schemeClr>
                </a:solidFill>
              </a:rPr>
              <a:t>Підволочиський</a:t>
            </a:r>
            <a:r>
              <a:rPr lang="uk-UA" sz="2400" b="1" dirty="0" smtClean="0">
                <a:solidFill>
                  <a:schemeClr val="tx2">
                    <a:lumMod val="75000"/>
                  </a:schemeClr>
                </a:solidFill>
              </a:rPr>
              <a:t> районний методичний кабінет</a:t>
            </a: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23728" y="1793032"/>
            <a:ext cx="53285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 smtClean="0">
                <a:solidFill>
                  <a:srgbClr val="FF0000"/>
                </a:solidFill>
              </a:rPr>
              <a:t>ПОРТФОЛІО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3356991"/>
            <a:ext cx="83529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 smtClean="0">
                <a:solidFill>
                  <a:srgbClr val="FF0000"/>
                </a:solidFill>
              </a:rPr>
              <a:t>Вчителя історії та правознавства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91680" y="4869160"/>
            <a:ext cx="63367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>
                <a:solidFill>
                  <a:schemeClr val="tx2">
                    <a:lumMod val="75000"/>
                  </a:schemeClr>
                </a:solidFill>
              </a:rPr>
              <a:t>Іванівська загальноосвітня школа І-ІІІ ст. </a:t>
            </a:r>
            <a:r>
              <a:rPr lang="uk-UA" sz="2000" b="1" dirty="0" err="1" smtClean="0">
                <a:solidFill>
                  <a:schemeClr val="tx2">
                    <a:lumMod val="75000"/>
                  </a:schemeClr>
                </a:solidFill>
              </a:rPr>
              <a:t>Підволочиської</a:t>
            </a:r>
            <a:r>
              <a:rPr lang="uk-UA" sz="2000" b="1" dirty="0" smtClean="0">
                <a:solidFill>
                  <a:schemeClr val="tx2">
                    <a:lumMod val="75000"/>
                  </a:schemeClr>
                </a:solidFill>
              </a:rPr>
              <a:t> районної ради Тернопільської області</a:t>
            </a:r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8550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890187" y="524407"/>
            <a:ext cx="3960440" cy="5184576"/>
          </a:xfrm>
        </p:spPr>
        <p:txBody>
          <a:bodyPr>
            <a:normAutofit fontScale="90000"/>
          </a:bodyPr>
          <a:lstStyle/>
          <a:p>
            <a:r>
              <a:rPr lang="uk-UA" sz="6000" b="1" dirty="0" smtClean="0">
                <a:solidFill>
                  <a:srgbClr val="FF0000"/>
                </a:solidFill>
              </a:rPr>
              <a:t/>
            </a:r>
            <a:br>
              <a:rPr lang="uk-UA" sz="6000" b="1" dirty="0" smtClean="0">
                <a:solidFill>
                  <a:srgbClr val="FF0000"/>
                </a:solidFill>
              </a:rPr>
            </a:br>
            <a:r>
              <a:rPr lang="uk-UA" sz="6000" b="1" dirty="0" smtClean="0">
                <a:solidFill>
                  <a:srgbClr val="FF0000"/>
                </a:solidFill>
              </a:rPr>
              <a:t>Методична робота</a:t>
            </a:r>
            <a:br>
              <a:rPr lang="uk-UA" sz="6000" b="1" dirty="0" smtClean="0">
                <a:solidFill>
                  <a:srgbClr val="FF0000"/>
                </a:solidFill>
              </a:rPr>
            </a:br>
            <a:r>
              <a:rPr lang="uk-UA" sz="3600" b="1" dirty="0" smtClean="0">
                <a:solidFill>
                  <a:schemeClr val="accent4">
                    <a:lumMod val="50000"/>
                  </a:schemeClr>
                </a:solidFill>
              </a:rPr>
              <a:t>1.Випуск методичного посібника </a:t>
            </a:r>
            <a:r>
              <a:rPr lang="uk-UA" sz="3100" b="1" dirty="0" smtClean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uk-UA" sz="3100" b="1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uk-UA" sz="3100" b="1" dirty="0" smtClean="0">
                <a:solidFill>
                  <a:schemeClr val="bg2">
                    <a:lumMod val="10000"/>
                  </a:schemeClr>
                </a:solidFill>
              </a:rPr>
              <a:t>«Організація основних форм самостійної роботи на уроках і в позаурочний час»</a:t>
            </a:r>
            <a:r>
              <a:rPr lang="uk-UA" sz="6000" b="1" dirty="0" smtClean="0">
                <a:solidFill>
                  <a:srgbClr val="FF0000"/>
                </a:solidFill>
              </a:rPr>
              <a:t/>
            </a:r>
            <a:br>
              <a:rPr lang="uk-UA" sz="6000" b="1" dirty="0" smtClean="0">
                <a:solidFill>
                  <a:srgbClr val="FF0000"/>
                </a:solidFill>
              </a:rPr>
            </a:br>
            <a:endParaRPr lang="ru-RU" sz="6000" b="1" dirty="0">
              <a:solidFill>
                <a:srgbClr val="FF0000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548680"/>
            <a:ext cx="3859212" cy="5592762"/>
          </a:xfrm>
          <a:prstGeom prst="rect">
            <a:avLst/>
          </a:prstGeom>
          <a:noFill/>
          <a:ln>
            <a:noFill/>
          </a:ln>
          <a:effectLst>
            <a:outerShdw blurRad="228600" dist="35921" dir="19200000" sx="104000" sy="104000" algn="ctr" rotWithShape="0">
              <a:schemeClr val="accent4">
                <a:lumMod val="50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110874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77180" y="2060848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uk-UA" sz="4000" b="1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uk-UA" sz="4000" b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uk-UA" sz="4000" b="1" dirty="0" smtClean="0">
                <a:solidFill>
                  <a:schemeClr val="accent4">
                    <a:lumMod val="50000"/>
                  </a:schemeClr>
                </a:solidFill>
              </a:rPr>
              <a:t>2. Відкрите засідання творчої групи</a:t>
            </a:r>
            <a:endParaRPr lang="ru-RU" sz="40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3568" y="3573016"/>
            <a:ext cx="741682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accent5">
                    <a:lumMod val="50000"/>
                  </a:schemeClr>
                </a:solidFill>
              </a:rPr>
              <a:t>Тема засідання:</a:t>
            </a:r>
          </a:p>
          <a:p>
            <a:r>
              <a:rPr lang="uk-UA" sz="3200" b="1" dirty="0" smtClean="0">
                <a:solidFill>
                  <a:schemeClr val="tx2">
                    <a:lumMod val="75000"/>
                  </a:schemeClr>
                </a:solidFill>
              </a:rPr>
              <a:t> «Технологія організації групової навчальної діяльності учнів на уроці історії»</a:t>
            </a:r>
            <a:endParaRPr lang="ru-RU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87624" y="764704"/>
            <a:ext cx="76328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FF0000"/>
                </a:solidFill>
              </a:rPr>
              <a:t>Методична </a:t>
            </a:r>
            <a:r>
              <a:rPr lang="uk-UA" sz="6000" b="1" dirty="0" smtClean="0">
                <a:solidFill>
                  <a:srgbClr val="FF0000"/>
                </a:solidFill>
              </a:rPr>
              <a:t>робота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xmlns="" val="2527902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43608" y="616912"/>
            <a:ext cx="7488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 smtClean="0">
                <a:solidFill>
                  <a:srgbClr val="FF0000"/>
                </a:solidFill>
              </a:rPr>
              <a:t>ОБМІН ДОСВІДОМ</a:t>
            </a:r>
            <a:endParaRPr lang="ru-RU" sz="6000" b="1" dirty="0">
              <a:solidFill>
                <a:srgbClr val="FF0000"/>
              </a:solidFill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05977992"/>
              </p:ext>
            </p:extLst>
          </p:nvPr>
        </p:nvGraphicFramePr>
        <p:xfrm>
          <a:off x="827584" y="2348880"/>
          <a:ext cx="7560840" cy="346176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21665"/>
                <a:gridCol w="6939175"/>
              </a:tblGrid>
              <a:tr h="5327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</a:rPr>
                        <a:t> 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</a:rPr>
                        <a:t> 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207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</a:rPr>
                        <a:t>1.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</a:rPr>
                        <a:t>Відкрите засідання творчої групи на базі Іванівської ЗОШ І-ІІІ ступенів.</a:t>
                      </a:r>
                      <a:endParaRPr lang="ru-RU" sz="1400" b="1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</a:rPr>
                        <a:t>Тема виступу: «Технологія організації групової навчальної діяльності учнів на уроках історії». Грудень,  - 2013 р. 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6807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</a:rPr>
                        <a:t>2.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</a:rPr>
                        <a:t>Курси підвищення кваліфікації при Тернопільському комунальному інституті післядипломної освіти. Тема виступу: «Організація основних форм самостійної роботи на уроках і в позаурочний час». Березень, - 2013 р. 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207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</a:rPr>
                        <a:t>3.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</a:rPr>
                        <a:t>Відкрите засідання вчителів історії на базі Кошляківської ЗОШ І-ІІІ ст. </a:t>
                      </a:r>
                      <a:endParaRPr lang="ru-RU" sz="1400" b="1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</a:rPr>
                        <a:t>Тема виступу: «Уроки-семінари як один із прийомів залучення учнів до самостійної роботи». Жовтень, - 2012 р. 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207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</a:rPr>
                        <a:t>4.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</a:rPr>
                        <a:t>Секційне засідання </a:t>
                      </a:r>
                      <a:r>
                        <a:rPr lang="uk-UA" sz="1400" b="1" dirty="0" err="1">
                          <a:effectLst/>
                        </a:rPr>
                        <a:t>вчиталів</a:t>
                      </a:r>
                      <a:r>
                        <a:rPr lang="uk-UA" sz="1400" b="1" dirty="0">
                          <a:effectLst/>
                        </a:rPr>
                        <a:t> історії. Тема виступу: «Робота з контурною картою як один із видів самостійної роботи учнів на уроках історії». Березень, - 2010 р.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718742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5175" y="1268760"/>
            <a:ext cx="4176464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 smtClean="0">
                <a:solidFill>
                  <a:srgbClr val="FF0000"/>
                </a:solidFill>
              </a:rPr>
              <a:t>Пошукова робота</a:t>
            </a:r>
          </a:p>
          <a:p>
            <a:r>
              <a:rPr lang="uk-UA" sz="2800" b="1" dirty="0" smtClean="0">
                <a:solidFill>
                  <a:schemeClr val="tx2">
                    <a:lumMod val="50000"/>
                  </a:schemeClr>
                </a:solidFill>
              </a:rPr>
              <a:t>Випуск книжки «Історія села Іванівки крізь призму історичних постатей»</a:t>
            </a:r>
            <a:endParaRPr lang="ru-RU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764704"/>
            <a:ext cx="3910473" cy="5509130"/>
          </a:xfrm>
          <a:prstGeom prst="rect">
            <a:avLst/>
          </a:prstGeom>
          <a:noFill/>
          <a:ln>
            <a:noFill/>
          </a:ln>
          <a:effectLst>
            <a:outerShdw blurRad="127000" dist="35921" dir="3960000" sx="104000" sy="104000" algn="ctr" rotWithShape="0">
              <a:schemeClr val="accent3">
                <a:lumMod val="50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264154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5576" y="764704"/>
            <a:ext cx="66247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 smtClean="0">
                <a:solidFill>
                  <a:srgbClr val="FF0000"/>
                </a:solidFill>
              </a:rPr>
              <a:t>Пошукова робота</a:t>
            </a:r>
          </a:p>
          <a:p>
            <a:r>
              <a:rPr lang="uk-UA" sz="3600" b="1" dirty="0" smtClean="0">
                <a:solidFill>
                  <a:schemeClr val="tx2">
                    <a:lumMod val="50000"/>
                  </a:schemeClr>
                </a:solidFill>
              </a:rPr>
              <a:t>Діяльність гуртка «Мій край»</a:t>
            </a:r>
            <a:endParaRPr lang="ru-RU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7703" y="2300880"/>
            <a:ext cx="5536608" cy="4152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956420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81669" y="2348880"/>
            <a:ext cx="414258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rgbClr val="FF0000"/>
                </a:solidFill>
              </a:rPr>
              <a:t>Створення кутка-музею «Історія школи»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5" name="Рисунок 4" descr="C:\Users\Администратор\AppData\Local\Microsoft\Windows\Temporary Internet Files\Content.Word\DSC0041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4536504" cy="64807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473512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11760" y="270462"/>
            <a:ext cx="3600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 smtClean="0">
                <a:solidFill>
                  <a:srgbClr val="FF0000"/>
                </a:solidFill>
              </a:rPr>
              <a:t>Світлиця</a:t>
            </a:r>
            <a:endParaRPr lang="ru-RU" sz="6000" b="1" dirty="0">
              <a:solidFill>
                <a:srgbClr val="FF0000"/>
              </a:solidFill>
            </a:endParaRPr>
          </a:p>
        </p:txBody>
      </p:sp>
      <p:pic>
        <p:nvPicPr>
          <p:cNvPr id="5" name="Рисунок 4" descr="C:\Users\Администратор\Desktop\111\DSC0041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34010"/>
            <a:ext cx="8280920" cy="51799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136620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35696" y="378345"/>
            <a:ext cx="57606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 smtClean="0">
                <a:solidFill>
                  <a:srgbClr val="FF0000"/>
                </a:solidFill>
              </a:rPr>
              <a:t>Мої нагороди</a:t>
            </a:r>
            <a:endParaRPr lang="ru-RU" sz="6000" b="1" dirty="0">
              <a:solidFill>
                <a:srgbClr val="FF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68760"/>
            <a:ext cx="8626896" cy="5476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71358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6000" b="1" dirty="0" smtClean="0">
                <a:solidFill>
                  <a:srgbClr val="FF0000"/>
                </a:solidFill>
              </a:rPr>
              <a:t>Відкриті уроки</a:t>
            </a:r>
            <a:endParaRPr lang="ru-RU" sz="6000" b="1" dirty="0">
              <a:solidFill>
                <a:srgbClr val="FF00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05946"/>
            <a:ext cx="7920879" cy="517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27914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3" y="188640"/>
            <a:ext cx="4176463" cy="3286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88640"/>
            <a:ext cx="4320480" cy="3231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3" y="3582110"/>
            <a:ext cx="4176463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97932"/>
            <a:ext cx="4320480" cy="2936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33960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Администратор\Desktop\111\DSC00407.JPG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700808"/>
            <a:ext cx="6511667" cy="458183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763688" y="764704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FF0000"/>
                </a:solidFill>
              </a:rPr>
              <a:t>Чорній </a:t>
            </a:r>
            <a:r>
              <a:rPr lang="uk-UA" sz="3600" b="1" dirty="0">
                <a:solidFill>
                  <a:srgbClr val="FF0000"/>
                </a:solidFill>
              </a:rPr>
              <a:t>О</a:t>
            </a:r>
            <a:r>
              <a:rPr lang="uk-UA" sz="3600" b="1" dirty="0" smtClean="0">
                <a:solidFill>
                  <a:srgbClr val="FF0000"/>
                </a:solidFill>
              </a:rPr>
              <a:t>ксана  Євстахіївна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58719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03648" y="260648"/>
            <a:ext cx="70567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 smtClean="0">
                <a:solidFill>
                  <a:srgbClr val="FF0000"/>
                </a:solidFill>
              </a:rPr>
              <a:t>Мої досягнення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5427" y="1221399"/>
            <a:ext cx="79208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tx2">
                    <a:lumMod val="75000"/>
                  </a:schemeClr>
                </a:solidFill>
              </a:rPr>
              <a:t>Результати ІІ етапу Всеукраїнської олімпіади з історії</a:t>
            </a: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4099" y="2275131"/>
            <a:ext cx="8251825" cy="4106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 rot="16200000">
            <a:off x="-585343" y="3026569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chemeClr val="tx2">
                    <a:lumMod val="50000"/>
                  </a:schemeClr>
                </a:solidFill>
              </a:rPr>
              <a:t>Кількість місць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64288" y="6381993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chemeClr val="tx2">
                    <a:lumMod val="50000"/>
                  </a:schemeClr>
                </a:solidFill>
              </a:rPr>
              <a:t>Навчальні роки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35745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03648" y="260648"/>
            <a:ext cx="70567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 smtClean="0">
                <a:solidFill>
                  <a:srgbClr val="FF0000"/>
                </a:solidFill>
              </a:rPr>
              <a:t>Мої досягнення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5427" y="1221399"/>
            <a:ext cx="79208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tx2">
                    <a:lumMod val="75000"/>
                  </a:schemeClr>
                </a:solidFill>
              </a:rPr>
              <a:t>Результати ІІ етапу Всеукраїнської олімпіади з правознавства</a:t>
            </a: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rot="16200000">
            <a:off x="-585343" y="3026569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chemeClr val="tx2">
                    <a:lumMod val="50000"/>
                  </a:schemeClr>
                </a:solidFill>
              </a:rPr>
              <a:t>Кількість місць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64288" y="6381993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chemeClr val="tx2">
                    <a:lumMod val="50000"/>
                  </a:schemeClr>
                </a:solidFill>
              </a:rPr>
              <a:t>Навчальні роки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2420888"/>
            <a:ext cx="8185150" cy="3878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64772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26162" y="260648"/>
            <a:ext cx="70567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 smtClean="0">
                <a:solidFill>
                  <a:srgbClr val="FF0000"/>
                </a:solidFill>
              </a:rPr>
              <a:t>Мої досягнення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5427" y="1221399"/>
            <a:ext cx="79208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tx2">
                    <a:lumMod val="75000"/>
                  </a:schemeClr>
                </a:solidFill>
              </a:rPr>
              <a:t>Результати ІІІ етапу Всеукраїнської олімпіади з правознавства</a:t>
            </a: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87624" y="2780928"/>
            <a:ext cx="75608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err="1" smtClean="0">
                <a:solidFill>
                  <a:schemeClr val="accent4">
                    <a:lumMod val="50000"/>
                  </a:schemeClr>
                </a:solidFill>
              </a:rPr>
              <a:t>Гевчук</a:t>
            </a:r>
            <a:r>
              <a:rPr lang="uk-UA" sz="3600" b="1" dirty="0" smtClean="0">
                <a:solidFill>
                  <a:schemeClr val="accent4">
                    <a:lumMod val="50000"/>
                  </a:schemeClr>
                </a:solidFill>
              </a:rPr>
              <a:t> Анастасія  учениця 11 класу</a:t>
            </a:r>
          </a:p>
          <a:p>
            <a:pPr algn="ctr"/>
            <a:r>
              <a:rPr lang="uk-UA" sz="3600" b="1" dirty="0" smtClean="0">
                <a:solidFill>
                  <a:schemeClr val="accent4">
                    <a:lumMod val="50000"/>
                  </a:schemeClr>
                </a:solidFill>
              </a:rPr>
              <a:t>9 місце</a:t>
            </a:r>
          </a:p>
          <a:p>
            <a:pPr algn="ctr"/>
            <a:r>
              <a:rPr lang="uk-UA" sz="3600" b="1" i="1" dirty="0" smtClean="0">
                <a:solidFill>
                  <a:srgbClr val="FF0000"/>
                </a:solidFill>
              </a:rPr>
              <a:t>Диплом ІІІ ступеня</a:t>
            </a:r>
            <a:endParaRPr lang="ru-RU" sz="36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67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26162" y="260648"/>
            <a:ext cx="70567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 smtClean="0">
                <a:solidFill>
                  <a:srgbClr val="FF0000"/>
                </a:solidFill>
              </a:rPr>
              <a:t>Мої досягнення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5427" y="1221399"/>
            <a:ext cx="79208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tx2">
                    <a:lumMod val="75000"/>
                  </a:schemeClr>
                </a:solidFill>
              </a:rPr>
              <a:t>Результати зовнішнього незалежного оцінювання з історії України</a:t>
            </a: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87624" y="2780928"/>
            <a:ext cx="756084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chemeClr val="accent2">
                    <a:lumMod val="50000"/>
                  </a:schemeClr>
                </a:solidFill>
              </a:rPr>
              <a:t>2009 р. - </a:t>
            </a:r>
            <a:r>
              <a:rPr lang="uk-UA" sz="2400" b="1" dirty="0" smtClean="0">
                <a:solidFill>
                  <a:srgbClr val="FF0000"/>
                </a:solidFill>
              </a:rPr>
              <a:t>192 бали </a:t>
            </a:r>
            <a:r>
              <a:rPr lang="uk-UA" sz="2400" b="1" dirty="0" smtClean="0">
                <a:solidFill>
                  <a:schemeClr val="accent4">
                    <a:lumMod val="50000"/>
                  </a:schemeClr>
                </a:solidFill>
              </a:rPr>
              <a:t>– Вовна С.  (2009 р.)</a:t>
            </a:r>
          </a:p>
          <a:p>
            <a:r>
              <a:rPr lang="uk-UA" sz="2400" b="1" i="1" dirty="0" smtClean="0">
                <a:solidFill>
                  <a:schemeClr val="accent2">
                    <a:lumMod val="50000"/>
                  </a:schemeClr>
                </a:solidFill>
              </a:rPr>
              <a:t>2011р - </a:t>
            </a:r>
            <a:r>
              <a:rPr lang="uk-UA" sz="2400" b="1" i="1" dirty="0" smtClean="0">
                <a:solidFill>
                  <a:srgbClr val="FF0000"/>
                </a:solidFill>
              </a:rPr>
              <a:t>183 бали </a:t>
            </a:r>
            <a:r>
              <a:rPr lang="uk-UA" sz="2400" b="1" i="1" dirty="0" smtClean="0">
                <a:solidFill>
                  <a:schemeClr val="accent4">
                    <a:lumMod val="50000"/>
                  </a:schemeClr>
                </a:solidFill>
              </a:rPr>
              <a:t>– Липа М. , студентка ІІІ курсу історичного факультету ТНПУ ім. В. Гнатюка</a:t>
            </a:r>
          </a:p>
          <a:p>
            <a:r>
              <a:rPr lang="uk-UA" sz="2400" b="1" i="1" dirty="0" smtClean="0">
                <a:solidFill>
                  <a:schemeClr val="accent2">
                    <a:lumMod val="50000"/>
                  </a:schemeClr>
                </a:solidFill>
              </a:rPr>
              <a:t>2012р. - </a:t>
            </a:r>
            <a:r>
              <a:rPr lang="uk-UA" sz="2400" b="1" i="1" dirty="0" smtClean="0">
                <a:solidFill>
                  <a:srgbClr val="FF0000"/>
                </a:solidFill>
              </a:rPr>
              <a:t>178 балів </a:t>
            </a:r>
            <a:r>
              <a:rPr lang="uk-UA" sz="2400" b="1" i="1" dirty="0" smtClean="0">
                <a:solidFill>
                  <a:schemeClr val="accent4">
                    <a:lumMod val="50000"/>
                  </a:schemeClr>
                </a:solidFill>
              </a:rPr>
              <a:t>– Гаврилишин Р. , студент ІІ курсу </a:t>
            </a:r>
            <a:r>
              <a:rPr lang="uk-UA" sz="2400" b="1" i="1" dirty="0" err="1" smtClean="0">
                <a:solidFill>
                  <a:schemeClr val="accent4">
                    <a:lumMod val="50000"/>
                  </a:schemeClr>
                </a:solidFill>
              </a:rPr>
              <a:t>Кам</a:t>
            </a:r>
            <a:r>
              <a:rPr lang="en-US" sz="2400" b="1" i="1" dirty="0" smtClean="0">
                <a:solidFill>
                  <a:schemeClr val="accent4">
                    <a:lumMod val="50000"/>
                  </a:schemeClr>
                </a:solidFill>
              </a:rPr>
              <a:t>’</a:t>
            </a:r>
            <a:r>
              <a:rPr lang="uk-UA" sz="2400" b="1" i="1" dirty="0" err="1" smtClean="0">
                <a:solidFill>
                  <a:schemeClr val="accent4">
                    <a:lumMod val="50000"/>
                  </a:schemeClr>
                </a:solidFill>
              </a:rPr>
              <a:t>янець-Подільського</a:t>
            </a:r>
            <a:r>
              <a:rPr lang="uk-UA" sz="2400" b="1" i="1" dirty="0" smtClean="0">
                <a:solidFill>
                  <a:schemeClr val="accent4">
                    <a:lumMod val="50000"/>
                  </a:schemeClr>
                </a:solidFill>
              </a:rPr>
              <a:t> педагогічного університету ім. Огієнка, спеціальність політолог</a:t>
            </a:r>
          </a:p>
          <a:p>
            <a:r>
              <a:rPr lang="uk-UA" sz="2400" b="1" i="1" dirty="0" smtClean="0">
                <a:solidFill>
                  <a:schemeClr val="accent2">
                    <a:lumMod val="50000"/>
                  </a:schemeClr>
                </a:solidFill>
              </a:rPr>
              <a:t>2013 р. - </a:t>
            </a:r>
            <a:r>
              <a:rPr lang="uk-UA" sz="2400" b="1" i="1" dirty="0" smtClean="0">
                <a:solidFill>
                  <a:srgbClr val="FF0000"/>
                </a:solidFill>
              </a:rPr>
              <a:t>198 балів </a:t>
            </a:r>
            <a:r>
              <a:rPr lang="uk-UA" sz="2400" b="1" i="1" dirty="0" smtClean="0">
                <a:solidFill>
                  <a:schemeClr val="accent4">
                    <a:lumMod val="50000"/>
                  </a:schemeClr>
                </a:solidFill>
              </a:rPr>
              <a:t>– Гуменюк І., студентка І курсу Харківської юридичної академії</a:t>
            </a:r>
          </a:p>
          <a:p>
            <a:r>
              <a:rPr lang="uk-UA" sz="2400" b="1" i="1" dirty="0" smtClean="0">
                <a:solidFill>
                  <a:schemeClr val="accent2">
                    <a:lumMod val="50000"/>
                  </a:schemeClr>
                </a:solidFill>
              </a:rPr>
              <a:t>2013 р.  - </a:t>
            </a:r>
            <a:r>
              <a:rPr lang="uk-UA" sz="2400" b="1" i="1" dirty="0" smtClean="0">
                <a:solidFill>
                  <a:srgbClr val="FF0000"/>
                </a:solidFill>
              </a:rPr>
              <a:t>180 балів</a:t>
            </a:r>
            <a:r>
              <a:rPr lang="uk-UA" sz="2400" b="1" i="1" dirty="0" smtClean="0">
                <a:solidFill>
                  <a:schemeClr val="accent4">
                    <a:lumMod val="50000"/>
                  </a:schemeClr>
                </a:solidFill>
              </a:rPr>
              <a:t> – </a:t>
            </a:r>
            <a:r>
              <a:rPr lang="uk-UA" sz="2400" b="1" i="1" dirty="0" err="1" smtClean="0">
                <a:solidFill>
                  <a:schemeClr val="accent4">
                    <a:lumMod val="50000"/>
                  </a:schemeClr>
                </a:solidFill>
              </a:rPr>
              <a:t>Воловнік</a:t>
            </a:r>
            <a:r>
              <a:rPr lang="uk-UA" sz="2400" b="1" i="1" dirty="0" smtClean="0">
                <a:solidFill>
                  <a:schemeClr val="accent4">
                    <a:lumMod val="50000"/>
                  </a:schemeClr>
                </a:solidFill>
              </a:rPr>
              <a:t> І.</a:t>
            </a:r>
          </a:p>
          <a:p>
            <a:pPr algn="ctr"/>
            <a:endParaRPr lang="ru-RU" sz="24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14739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59632" y="476672"/>
            <a:ext cx="66247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 smtClean="0">
                <a:solidFill>
                  <a:srgbClr val="FF0000"/>
                </a:solidFill>
              </a:rPr>
              <a:t>Конкурсні роботи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19672" y="2204864"/>
            <a:ext cx="64807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uk-UA" b="1" dirty="0" smtClean="0">
                <a:solidFill>
                  <a:schemeClr val="tx2">
                    <a:lumMod val="50000"/>
                  </a:schemeClr>
                </a:solidFill>
              </a:rPr>
              <a:t>2009-2010 н. р. – Гаврилишин Ліда здобула І місце на районному етапі конкурсу творчих робіт «Україна і державотворення» (номінація «історія»)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uk-UA" b="1" dirty="0" smtClean="0">
                <a:solidFill>
                  <a:schemeClr val="tx2">
                    <a:lumMod val="50000"/>
                  </a:schemeClr>
                </a:solidFill>
              </a:rPr>
              <a:t>2013-2014 н. р. – </a:t>
            </a:r>
            <a:r>
              <a:rPr lang="uk-UA" b="1" dirty="0" err="1" smtClean="0">
                <a:solidFill>
                  <a:schemeClr val="tx2">
                    <a:lumMod val="50000"/>
                  </a:schemeClr>
                </a:solidFill>
              </a:rPr>
              <a:t>Гевчук</a:t>
            </a:r>
            <a:r>
              <a:rPr lang="uk-UA" b="1" dirty="0" smtClean="0">
                <a:solidFill>
                  <a:schemeClr val="tx2">
                    <a:lumMod val="50000"/>
                  </a:schemeClr>
                </a:solidFill>
              </a:rPr>
              <a:t> Анастасія здобула І місце на районному етапі конкурсу творчих робіт «Україна і державотворення» (номінація «історія»)</a:t>
            </a:r>
          </a:p>
        </p:txBody>
      </p:sp>
    </p:spTree>
    <p:extLst>
      <p:ext uri="{BB962C8B-B14F-4D97-AF65-F5344CB8AC3E}">
        <p14:creationId xmlns:p14="http://schemas.microsoft.com/office/powerpoint/2010/main" xmlns="" val="1794270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504" y="332656"/>
            <a:ext cx="89289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FF0000"/>
                </a:solidFill>
              </a:rPr>
              <a:t>Діаграма показника якості успішності учнів 7 класу за </a:t>
            </a:r>
            <a:r>
              <a:rPr lang="uk-UA" sz="3600" b="1" dirty="0" err="1" smtClean="0">
                <a:solidFill>
                  <a:srgbClr val="FF0000"/>
                </a:solidFill>
              </a:rPr>
              <a:t>остані</a:t>
            </a:r>
            <a:r>
              <a:rPr lang="uk-UA" sz="3600" b="1" dirty="0" smtClean="0">
                <a:solidFill>
                  <a:srgbClr val="FF0000"/>
                </a:solidFill>
              </a:rPr>
              <a:t> 3 навчальні роки 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988840"/>
            <a:ext cx="6696744" cy="3954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30384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15616" y="548680"/>
            <a:ext cx="64087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FF0000"/>
                </a:solidFill>
              </a:rPr>
              <a:t>ВИДАВНИЧА СПРАВА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1280220"/>
            <a:ext cx="7416824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 smtClean="0">
                <a:solidFill>
                  <a:schemeClr val="accent4">
                    <a:lumMod val="50000"/>
                  </a:schemeClr>
                </a:solidFill>
              </a:rPr>
              <a:t>1. Уроки </a:t>
            </a:r>
            <a:r>
              <a:rPr lang="uk-UA" sz="2000" b="1" dirty="0">
                <a:solidFill>
                  <a:schemeClr val="accent4">
                    <a:lumMod val="50000"/>
                  </a:schemeClr>
                </a:solidFill>
              </a:rPr>
              <a:t>на тему: </a:t>
            </a:r>
            <a:endParaRPr lang="uk-UA" sz="20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uk-UA" sz="2000" b="1" dirty="0" smtClean="0">
                <a:solidFill>
                  <a:schemeClr val="bg2">
                    <a:lumMod val="25000"/>
                  </a:schemeClr>
                </a:solidFill>
              </a:rPr>
              <a:t>«Монети</a:t>
            </a:r>
            <a:r>
              <a:rPr lang="uk-UA" sz="2000" b="1" dirty="0">
                <a:solidFill>
                  <a:schemeClr val="bg2">
                    <a:lumMod val="25000"/>
                  </a:schemeClr>
                </a:solidFill>
              </a:rPr>
              <a:t>, герби, печатки як джерела історії (5 клас</a:t>
            </a:r>
            <a:r>
              <a:rPr lang="uk-UA" sz="2000" b="1" dirty="0" smtClean="0">
                <a:solidFill>
                  <a:schemeClr val="bg2">
                    <a:lumMod val="25000"/>
                  </a:schemeClr>
                </a:solidFill>
              </a:rPr>
              <a:t>)»</a:t>
            </a:r>
            <a:endParaRPr lang="uk-UA" sz="2000" b="1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«</a:t>
            </a:r>
            <a:r>
              <a:rPr lang="ru-RU" sz="2000" b="1" dirty="0" err="1" smtClean="0">
                <a:solidFill>
                  <a:schemeClr val="bg2">
                    <a:lumMod val="25000"/>
                  </a:schemeClr>
                </a:solidFill>
              </a:rPr>
              <a:t>Східний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bg2">
                    <a:lumMod val="25000"/>
                  </a:schemeClr>
                </a:solidFill>
              </a:rPr>
              <a:t>похід</a:t>
            </a:r>
            <a:r>
              <a:rPr lang="ru-RU" sz="2000" b="1" dirty="0">
                <a:solidFill>
                  <a:schemeClr val="bg2">
                    <a:lumMod val="25000"/>
                  </a:schemeClr>
                </a:solidFill>
              </a:rPr>
              <a:t> Александра </a:t>
            </a:r>
            <a:r>
              <a:rPr lang="ru-RU" sz="2000" b="1" dirty="0" err="1">
                <a:solidFill>
                  <a:schemeClr val="bg2">
                    <a:lumMod val="25000"/>
                  </a:schemeClr>
                </a:solidFill>
              </a:rPr>
              <a:t>Македонського</a:t>
            </a:r>
            <a:r>
              <a:rPr lang="ru-RU" sz="2000" b="1" dirty="0">
                <a:solidFill>
                  <a:schemeClr val="bg2">
                    <a:lumMod val="25000"/>
                  </a:schemeClr>
                </a:solidFill>
              </a:rPr>
              <a:t> (6 </a:t>
            </a:r>
            <a:r>
              <a:rPr lang="ru-RU" sz="2000" b="1" dirty="0" err="1">
                <a:solidFill>
                  <a:schemeClr val="bg2">
                    <a:lumMod val="25000"/>
                  </a:schemeClr>
                </a:solidFill>
              </a:rPr>
              <a:t>клас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)»</a:t>
            </a:r>
          </a:p>
          <a:p>
            <a:r>
              <a:rPr lang="uk-UA" sz="2000" b="1" dirty="0" smtClean="0">
                <a:solidFill>
                  <a:srgbClr val="FF0000"/>
                </a:solidFill>
              </a:rPr>
              <a:t>Посібник </a:t>
            </a:r>
            <a:r>
              <a:rPr lang="uk-UA" sz="2000" b="1" dirty="0">
                <a:solidFill>
                  <a:srgbClr val="FF0000"/>
                </a:solidFill>
              </a:rPr>
              <a:t>«Використання інноваційних технологій на уроці історії» (доробок вчителів творчої групи</a:t>
            </a:r>
            <a:r>
              <a:rPr lang="uk-UA" sz="2000" b="1" dirty="0" smtClean="0">
                <a:solidFill>
                  <a:srgbClr val="FF0000"/>
                </a:solidFill>
              </a:rPr>
              <a:t>)</a:t>
            </a:r>
          </a:p>
          <a:p>
            <a:r>
              <a:rPr lang="uk-UA" sz="2000" b="1" dirty="0">
                <a:solidFill>
                  <a:schemeClr val="accent4">
                    <a:lumMod val="50000"/>
                  </a:schemeClr>
                </a:solidFill>
              </a:rPr>
              <a:t>2.Урок на тему:</a:t>
            </a:r>
          </a:p>
          <a:p>
            <a:r>
              <a:rPr lang="ru-RU" sz="2000" b="1" dirty="0">
                <a:solidFill>
                  <a:schemeClr val="bg2">
                    <a:lumMod val="25000"/>
                  </a:schemeClr>
                </a:solidFill>
              </a:rPr>
              <a:t>«</a:t>
            </a:r>
            <a:r>
              <a:rPr lang="ru-RU" sz="2000" b="1" dirty="0" err="1">
                <a:solidFill>
                  <a:schemeClr val="bg2">
                    <a:lumMod val="25000"/>
                  </a:schemeClr>
                </a:solidFill>
              </a:rPr>
              <a:t>Засоби</a:t>
            </a:r>
            <a:r>
              <a:rPr lang="ru-RU" sz="20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bg2">
                    <a:lumMod val="25000"/>
                  </a:schemeClr>
                </a:solidFill>
              </a:rPr>
              <a:t>масової</a:t>
            </a:r>
            <a:r>
              <a:rPr lang="ru-RU" sz="20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bg2">
                    <a:lumMod val="25000"/>
                  </a:schemeClr>
                </a:solidFill>
              </a:rPr>
              <a:t>інформації</a:t>
            </a:r>
            <a:r>
              <a:rPr lang="ru-RU" sz="2000" b="1" dirty="0">
                <a:solidFill>
                  <a:schemeClr val="bg2">
                    <a:lumMod val="25000"/>
                  </a:schemeClr>
                </a:solidFill>
              </a:rPr>
              <a:t>. (11 </a:t>
            </a:r>
            <a:r>
              <a:rPr lang="ru-RU" sz="2000" b="1" dirty="0" err="1">
                <a:solidFill>
                  <a:schemeClr val="bg2">
                    <a:lumMod val="25000"/>
                  </a:schemeClr>
                </a:solidFill>
              </a:rPr>
              <a:t>клас</a:t>
            </a:r>
            <a:r>
              <a:rPr lang="ru-RU" sz="2000" b="1" dirty="0">
                <a:solidFill>
                  <a:schemeClr val="bg2">
                    <a:lumMod val="25000"/>
                  </a:schemeClr>
                </a:solidFill>
              </a:rPr>
              <a:t>)»</a:t>
            </a:r>
          </a:p>
          <a:p>
            <a:r>
              <a:rPr lang="uk-UA" sz="2000" b="1" dirty="0" smtClean="0">
                <a:solidFill>
                  <a:srgbClr val="FF0000"/>
                </a:solidFill>
              </a:rPr>
              <a:t>Журнал </a:t>
            </a:r>
            <a:r>
              <a:rPr lang="uk-UA" sz="2000" b="1" dirty="0">
                <a:solidFill>
                  <a:srgbClr val="FF0000"/>
                </a:solidFill>
              </a:rPr>
              <a:t>«Історія і правознавство». Видавництво «Основа».   </a:t>
            </a:r>
            <a:r>
              <a:rPr lang="uk-UA" sz="2000" b="1" dirty="0" smtClean="0">
                <a:solidFill>
                  <a:srgbClr val="FF0000"/>
                </a:solidFill>
              </a:rPr>
              <a:t>    </a:t>
            </a:r>
            <a:r>
              <a:rPr lang="uk-UA" sz="2000" b="1" dirty="0">
                <a:solidFill>
                  <a:srgbClr val="FF0000"/>
                </a:solidFill>
              </a:rPr>
              <a:t>№3 (355). – 2014 р</a:t>
            </a:r>
            <a:r>
              <a:rPr lang="uk-UA" sz="2000" b="1" dirty="0" smtClean="0">
                <a:solidFill>
                  <a:srgbClr val="FF0000"/>
                </a:solidFill>
              </a:rPr>
              <a:t>.</a:t>
            </a:r>
          </a:p>
          <a:p>
            <a:r>
              <a:rPr lang="uk-UA" sz="2000" b="1" dirty="0">
                <a:solidFill>
                  <a:schemeClr val="accent4">
                    <a:lumMod val="50000"/>
                  </a:schemeClr>
                </a:solidFill>
              </a:rPr>
              <a:t>3. Стаття: </a:t>
            </a:r>
            <a:r>
              <a:rPr lang="uk-UA" sz="2000" b="1" dirty="0">
                <a:solidFill>
                  <a:schemeClr val="bg2">
                    <a:lumMod val="25000"/>
                  </a:schemeClr>
                </a:solidFill>
              </a:rPr>
              <a:t>«Тиждень права»</a:t>
            </a:r>
          </a:p>
          <a:p>
            <a:r>
              <a:rPr lang="uk-UA" sz="2000" b="1" dirty="0">
                <a:solidFill>
                  <a:srgbClr val="FF0000"/>
                </a:solidFill>
              </a:rPr>
              <a:t>Газета «Гомін волі», грудень 2013 р</a:t>
            </a:r>
            <a:r>
              <a:rPr lang="uk-UA" sz="2000" b="1" dirty="0" smtClean="0">
                <a:solidFill>
                  <a:srgbClr val="FF0000"/>
                </a:solidFill>
              </a:rPr>
              <a:t>.</a:t>
            </a:r>
          </a:p>
          <a:p>
            <a:r>
              <a:rPr lang="uk-UA" sz="2000" b="1" dirty="0">
                <a:solidFill>
                  <a:schemeClr val="accent4">
                    <a:lumMod val="50000"/>
                  </a:schemeClr>
                </a:solidFill>
              </a:rPr>
              <a:t>4. Стаття: </a:t>
            </a:r>
            <a:r>
              <a:rPr lang="uk-UA" sz="2000" b="1" dirty="0">
                <a:solidFill>
                  <a:schemeClr val="accent2">
                    <a:lumMod val="50000"/>
                  </a:schemeClr>
                </a:solidFill>
              </a:rPr>
              <a:t>«Жінка-лицар» </a:t>
            </a:r>
          </a:p>
          <a:p>
            <a:r>
              <a:rPr lang="uk-UA" sz="2000" b="1" dirty="0">
                <a:solidFill>
                  <a:schemeClr val="accent2">
                    <a:lumMod val="50000"/>
                  </a:schemeClr>
                </a:solidFill>
              </a:rPr>
              <a:t>(з історії рідного краю)</a:t>
            </a:r>
          </a:p>
          <a:p>
            <a:r>
              <a:rPr lang="uk-UA" sz="2000" b="1" dirty="0">
                <a:solidFill>
                  <a:srgbClr val="FF0000"/>
                </a:solidFill>
              </a:rPr>
              <a:t>Газета «Гомін волі», лютий 2014 р.</a:t>
            </a:r>
            <a:endParaRPr lang="uk-UA" sz="2000" b="1" dirty="0">
              <a:solidFill>
                <a:schemeClr val="bg2">
                  <a:lumMod val="25000"/>
                </a:schemeClr>
              </a:solidFill>
            </a:endParaRPr>
          </a:p>
          <a:p>
            <a:endParaRPr lang="uk-UA" sz="1400" b="1" dirty="0">
              <a:solidFill>
                <a:srgbClr val="FF0000"/>
              </a:solidFill>
            </a:endParaRPr>
          </a:p>
          <a:p>
            <a:endParaRPr lang="uk-UA" sz="1400" b="1" dirty="0">
              <a:solidFill>
                <a:srgbClr val="FF0000"/>
              </a:solidFill>
            </a:endParaRPr>
          </a:p>
          <a:p>
            <a:endParaRPr lang="uk-UA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38106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637531"/>
            <a:ext cx="8229600" cy="1252728"/>
          </a:xfrm>
        </p:spPr>
        <p:txBody>
          <a:bodyPr>
            <a:normAutofit/>
          </a:bodyPr>
          <a:lstStyle/>
          <a:p>
            <a:r>
              <a:rPr lang="uk-UA" sz="6000" b="1" dirty="0" smtClean="0">
                <a:solidFill>
                  <a:srgbClr val="FF0000"/>
                </a:solidFill>
              </a:rPr>
              <a:t>Проблема школи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3528" y="2132856"/>
            <a:ext cx="864096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chemeClr val="tx2">
                    <a:lumMod val="75000"/>
                  </a:schemeClr>
                </a:solidFill>
              </a:rPr>
              <a:t>Впровадження ефективних засобів та технологій пошуку, навчання, виховання, самовдосконалення обдарованих дітей та молоді, створення умов для гармонійного розвитку особистості</a:t>
            </a:r>
            <a:endParaRPr lang="ru-RU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0461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3406" y="636712"/>
            <a:ext cx="87129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b="1" dirty="0" smtClean="0">
                <a:solidFill>
                  <a:srgbClr val="FF0000"/>
                </a:solidFill>
              </a:rPr>
              <a:t>Проблема</a:t>
            </a:r>
          </a:p>
          <a:p>
            <a:pPr algn="ctr"/>
            <a:r>
              <a:rPr lang="uk-UA" sz="4800" b="1" dirty="0" smtClean="0">
                <a:solidFill>
                  <a:srgbClr val="FF0000"/>
                </a:solidFill>
              </a:rPr>
              <a:t> над якою працює вчитель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3406" y="2852936"/>
            <a:ext cx="87129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chemeClr val="accent2">
                    <a:lumMod val="50000"/>
                  </a:schemeClr>
                </a:solidFill>
              </a:rPr>
              <a:t>«Організація основних форм самостійної роботи на уроках і в позаурочний час»</a:t>
            </a:r>
            <a:endParaRPr lang="ru-RU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28486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1484784"/>
            <a:ext cx="842493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b="1" i="1" dirty="0">
                <a:solidFill>
                  <a:srgbClr val="FF0000"/>
                </a:solidFill>
              </a:rPr>
              <a:t>Не тільки старайтеся передавати людині знання </a:t>
            </a:r>
            <a:r>
              <a:rPr lang="uk-UA" sz="3600" b="1" i="1" dirty="0" smtClean="0">
                <a:solidFill>
                  <a:srgbClr val="FF0000"/>
                </a:solidFill>
              </a:rPr>
              <a:t>,</a:t>
            </a:r>
          </a:p>
          <a:p>
            <a:r>
              <a:rPr lang="uk-UA" sz="3600" b="1" i="1" dirty="0" smtClean="0">
                <a:solidFill>
                  <a:srgbClr val="FF0000"/>
                </a:solidFill>
              </a:rPr>
              <a:t> </a:t>
            </a:r>
            <a:r>
              <a:rPr lang="uk-UA" sz="3600" b="1" i="1" dirty="0">
                <a:solidFill>
                  <a:srgbClr val="FF0000"/>
                </a:solidFill>
              </a:rPr>
              <a:t>а й прагніть щоб вона отримала потребу сама </a:t>
            </a:r>
            <a:r>
              <a:rPr lang="uk-UA" sz="3600" b="1" i="1" dirty="0" smtClean="0">
                <a:solidFill>
                  <a:srgbClr val="FF0000"/>
                </a:solidFill>
              </a:rPr>
              <a:t>доходити до них</a:t>
            </a:r>
            <a:r>
              <a:rPr lang="uk-UA" sz="3600" b="1" i="1" dirty="0">
                <a:solidFill>
                  <a:srgbClr val="FF0000"/>
                </a:solidFill>
              </a:rPr>
              <a:t>.</a:t>
            </a:r>
            <a:endParaRPr lang="ru-RU" sz="3600" b="1" dirty="0">
              <a:solidFill>
                <a:srgbClr val="FF0000"/>
              </a:solidFill>
            </a:endParaRPr>
          </a:p>
          <a:p>
            <a:pPr algn="r"/>
            <a:r>
              <a:rPr lang="uk-UA" sz="3600" b="1" i="1" dirty="0">
                <a:solidFill>
                  <a:schemeClr val="accent2">
                    <a:lumMod val="50000"/>
                  </a:schemeClr>
                </a:solidFill>
              </a:rPr>
              <a:t>В. Одоєвський</a:t>
            </a:r>
            <a:endParaRPr lang="ru-RU" sz="36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87020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5682960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uk-UA" sz="2800" b="1" dirty="0" smtClean="0">
                <a:solidFill>
                  <a:srgbClr val="FF0000"/>
                </a:solidFill>
              </a:rPr>
              <a:t>Прізвище: </a:t>
            </a:r>
            <a:r>
              <a:rPr lang="uk-UA" sz="2800" b="1" dirty="0" smtClean="0">
                <a:solidFill>
                  <a:schemeClr val="tx2">
                    <a:lumMod val="50000"/>
                  </a:schemeClr>
                </a:solidFill>
              </a:rPr>
              <a:t>Чорній Оксана Євстахіївна</a:t>
            </a:r>
            <a:br>
              <a:rPr lang="uk-UA" sz="28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uk-UA" sz="28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uk-UA" sz="28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uk-UA" sz="2800" b="1" dirty="0" smtClean="0">
                <a:solidFill>
                  <a:srgbClr val="FF0000"/>
                </a:solidFill>
              </a:rPr>
              <a:t>Освіта: </a:t>
            </a:r>
            <a:r>
              <a:rPr lang="uk-UA" sz="2800" b="1" dirty="0" smtClean="0">
                <a:solidFill>
                  <a:schemeClr val="tx2">
                    <a:lumMod val="50000"/>
                  </a:schemeClr>
                </a:solidFill>
              </a:rPr>
              <a:t>Вища, Чернівецький державний університет</a:t>
            </a:r>
            <a:br>
              <a:rPr lang="uk-UA" sz="28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uk-UA" sz="2800" b="1" dirty="0" smtClean="0">
                <a:solidFill>
                  <a:srgbClr val="FF0000"/>
                </a:solidFill>
              </a:rPr>
              <a:t>Спеціальність за дипломом: </a:t>
            </a:r>
            <a:r>
              <a:rPr lang="uk-UA" sz="2800" b="1" dirty="0" smtClean="0">
                <a:solidFill>
                  <a:schemeClr val="tx2">
                    <a:lumMod val="50000"/>
                  </a:schemeClr>
                </a:solidFill>
              </a:rPr>
              <a:t>історик, викладач історії і суспільствознавства </a:t>
            </a:r>
            <a:br>
              <a:rPr lang="uk-UA" sz="28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uk-UA" sz="2800" b="1" dirty="0" smtClean="0">
                <a:solidFill>
                  <a:srgbClr val="FF0000"/>
                </a:solidFill>
              </a:rPr>
              <a:t>Стаж безперервної педагогічної роботи: </a:t>
            </a:r>
            <a:r>
              <a:rPr lang="uk-UA" sz="2800" b="1" dirty="0" smtClean="0">
                <a:solidFill>
                  <a:schemeClr val="tx2">
                    <a:lumMod val="50000"/>
                  </a:schemeClr>
                </a:solidFill>
              </a:rPr>
              <a:t>32 роки</a:t>
            </a:r>
            <a:br>
              <a:rPr lang="uk-UA" sz="28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uk-UA" sz="2800" b="1" dirty="0" smtClean="0">
                <a:solidFill>
                  <a:srgbClr val="FF0000"/>
                </a:solidFill>
              </a:rPr>
              <a:t>Місце роботи:</a:t>
            </a:r>
            <a:r>
              <a:rPr lang="uk-UA" sz="2800" b="1" dirty="0" smtClean="0">
                <a:solidFill>
                  <a:schemeClr val="tx2">
                    <a:lumMod val="50000"/>
                  </a:schemeClr>
                </a:solidFill>
              </a:rPr>
              <a:t> Іванівська ЗОШ І-ІІІ ст. </a:t>
            </a:r>
            <a:br>
              <a:rPr lang="uk-UA" sz="28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uk-UA" sz="2800" b="1" dirty="0" smtClean="0">
                <a:solidFill>
                  <a:srgbClr val="FF0000"/>
                </a:solidFill>
              </a:rPr>
              <a:t>Посада: </a:t>
            </a:r>
            <a:r>
              <a:rPr lang="uk-UA" sz="2800" b="1" dirty="0" smtClean="0">
                <a:solidFill>
                  <a:schemeClr val="tx2">
                    <a:lumMod val="50000"/>
                  </a:schemeClr>
                </a:solidFill>
              </a:rPr>
              <a:t>вчитель історії і правознавства</a:t>
            </a:r>
            <a:br>
              <a:rPr lang="uk-UA" sz="28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uk-UA" sz="2800" b="1" dirty="0" smtClean="0">
                <a:solidFill>
                  <a:srgbClr val="FF0000"/>
                </a:solidFill>
              </a:rPr>
              <a:t>Результати попередньої </a:t>
            </a:r>
            <a:r>
              <a:rPr lang="uk-UA" sz="2800" b="1" dirty="0" err="1" smtClean="0">
                <a:solidFill>
                  <a:srgbClr val="FF0000"/>
                </a:solidFill>
              </a:rPr>
              <a:t>атастації</a:t>
            </a:r>
            <a:r>
              <a:rPr lang="uk-UA" sz="2800" b="1" dirty="0" smtClean="0">
                <a:solidFill>
                  <a:srgbClr val="FF0000"/>
                </a:solidFill>
              </a:rPr>
              <a:t>: </a:t>
            </a:r>
            <a:r>
              <a:rPr lang="uk-UA" sz="2800" b="1" dirty="0" smtClean="0">
                <a:solidFill>
                  <a:schemeClr val="tx2">
                    <a:lumMod val="50000"/>
                  </a:schemeClr>
                </a:solidFill>
              </a:rPr>
              <a:t>вища категорія, старший вчитель в 2008 році</a:t>
            </a:r>
            <a:endParaRPr lang="ru-RU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71041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921024"/>
            <a:ext cx="5544616" cy="3860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1619672" y="692696"/>
            <a:ext cx="67687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FF0000"/>
                </a:solidFill>
              </a:rPr>
              <a:t>В своїй практиці я використовую такі форми самостійної роботи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23950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FF0000"/>
                </a:solidFill>
              </a:rPr>
              <a:t>Мої колеги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C:\Users\Администратор\Desktop\111\Педколектив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556792"/>
            <a:ext cx="6696744" cy="45365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587803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85192" y="188640"/>
            <a:ext cx="8229600" cy="970368"/>
          </a:xfrm>
        </p:spPr>
        <p:txBody>
          <a:bodyPr>
            <a:normAutofit fontScale="90000"/>
          </a:bodyPr>
          <a:lstStyle/>
          <a:p>
            <a:r>
              <a:rPr lang="uk-UA" sz="6000" b="1" dirty="0" smtClean="0">
                <a:solidFill>
                  <a:srgbClr val="FF0000"/>
                </a:solidFill>
              </a:rPr>
              <a:t>Школа</a:t>
            </a:r>
            <a:endParaRPr lang="ru-RU" sz="6000" b="1" dirty="0">
              <a:solidFill>
                <a:srgbClr val="FF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02937"/>
            <a:ext cx="4194720" cy="2746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025089"/>
            <a:ext cx="4032448" cy="2822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25089"/>
            <a:ext cx="4266728" cy="2848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975216"/>
            <a:ext cx="4032448" cy="2774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891674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FF0000"/>
                </a:solidFill>
              </a:rPr>
              <a:t>Мій кабінет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78022"/>
            <a:ext cx="4464496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778022"/>
            <a:ext cx="4104456" cy="3769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39344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984526"/>
            <a:ext cx="5063865" cy="4468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4991896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13210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476672"/>
            <a:ext cx="9324528" cy="4824536"/>
          </a:xfrm>
        </p:spPr>
        <p:txBody>
          <a:bodyPr>
            <a:normAutofit/>
          </a:bodyPr>
          <a:lstStyle/>
          <a:p>
            <a:r>
              <a:rPr lang="uk-UA" sz="6000" b="1" dirty="0" smtClean="0">
                <a:solidFill>
                  <a:srgbClr val="FF0000"/>
                </a:solidFill>
              </a:rPr>
              <a:t>Моє кредо:</a:t>
            </a:r>
            <a:r>
              <a:rPr lang="uk-UA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uk-UA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uk-UA" b="1" dirty="0" smtClean="0">
                <a:solidFill>
                  <a:srgbClr val="FF0000"/>
                </a:solidFill>
              </a:rPr>
              <a:t/>
            </a:r>
            <a:br>
              <a:rPr lang="uk-UA" b="1" dirty="0" smtClean="0">
                <a:solidFill>
                  <a:srgbClr val="FF0000"/>
                </a:solidFill>
              </a:rPr>
            </a:br>
            <a:r>
              <a:rPr lang="uk-UA" sz="3600" b="1" dirty="0" smtClean="0">
                <a:solidFill>
                  <a:schemeClr val="tx2">
                    <a:lumMod val="50000"/>
                  </a:schemeClr>
                </a:solidFill>
              </a:rPr>
              <a:t>«Не потоком шумних і галасливих фраз, а тихою невтомною працею любіть Україну»</a:t>
            </a:r>
            <a:r>
              <a:rPr lang="uk-UA" b="1" dirty="0" smtClean="0">
                <a:solidFill>
                  <a:srgbClr val="FF0000"/>
                </a:solidFill>
              </a:rPr>
              <a:t/>
            </a:r>
            <a:br>
              <a:rPr lang="uk-UA" b="1" dirty="0" smtClean="0">
                <a:solidFill>
                  <a:srgbClr val="FF0000"/>
                </a:solidFill>
              </a:rPr>
            </a:br>
            <a:r>
              <a:rPr lang="uk-UA" b="1" dirty="0" smtClean="0">
                <a:solidFill>
                  <a:srgbClr val="FF0000"/>
                </a:solidFill>
              </a:rPr>
              <a:t>					</a:t>
            </a:r>
            <a:r>
              <a:rPr lang="uk-UA" sz="3200" b="1" i="1" dirty="0" err="1" smtClean="0">
                <a:solidFill>
                  <a:schemeClr val="accent4">
                    <a:lumMod val="50000"/>
                  </a:schemeClr>
                </a:solidFill>
              </a:rPr>
              <a:t>Андрей</a:t>
            </a:r>
            <a:r>
              <a:rPr lang="uk-UA" sz="3200" b="1" i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uk-UA" sz="3200" b="1" i="1" dirty="0">
                <a:solidFill>
                  <a:schemeClr val="accent4">
                    <a:lumMod val="50000"/>
                  </a:schemeClr>
                </a:solidFill>
              </a:rPr>
              <a:t>Шептицький</a:t>
            </a:r>
            <a:endParaRPr lang="ru-RU" sz="3200" b="1" i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32884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637531"/>
            <a:ext cx="8229600" cy="1252728"/>
          </a:xfrm>
        </p:spPr>
        <p:txBody>
          <a:bodyPr>
            <a:normAutofit/>
          </a:bodyPr>
          <a:lstStyle/>
          <a:p>
            <a:r>
              <a:rPr lang="uk-UA" sz="6000" b="1" dirty="0" smtClean="0">
                <a:solidFill>
                  <a:srgbClr val="FF0000"/>
                </a:solidFill>
              </a:rPr>
              <a:t>Педагогічне кредо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71600" y="2852936"/>
            <a:ext cx="720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chemeClr val="tx2">
                    <a:lumMod val="75000"/>
                  </a:schemeClr>
                </a:solidFill>
              </a:rPr>
              <a:t>Коли я передаю знання іншим, </a:t>
            </a:r>
          </a:p>
          <a:p>
            <a:r>
              <a:rPr lang="uk-UA" sz="3600" b="1" dirty="0" smtClean="0">
                <a:solidFill>
                  <a:schemeClr val="tx2">
                    <a:lumMod val="75000"/>
                  </a:schemeClr>
                </a:solidFill>
              </a:rPr>
              <a:t>я стаю майстром</a:t>
            </a:r>
            <a:endParaRPr lang="ru-RU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27487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573</TotalTime>
  <Words>629</Words>
  <Application>Microsoft Office PowerPoint</Application>
  <PresentationFormat>Экран (4:3)</PresentationFormat>
  <Paragraphs>86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Волна</vt:lpstr>
      <vt:lpstr>Слайд 1</vt:lpstr>
      <vt:lpstr>Слайд 2</vt:lpstr>
      <vt:lpstr>Прізвище: Чорній Оксана Євстахіївна  Освіта: Вища, Чернівецький державний університет Спеціальність за дипломом: історик, викладач історії і суспільствознавства  Стаж безперервної педагогічної роботи: 32 роки Місце роботи: Іванівська ЗОШ І-ІІІ ст.  Посада: вчитель історії і правознавства Результати попередньої атастації: вища категорія, старший вчитель в 2008 році</vt:lpstr>
      <vt:lpstr>Мої колеги</vt:lpstr>
      <vt:lpstr>Школа</vt:lpstr>
      <vt:lpstr>Мій кабінет</vt:lpstr>
      <vt:lpstr>Слайд 7</vt:lpstr>
      <vt:lpstr>Моє кредо:  «Не потоком шумних і галасливих фраз, а тихою невтомною працею любіть Україну»      Андрей Шептицький</vt:lpstr>
      <vt:lpstr>Педагогічне кредо</vt:lpstr>
      <vt:lpstr> Методична робота 1.Випуск методичного посібника  «Організація основних форм самостійної роботи на уроках і в позаурочний час» </vt:lpstr>
      <vt:lpstr> 2. Відкрите засідання творчої групи</vt:lpstr>
      <vt:lpstr>Слайд 12</vt:lpstr>
      <vt:lpstr>Слайд 13</vt:lpstr>
      <vt:lpstr>Слайд 14</vt:lpstr>
      <vt:lpstr>Слайд 15</vt:lpstr>
      <vt:lpstr>Слайд 16</vt:lpstr>
      <vt:lpstr>Слайд 17</vt:lpstr>
      <vt:lpstr>Відкриті уроки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Проблема школи</vt:lpstr>
      <vt:lpstr>Слайд 28</vt:lpstr>
      <vt:lpstr>Слайд 29</vt:lpstr>
      <vt:lpstr>Слайд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Підволочиський районний методичний кабінет</dc:title>
  <dc:creator>Администратор</dc:creator>
  <cp:lastModifiedBy>Admin</cp:lastModifiedBy>
  <cp:revision>55</cp:revision>
  <cp:lastPrinted>2014-02-10T11:18:00Z</cp:lastPrinted>
  <dcterms:created xsi:type="dcterms:W3CDTF">2014-02-05T16:14:56Z</dcterms:created>
  <dcterms:modified xsi:type="dcterms:W3CDTF">2014-02-25T06:31:17Z</dcterms:modified>
</cp:coreProperties>
</file>