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0" r:id="rId4"/>
    <p:sldId id="271" r:id="rId5"/>
    <p:sldId id="258" r:id="rId6"/>
    <p:sldId id="260" r:id="rId7"/>
    <p:sldId id="259" r:id="rId8"/>
    <p:sldId id="262" r:id="rId9"/>
    <p:sldId id="261" r:id="rId10"/>
    <p:sldId id="267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1279"/>
    <a:srgbClr val="E61AB1"/>
    <a:srgbClr val="FF0000"/>
    <a:srgbClr val="5BF353"/>
    <a:srgbClr val="98E8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5A5F9E-133E-4F7E-B4C6-6CAEE063DCC1}" type="datetimeFigureOut">
              <a:rPr lang="uk-UA"/>
              <a:pPr>
                <a:defRPr/>
              </a:pPr>
              <a:t>23.11.2013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21449A5-D650-4B8B-AB64-06361617ED7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C0EC8-FE6A-4511-8F67-3D15ED42285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A9B9E-FA52-4220-B224-5DCA3550333A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22157-4CEB-479F-A0B5-088908CFA7C9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C22C35-6A70-47AD-9209-07C4267BA86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5CD839-C6A8-4691-B1A0-FBF698B0246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5EAB3-7AF2-4268-A1FE-5157B2A919C2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995C-E42E-4753-BE01-604C0150E2D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B82F-C2B7-4D93-8891-8FE9C4DD6E25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6E64-036E-4DD6-8427-4A333637583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4273-E168-4BCF-B940-DE4E57B2FF6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3726-587F-47CD-80CF-3542C68EB71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4D901F-9228-48E2-BF16-B10005081D77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55D53-A1AB-49F7-A287-E451AC6021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7E41AB-67D6-49C4-861F-AFB9FBA44F96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DEF1A2-00AF-4C01-A895-A77B33B6DA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104B37-6DAC-4976-BE92-63D27FE78AFA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9B3BF-6EF2-40A3-9C3C-311B3E8990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4A931-14C7-4C0A-9665-8DB3863C8261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CD3F5-7C45-4499-B3FA-3B6654BBA29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3C48-1FB4-4AB4-B7E6-2CE7F4A59A2E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8F99-D6B1-4FF6-8267-08AA6686B66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809CD6-5EB1-40B1-880B-ECC6B5FA99F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48AE00-BA85-4226-812C-E69C051BFDE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982D7F-2CBD-4171-85D7-66BCE67427A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7C5D72-13E7-40CD-ADDC-FA4547DBAC4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3E169D-BD18-4641-949E-0A1A07DA0E60}" type="datetimeFigureOut">
              <a:rPr lang="ru-RU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211C57-6CC7-4C8A-A098-E5A4F4635A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2339752" y="1484784"/>
            <a:ext cx="6408712" cy="13573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Урок-гра за романом Вальтера Скотта «</a:t>
            </a:r>
            <a:r>
              <a:rPr lang="uk-UA" dirty="0" err="1" smtClean="0">
                <a:solidFill>
                  <a:schemeClr val="bg1">
                    <a:lumMod val="95000"/>
                  </a:schemeClr>
                </a:solidFill>
              </a:rPr>
              <a:t>Айвенго</a:t>
            </a:r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339" name="Рисунок 19" descr="Рисунок19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367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Рисунок13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52388"/>
            <a:ext cx="201771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Содержимое 1"/>
          <p:cNvSpPr>
            <a:spLocks noGrp="1"/>
          </p:cNvSpPr>
          <p:nvPr>
            <p:ph idx="1"/>
          </p:nvPr>
        </p:nvSpPr>
        <p:spPr>
          <a:xfrm>
            <a:off x="468313" y="1879600"/>
            <a:ext cx="8229600" cy="3433763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2400" b="1" i="1" smtClean="0">
                <a:solidFill>
                  <a:srgbClr val="0000FF"/>
                </a:solidFill>
              </a:rPr>
              <a:t>Згадайте поетичні рядки, де б звучали слова «благородство, кохання, в</a:t>
            </a:r>
            <a:r>
              <a:rPr lang="uk-UA" sz="2400" b="1" i="1" smtClean="0">
                <a:solidFill>
                  <a:srgbClr val="0000FF"/>
                </a:solidFill>
              </a:rPr>
              <a:t>ірність</a:t>
            </a:r>
            <a:r>
              <a:rPr lang="ru-RU" sz="2400" b="1" i="1" smtClean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VI</a:t>
            </a:r>
            <a:r>
              <a:rPr lang="ru-RU" dirty="0" smtClean="0"/>
              <a:t> Вал. </a:t>
            </a:r>
            <a:r>
              <a:rPr lang="ru-RU" dirty="0" err="1" smtClean="0"/>
              <a:t>Поетичний</a:t>
            </a:r>
            <a:r>
              <a:rPr lang="ru-RU" dirty="0" smtClean="0"/>
              <a:t> раунд</a:t>
            </a:r>
            <a:endParaRPr lang="ru-RU" dirty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125788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7999">
              <a:schemeClr val="accent4">
                <a:lumMod val="75000"/>
              </a:schemeClr>
            </a:gs>
            <a:gs pos="36000">
              <a:srgbClr val="00B05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8313" y="21336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Седрик</a:t>
            </a:r>
            <a:r>
              <a:rPr lang="ru-RU" dirty="0" smtClean="0"/>
              <a:t> Сакс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Вамба</a:t>
            </a:r>
            <a:endParaRPr lang="ru-RU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Айвенго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Ребекка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2151063"/>
            <a:ext cx="4038600" cy="4579937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«…йому йшов шістдесятий рік…»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«…на арену виїхав новий воїн у міцному сталевому обладунку на щиті напис «</a:t>
            </a:r>
            <a:r>
              <a:rPr lang="uk-UA" sz="1800" dirty="0" err="1" smtClean="0"/>
              <a:t>Дездішадо</a:t>
            </a:r>
            <a:r>
              <a:rPr lang="uk-UA" sz="1800" dirty="0" smtClean="0"/>
              <a:t>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«…позбавив спадку свого сина…»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«…обрав королевою турніру леді </a:t>
            </a:r>
            <a:r>
              <a:rPr lang="uk-UA" sz="1800" dirty="0" err="1" smtClean="0"/>
              <a:t>Ровену</a:t>
            </a:r>
            <a:r>
              <a:rPr lang="uk-UA" sz="1800" dirty="0" smtClean="0"/>
              <a:t>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«…дурним на роду написано залишатися дурним…»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«…я віддав своє життя за життя хазяїна…»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«…на ній була біла сорочка з цупкого полотна…»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1800" dirty="0" smtClean="0"/>
              <a:t>«…ця дівиця пролила стільки  сліз, що можна було загасити багаття…»</a:t>
            </a:r>
            <a:endParaRPr lang="uk-UA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43944"/>
            <a:ext cx="8229600" cy="1143000"/>
          </a:xfrm>
          <a:ln w="76200">
            <a:solidFill>
              <a:srgbClr val="D61279"/>
            </a:solidFill>
            <a:prstDash val="sys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dirty="0" smtClean="0">
                <a:ln w="11430"/>
                <a:solidFill>
                  <a:srgbClr val="E61A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800" i="1" dirty="0" smtClean="0">
                <a:ln w="11430"/>
                <a:solidFill>
                  <a:srgbClr val="E61A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Вал. </a:t>
            </a:r>
            <a:r>
              <a:rPr lang="ru-RU" sz="2800" i="1" dirty="0" err="1" smtClean="0">
                <a:ln w="11430"/>
                <a:solidFill>
                  <a:srgbClr val="E61A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i="1" dirty="0" smtClean="0">
                <a:ln w="11430"/>
                <a:solidFill>
                  <a:srgbClr val="E61A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11430"/>
                <a:solidFill>
                  <a:srgbClr val="E61A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800" i="1" dirty="0" smtClean="0">
                <a:ln w="11430"/>
                <a:solidFill>
                  <a:srgbClr val="E61AB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i="1" dirty="0">
              <a:ln w="11430"/>
              <a:solidFill>
                <a:srgbClr val="E61AB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Прямоугольник 7"/>
          <p:cNvSpPr>
            <a:spLocks noChangeArrowheads="1"/>
          </p:cNvSpPr>
          <p:nvPr/>
        </p:nvSpPr>
        <p:spPr bwMode="auto">
          <a:xfrm>
            <a:off x="0" y="11969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Lucida Sans Unicode" pitchFamily="34" charset="0"/>
              </a:rPr>
              <a:t>Встановити відповідність між героєм та його рисами характеру.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7999">
              <a:schemeClr val="accent4">
                <a:lumMod val="75000"/>
              </a:schemeClr>
            </a:gs>
            <a:gs pos="36000">
              <a:srgbClr val="00B05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2307" y="1705572"/>
            <a:ext cx="5317306" cy="3888431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Найбільше 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 сподобалося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 відчув  (</a:t>
            </a:r>
            <a:r>
              <a:rPr lang="uk-UA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)…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Найцікавішим 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 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задоволені  побаченим  і  почутим…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VIII </a:t>
            </a:r>
            <a:r>
              <a:rPr lang="ru-RU" dirty="0" smtClean="0"/>
              <a:t>Вал. «Дерево </a:t>
            </a:r>
            <a:r>
              <a:rPr lang="uk-UA" dirty="0" smtClean="0"/>
              <a:t>Пізнання»</a:t>
            </a:r>
            <a:endParaRPr lang="uk-UA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4850" y="1341438"/>
            <a:ext cx="33591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7999">
              <a:schemeClr val="accent4">
                <a:lumMod val="75000"/>
              </a:schemeClr>
            </a:gs>
            <a:gs pos="36000">
              <a:srgbClr val="00B05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sz="half" idx="1"/>
          </p:nvPr>
        </p:nvSpPr>
        <p:spPr>
          <a:xfrm>
            <a:off x="468313" y="2133600"/>
            <a:ext cx="8496300" cy="4525963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002060"/>
                </a:solidFill>
              </a:rPr>
              <a:t> </a:t>
            </a:r>
            <a:r>
              <a:rPr lang="uk-UA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Перетворитися” у  художній  твір, який  має  відповісти  на  питання: “Чому  я  хочу, щоб  мене  вивчали? ”</a:t>
            </a:r>
            <a:endParaRPr lang="ru-RU" sz="3200" b="1" i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IX </a:t>
            </a:r>
            <a:r>
              <a:rPr lang="ru-RU" dirty="0" smtClean="0"/>
              <a:t>Вал. «</a:t>
            </a:r>
            <a:r>
              <a:rPr lang="ru-RU" dirty="0" err="1" smtClean="0"/>
              <a:t>Метаморфози</a:t>
            </a:r>
            <a:r>
              <a:rPr lang="ru-RU" dirty="0" smtClean="0"/>
              <a:t>»</a:t>
            </a:r>
            <a:endParaRPr lang="uk-UA" dirty="0"/>
          </a:p>
        </p:txBody>
      </p:sp>
      <p:pic>
        <p:nvPicPr>
          <p:cNvPr id="28676" name="Рисунок 3" descr="Рисунок5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4500563"/>
            <a:ext cx="3429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8313" y="1909763"/>
            <a:ext cx="8229600" cy="494823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навчальна : ігровими методами викликати в учнів інтерес до твору, до художнього читання;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розвивальна : розвивати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ять, творчу уяву, вміння працювати в команді та індивідуально, висловлювати свої думки та враження;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виховна : виховувати допитливість, почуття колективізму, кращі моральні якості.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МЕТА: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1042988" y="1481138"/>
            <a:ext cx="5184775" cy="2163762"/>
          </a:xfrm>
        </p:spPr>
        <p:txBody>
          <a:bodyPr/>
          <a:lstStyle/>
          <a:p>
            <a:r>
              <a:rPr lang="uk-UA" sz="2400" dirty="0" smtClean="0"/>
              <a:t>Портрет письменника.</a:t>
            </a:r>
          </a:p>
          <a:p>
            <a:r>
              <a:rPr lang="uk-UA" sz="2400" dirty="0" smtClean="0"/>
              <a:t>Тексти твору.</a:t>
            </a:r>
          </a:p>
          <a:p>
            <a:r>
              <a:rPr lang="uk-UA" sz="2400" dirty="0" smtClean="0"/>
              <a:t>Виставка різних видань роману «</a:t>
            </a:r>
            <a:r>
              <a:rPr lang="uk-UA" sz="2400" dirty="0" err="1" smtClean="0"/>
              <a:t>Айвенго</a:t>
            </a:r>
            <a:r>
              <a:rPr lang="uk-UA" sz="2400" dirty="0" smtClean="0"/>
              <a:t>».</a:t>
            </a:r>
          </a:p>
          <a:p>
            <a:r>
              <a:rPr lang="uk-UA" sz="2400" dirty="0" smtClean="0"/>
              <a:t>Мультимедійна презентація.</a:t>
            </a:r>
          </a:p>
          <a:p>
            <a:pPr>
              <a:buNone/>
            </a:pPr>
            <a:endParaRPr lang="uk-UA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FFC000"/>
                </a:solidFill>
              </a:rPr>
              <a:t>Обладнання :</a:t>
            </a:r>
            <a:endParaRPr lang="uk-UA" sz="60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387408" cy="1855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925" y="3703638"/>
            <a:ext cx="28638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Духовне життя дитини повноцінне лише тоді, коли вона живе у світі гри, казки, музики, фантазії, творчості . </a:t>
            </a:r>
          </a:p>
          <a:p>
            <a:r>
              <a:rPr lang="uk-UA" sz="1600" i="1" smtClean="0"/>
              <a:t>                                                                         ( В. О. Сухомлинський )</a:t>
            </a:r>
          </a:p>
          <a:p>
            <a:endParaRPr lang="uk-UA" smtClean="0"/>
          </a:p>
          <a:p>
            <a:r>
              <a:rPr lang="uk-UA" smtClean="0"/>
              <a:t>Гра дитини – це не просто спогади про пережите, а творче переосмислення пережитих вражень, із яких вона складає й будує нову дійсність, що відповідає вимогам і захопленням самої дитини . </a:t>
            </a:r>
          </a:p>
          <a:p>
            <a:r>
              <a:rPr lang="uk-UA" sz="1600" i="1" smtClean="0"/>
              <a:t>                                                                                     ( Л. Виготський 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Епіграфи :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ВАЛ І “  Зняття  психологічної напруги ”  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uk-UA" b="1" i="1" dirty="0" smtClean="0">
              <a:solidFill>
                <a:srgbClr val="C0000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Дати  відповіді  на  питання: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uk-UA" b="1" i="1" dirty="0" smtClean="0">
              <a:solidFill>
                <a:srgbClr val="C00000"/>
              </a:solidFill>
            </a:endParaRP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>“ Чому  я  люблю  урок  літератури?”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uk-UA" b="1" i="1" dirty="0" smtClean="0">
              <a:solidFill>
                <a:srgbClr val="C00000"/>
              </a:solidFill>
            </a:endParaRPr>
          </a:p>
        </p:txBody>
      </p:sp>
      <p:pic>
        <p:nvPicPr>
          <p:cNvPr id="18435" name="Рисунок 3" descr="Рисунок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60350"/>
            <a:ext cx="20701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76700"/>
            <a:ext cx="298926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chemeClr val="bg2">
                <a:lumMod val="50000"/>
              </a:schemeClr>
            </a:gs>
            <a:gs pos="32001">
              <a:schemeClr val="accent3">
                <a:lumMod val="60000"/>
                <a:lumOff val="40000"/>
              </a:schemeClr>
            </a:gs>
            <a:gs pos="47000">
              <a:srgbClr val="E6E6E6"/>
            </a:gs>
            <a:gs pos="85001">
              <a:srgbClr val="7030A0"/>
            </a:gs>
            <a:gs pos="100000">
              <a:schemeClr val="accent5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uk-UA" smtClean="0">
                <a:solidFill>
                  <a:srgbClr val="FFC000"/>
                </a:solidFill>
              </a:rPr>
              <a:t>     </a:t>
            </a:r>
            <a:r>
              <a:rPr lang="uk-UA" smtClean="0">
                <a:solidFill>
                  <a:srgbClr val="FFFF00"/>
                </a:solidFill>
              </a:rPr>
              <a:t>Вправа  “ Упізнай героя”</a:t>
            </a:r>
          </a:p>
          <a:p>
            <a:pPr>
              <a:buFont typeface="Wingdings" pitchFamily="2" charset="2"/>
              <a:buChar char="v"/>
            </a:pPr>
            <a:r>
              <a:rPr lang="uk-UA" sz="2000" b="1" i="1" smtClean="0"/>
              <a:t>«….він  з голови  до ніг загорнувся у  просторий плащ із чорної саржі. Грубі черевики, прикріплені ременями  до голих ніг, крислатий капелюх, обшитий мушлями, і довгий посох з  прив</a:t>
            </a:r>
            <a:r>
              <a:rPr lang="en-US" sz="2000" b="1" i="1" smtClean="0"/>
              <a:t>’</a:t>
            </a:r>
            <a:r>
              <a:rPr lang="uk-UA" sz="2000" b="1" i="1" smtClean="0"/>
              <a:t>язаною до нього пальмовою гілкою .»</a:t>
            </a:r>
          </a:p>
          <a:p>
            <a:pPr>
              <a:buFont typeface="Wingdings" pitchFamily="2" charset="2"/>
              <a:buChar char="v"/>
            </a:pPr>
            <a:endParaRPr lang="uk-UA" sz="2000" b="1" i="1" smtClean="0"/>
          </a:p>
          <a:p>
            <a:pPr>
              <a:buFont typeface="Wingdings" pitchFamily="2" charset="2"/>
              <a:buChar char="v"/>
            </a:pPr>
            <a:r>
              <a:rPr lang="uk-UA" sz="2000" b="1" i="1" smtClean="0"/>
              <a:t>«… Якщо ти читаєш Святе письмо лише задля того , щоб знаходити в ньому виправдання своїй розпусті і беззаконню, ти уподібнюєшся до тих, хто видобуває отруту з найкорисніших і здорових трав..»</a:t>
            </a:r>
          </a:p>
          <a:p>
            <a:pPr>
              <a:buFont typeface="Wingdings 3" pitchFamily="18" charset="2"/>
              <a:buNone/>
            </a:pPr>
            <a:endParaRPr lang="uk-UA" sz="2000" b="1" i="1" smtClean="0"/>
          </a:p>
          <a:p>
            <a:pPr>
              <a:buFont typeface="Wingdings" pitchFamily="2" charset="2"/>
              <a:buChar char="v"/>
            </a:pPr>
            <a:r>
              <a:rPr lang="uk-UA" sz="2000" b="1" i="1" smtClean="0"/>
              <a:t>«Слава, друже мій, слава ! Вона позолотить нашу могилу, увіковічить наше ім</a:t>
            </a:r>
            <a:r>
              <a:rPr lang="en-US" sz="2000" b="1" i="1" smtClean="0"/>
              <a:t>’</a:t>
            </a:r>
            <a:r>
              <a:rPr lang="uk-UA" sz="2000" b="1" i="1" smtClean="0"/>
              <a:t>я в устах нащадків.»</a:t>
            </a:r>
          </a:p>
          <a:p>
            <a:pPr>
              <a:buFont typeface="Wingdings" pitchFamily="2" charset="2"/>
              <a:buChar char="v"/>
            </a:pPr>
            <a:endParaRPr lang="uk-UA" sz="2000" b="1" i="1" smtClean="0"/>
          </a:p>
          <a:p>
            <a:pPr>
              <a:buFont typeface="Wingdings" pitchFamily="2" charset="2"/>
              <a:buChar char="v"/>
            </a:pPr>
            <a:endParaRPr lang="ru-RU" sz="2000" b="1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  ІІ</a:t>
            </a:r>
            <a:b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Маска ”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3" descr="Рисунок6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142875"/>
            <a:ext cx="1854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FF0000"/>
            </a:gs>
            <a:gs pos="100000">
              <a:srgbClr val="E61AB1"/>
            </a:gs>
            <a:gs pos="100000">
              <a:srgbClr val="0070C0"/>
            </a:gs>
            <a:gs pos="100000">
              <a:srgbClr val="92D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HH00546_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500063"/>
            <a:ext cx="2214562" cy="20716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451" y="548680"/>
            <a:ext cx="8229600" cy="1143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i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ВАЛ  ІІІ</a:t>
            </a:r>
            <a:br>
              <a:rPr lang="uk-UA" i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i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“Пірнемо у хвилі теорії літератури”</a:t>
            </a:r>
            <a:endParaRPr lang="ru-RU" i="1" dirty="0">
              <a:ln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785813" y="2500313"/>
            <a:ext cx="7500937" cy="3286125"/>
          </a:xfrm>
          <a:prstGeom prst="ellipseRibbon2">
            <a:avLst/>
          </a:prstGeom>
          <a:ln w="57150">
            <a:solidFill>
              <a:srgbClr val="E61AB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 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роман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жанрі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написані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В. Скотта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3000">
              <a:srgbClr val="00B0F0"/>
            </a:gs>
            <a:gs pos="21001">
              <a:schemeClr val="accent1">
                <a:lumMod val="75000"/>
              </a:schemeClr>
            </a:gs>
            <a:gs pos="63000">
              <a:schemeClr val="bg2">
                <a:lumMod val="75000"/>
              </a:schemeClr>
            </a:gs>
            <a:gs pos="67000">
              <a:srgbClr val="92D05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46313" cy="183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</a:rPr>
              <a:t>ВАЛ  ІУ</a:t>
            </a:r>
            <a:br>
              <a:rPr lang="uk-UA" sz="32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3200" i="1" dirty="0" smtClean="0">
                <a:solidFill>
                  <a:schemeClr val="accent3">
                    <a:lumMod val="75000"/>
                  </a:schemeClr>
                </a:solidFill>
              </a:rPr>
              <a:t>“ Мудрі про мудрого ” </a:t>
            </a:r>
            <a:endParaRPr lang="ru-RU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508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33925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uk-UA" sz="2000" dirty="0" smtClean="0"/>
              <a:t>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Кому належать ці слова :</a:t>
            </a:r>
          </a:p>
          <a:p>
            <a:pPr algn="ctr">
              <a:buFont typeface="Wingdings" pitchFamily="2" charset="2"/>
              <a:buChar char="Ø"/>
            </a:pPr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Читання романів В. Скотта привернула увагу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багатьох 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людей до середніх віків .      </a:t>
            </a:r>
          </a:p>
          <a:p>
            <a:pPr>
              <a:buFont typeface="Wingdings" pitchFamily="2" charset="2"/>
              <a:buChar char="Ø"/>
            </a:pPr>
            <a:endParaRPr lang="uk-UA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знаю читання більш захоплюючого , аніж твори В. Скотта.    Я всі романи його читав не менш як 50 разів.</a:t>
            </a:r>
          </a:p>
          <a:p>
            <a:pPr>
              <a:buFont typeface="Wingdings" pitchFamily="2" charset="2"/>
              <a:buChar char="Ø"/>
            </a:pPr>
            <a:endParaRPr lang="uk-UA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Вальтер Скотт у європейській літературі  був першим письменником,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який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запровадив у моду й змусив полюбити історичний роман.                                                                                            </a:t>
            </a:r>
            <a:endParaRPr lang="uk-UA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chemeClr val="bg2">
                <a:lumMod val="50000"/>
              </a:schemeClr>
            </a:gs>
            <a:gs pos="32001">
              <a:schemeClr val="accent3">
                <a:lumMod val="60000"/>
                <a:lumOff val="40000"/>
              </a:schemeClr>
            </a:gs>
            <a:gs pos="47000">
              <a:srgbClr val="E6E6E6"/>
            </a:gs>
            <a:gs pos="85001">
              <a:srgbClr val="7030A0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373063" y="1563688"/>
            <a:ext cx="8229600" cy="3441700"/>
          </a:xfrm>
        </p:spPr>
        <p:txBody>
          <a:bodyPr/>
          <a:lstStyle/>
          <a:p>
            <a:pPr marL="109538" indent="0" algn="ctr">
              <a:buFont typeface="Wingdings 3" pitchFamily="18" charset="2"/>
              <a:buNone/>
            </a:pPr>
            <a:r>
              <a:rPr lang="uk-UA" sz="3200" b="1" i="1" smtClean="0">
                <a:solidFill>
                  <a:srgbClr val="0000FF"/>
                </a:solidFill>
                <a:cs typeface="Times New Roman" pitchFamily="18" charset="0"/>
              </a:rPr>
              <a:t>Які асоціації викликає у вас слово «Лицар»?</a:t>
            </a:r>
            <a:endParaRPr lang="ru-RU" sz="3200" b="1" i="1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V </a:t>
            </a:r>
            <a:r>
              <a:rPr lang="uk-UA" dirty="0" smtClean="0"/>
              <a:t>Вал</a:t>
            </a:r>
            <a:endParaRPr lang="ru-RU" dirty="0"/>
          </a:p>
        </p:txBody>
      </p:sp>
      <p:pic>
        <p:nvPicPr>
          <p:cNvPr id="22532" name="Рисунок 3" descr="Рисунок12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721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38" y="2997200"/>
            <a:ext cx="386556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928</TotalTime>
  <Words>544</Words>
  <Application>Microsoft Office PowerPoint</Application>
  <PresentationFormat>Екран (4:3)</PresentationFormat>
  <Paragraphs>71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Открытая</vt:lpstr>
      <vt:lpstr>Урок-гра за романом Вальтера Скотта «Айвенго»</vt:lpstr>
      <vt:lpstr>МЕТА:</vt:lpstr>
      <vt:lpstr>Обладнання :</vt:lpstr>
      <vt:lpstr>Епіграфи :</vt:lpstr>
      <vt:lpstr>Слайд 5</vt:lpstr>
      <vt:lpstr>ВАЛ  ІІ “ Маска ”</vt:lpstr>
      <vt:lpstr>ВАЛ  ІІІ “Пірнемо у хвилі теорії літератури”</vt:lpstr>
      <vt:lpstr>ВАЛ  ІУ “ Мудрі про мудрого ” </vt:lpstr>
      <vt:lpstr>V Вал</vt:lpstr>
      <vt:lpstr>VI Вал. Поетичний раунд</vt:lpstr>
      <vt:lpstr>VII Вал. Хто швидше?</vt:lpstr>
      <vt:lpstr>VIII Вал. «Дерево Пізнання»</vt:lpstr>
      <vt:lpstr>IX Вал. «Метаморфози»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sweta</dc:creator>
  <cp:lastModifiedBy>Користувач Windows</cp:lastModifiedBy>
  <cp:revision>79</cp:revision>
  <dcterms:created xsi:type="dcterms:W3CDTF">2011-04-09T13:37:49Z</dcterms:created>
  <dcterms:modified xsi:type="dcterms:W3CDTF">2013-11-23T20:46:03Z</dcterms:modified>
</cp:coreProperties>
</file>