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8" r:id="rId1"/>
  </p:sldMasterIdLst>
  <p:notesMasterIdLst>
    <p:notesMasterId r:id="rId19"/>
  </p:notesMasterIdLst>
  <p:handoutMasterIdLst>
    <p:handoutMasterId r:id="rId20"/>
  </p:handoutMasterIdLst>
  <p:sldIdLst>
    <p:sldId id="27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D3D3"/>
    <a:srgbClr val="FAF8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5" autoAdjust="0"/>
  </p:normalViewPr>
  <p:slideViewPr>
    <p:cSldViewPr>
      <p:cViewPr varScale="1">
        <p:scale>
          <a:sx n="70" d="100"/>
          <a:sy n="70" d="100"/>
        </p:scale>
        <p:origin x="58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1C0C17-F7BE-48E7-84CE-BC176E1998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92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EB239B6-4291-47A2-9208-E9EE155B0B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36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20D55-3A2C-4B77-8506-199492D34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4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CA27-EA19-4D1D-825E-43CD39111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0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CA27-EA19-4D1D-825E-43CD39111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6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CA27-EA19-4D1D-825E-43CD39111B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397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CA27-EA19-4D1D-825E-43CD39111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2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CA27-EA19-4D1D-825E-43CD39111B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860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CA27-EA19-4D1D-825E-43CD39111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0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33024-CEA0-47DA-9E42-977BEB7EF3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8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950C-B149-41F3-B58B-826BED8C0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3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63D1-8B5F-4AF9-A1A1-C7AAC2C0DB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6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52354-C166-4C92-829F-E216FD8334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8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C45F-5058-49DD-B0A6-0CAB0A5B2E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7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39DB-AC31-4405-BB5C-454B19BB50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3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EB35-E4CA-4F17-8A16-99C0121949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0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F3AC8-89DD-4C93-AE14-2181E7D559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4882-F9A4-4B38-9BF0-340D5DB69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3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C563-D5B3-4F0B-8FB2-A55D3114A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8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A26CA27-EA19-4D1D-825E-43CD39111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273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file:///C:\Users\&#1040;&#1085;&#1076;&#1088;&#1077;&#1081;\Downloads\Bogdan-Stupka-Lyudina-nbito-ne-lta-a-krila-ma3333333333-vrsh-Lni-Kostenko(muzofon.com).mp3" TargetMode="External"/><Relationship Id="rId1" Type="http://schemas.microsoft.com/office/2007/relationships/media" Target="file:///C:\Users\&#1040;&#1085;&#1076;&#1088;&#1077;&#1081;\Downloads\Bogdan-Stupka-Lyudina-nbito-ne-lta-a-krila-ma3333333333-vrsh-Lni-Kostenko(muzofon.com).mp3" TargetMode="Externa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93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100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29637" cy="6397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36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8379"/>
            <a:ext cx="7996237" cy="5997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57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01037" cy="6225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92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514600"/>
            <a:ext cx="5105400" cy="1524000"/>
          </a:xfrm>
        </p:spPr>
        <p:txBody>
          <a:bodyPr>
            <a:noAutofit/>
          </a:bodyPr>
          <a:lstStyle/>
          <a:p>
            <a:pPr algn="ctr"/>
            <a:r>
              <a:rPr lang="uk-UA" sz="3600" dirty="0"/>
              <a:t> </a:t>
            </a:r>
            <a:br>
              <a:rPr lang="uk-UA" sz="3600" dirty="0"/>
            </a:br>
            <a:r>
              <a:rPr lang="uk-UA" sz="3600" dirty="0" smtClean="0"/>
              <a:t>зупинка </a:t>
            </a:r>
            <a:r>
              <a:rPr lang="uk-UA" sz="3600" dirty="0"/>
              <a:t>«Декораційна</a:t>
            </a:r>
            <a:r>
              <a:rPr lang="uk-UA" sz="3600" dirty="0" smtClean="0"/>
              <a:t>»</a:t>
            </a:r>
            <a:r>
              <a:rPr lang="uk-UA" sz="3600" dirty="0"/>
              <a:t/>
            </a:r>
            <a:br>
              <a:rPr lang="uk-UA" sz="3600" dirty="0"/>
            </a:br>
            <a:endParaRPr lang="uk-UA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60"/>
            <a:ext cx="9144000" cy="7693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051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10625"/>
            <a:ext cx="7271829" cy="25386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5008"/>
            <a:ext cx="2590800" cy="3448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78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3608753"/>
            <a:ext cx="4114800" cy="30000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7253"/>
            <a:ext cx="2514600" cy="3377947"/>
          </a:xfrm>
          <a:prstGeom prst="round2DiagRect">
            <a:avLst>
              <a:gd name="adj1" fmla="val 30502"/>
              <a:gd name="adj2" fmla="val 47293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08753"/>
            <a:ext cx="3886200" cy="3000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3160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0"/>
            <a:ext cx="7467600" cy="6858000"/>
          </a:xfrm>
        </p:spPr>
        <p:txBody>
          <a:bodyPr>
            <a:noAutofit/>
          </a:bodyPr>
          <a:lstStyle/>
          <a:p>
            <a:r>
              <a:rPr lang="uk-UA" sz="2400" dirty="0"/>
              <a:t>Сучасний театр	</a:t>
            </a:r>
            <a:br>
              <a:rPr lang="uk-UA" sz="2400" dirty="0"/>
            </a:br>
            <a:r>
              <a:rPr lang="uk-UA" sz="2400" dirty="0"/>
              <a:t>Античний театр</a:t>
            </a:r>
            <a:br>
              <a:rPr lang="uk-UA" sz="2400" dirty="0"/>
            </a:br>
            <a:r>
              <a:rPr lang="uk-UA" sz="2400" dirty="0"/>
              <a:t> </a:t>
            </a:r>
            <a:br>
              <a:rPr lang="uk-UA" sz="2400" dirty="0"/>
            </a:br>
            <a:r>
              <a:rPr lang="uk-UA" sz="2400" dirty="0"/>
              <a:t>У спектаклі діє чимало акторів.	</a:t>
            </a:r>
            <a:br>
              <a:rPr lang="uk-UA" sz="2400" dirty="0"/>
            </a:br>
            <a:r>
              <a:rPr lang="uk-UA" sz="2400" dirty="0"/>
              <a:t>Грає лише один актор.</a:t>
            </a:r>
            <a:br>
              <a:rPr lang="uk-UA" sz="2400" dirty="0"/>
            </a:br>
            <a:r>
              <a:rPr lang="uk-UA" sz="2400" dirty="0"/>
              <a:t> </a:t>
            </a:r>
            <a:br>
              <a:rPr lang="uk-UA" sz="2400" dirty="0"/>
            </a:br>
            <a:r>
              <a:rPr lang="uk-UA" sz="2400" dirty="0"/>
              <a:t>Хор необов’язковий.	</a:t>
            </a:r>
            <a:br>
              <a:rPr lang="uk-UA" sz="2400" dirty="0"/>
            </a:br>
            <a:r>
              <a:rPr lang="uk-UA" sz="2400" dirty="0"/>
              <a:t>Хор є обов’язковий і заміняє інших акторів.</a:t>
            </a:r>
            <a:br>
              <a:rPr lang="uk-UA" sz="2400" dirty="0"/>
            </a:br>
            <a:r>
              <a:rPr lang="uk-UA" sz="2400" dirty="0"/>
              <a:t> </a:t>
            </a:r>
            <a:br>
              <a:rPr lang="uk-UA" sz="2400" dirty="0"/>
            </a:br>
            <a:r>
              <a:rPr lang="uk-UA" sz="2400" dirty="0"/>
              <a:t>На сцені є декорації.	</a:t>
            </a:r>
            <a:br>
              <a:rPr lang="uk-UA" sz="2400" dirty="0"/>
            </a:br>
            <a:r>
              <a:rPr lang="uk-UA" sz="2400" dirty="0"/>
              <a:t>Декорації відсутні.</a:t>
            </a:r>
            <a:br>
              <a:rPr lang="uk-UA" sz="2400" dirty="0"/>
            </a:br>
            <a:r>
              <a:rPr lang="uk-UA" sz="2400" dirty="0"/>
              <a:t> </a:t>
            </a:r>
            <a:br>
              <a:rPr lang="uk-UA" sz="2400" dirty="0"/>
            </a:br>
            <a:r>
              <a:rPr lang="uk-UA" sz="2400" dirty="0"/>
              <a:t>Актори використовують власну міміку та жести.	</a:t>
            </a:r>
            <a:br>
              <a:rPr lang="uk-UA" sz="2400" dirty="0"/>
            </a:br>
            <a:r>
              <a:rPr lang="uk-UA" sz="2400" dirty="0"/>
              <a:t>Актори грають у масках, що зображають емоції та переживання.</a:t>
            </a:r>
            <a:br>
              <a:rPr lang="uk-UA" sz="2400" dirty="0"/>
            </a:b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1783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9144000" cy="69342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 </a:t>
            </a:r>
            <a:r>
              <a:rPr lang="ru-RU" dirty="0">
                <a:solidFill>
                  <a:schemeClr val="tx1"/>
                </a:solidFill>
              </a:rPr>
              <a:t>й правда, </a:t>
            </a:r>
            <a:r>
              <a:rPr lang="ru-RU" dirty="0" err="1">
                <a:solidFill>
                  <a:schemeClr val="tx1"/>
                </a:solidFill>
              </a:rPr>
              <a:t>крилатим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ґрунту</a:t>
            </a:r>
            <a:r>
              <a:rPr lang="ru-RU" dirty="0">
                <a:solidFill>
                  <a:schemeClr val="tx1"/>
                </a:solidFill>
              </a:rPr>
              <a:t> не треба.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err="1">
                <a:solidFill>
                  <a:schemeClr val="tx1"/>
                </a:solidFill>
              </a:rPr>
              <a:t>Землі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немає</a:t>
            </a:r>
            <a:r>
              <a:rPr lang="ru-RU" dirty="0">
                <a:solidFill>
                  <a:schemeClr val="tx1"/>
                </a:solidFill>
              </a:rPr>
              <a:t>, то буде небо.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err="1">
                <a:solidFill>
                  <a:schemeClr val="tx1"/>
                </a:solidFill>
              </a:rPr>
              <a:t>Немає</a:t>
            </a:r>
            <a:r>
              <a:rPr lang="ru-RU" dirty="0">
                <a:solidFill>
                  <a:schemeClr val="tx1"/>
                </a:solidFill>
              </a:rPr>
              <a:t> поля, то буде воля.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err="1">
                <a:solidFill>
                  <a:schemeClr val="tx1"/>
                </a:solidFill>
              </a:rPr>
              <a:t>Немає</a:t>
            </a:r>
            <a:r>
              <a:rPr lang="ru-RU" dirty="0">
                <a:solidFill>
                  <a:schemeClr val="tx1"/>
                </a:solidFill>
              </a:rPr>
              <a:t> пари, то </a:t>
            </a:r>
            <a:r>
              <a:rPr lang="ru-RU" dirty="0" err="1">
                <a:solidFill>
                  <a:schemeClr val="tx1"/>
                </a:solidFill>
              </a:rPr>
              <a:t>будуть</a:t>
            </a:r>
            <a:r>
              <a:rPr lang="ru-RU" dirty="0">
                <a:solidFill>
                  <a:schemeClr val="tx1"/>
                </a:solidFill>
              </a:rPr>
              <a:t> хмари.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В </a:t>
            </a:r>
            <a:r>
              <a:rPr lang="ru-RU" dirty="0" err="1">
                <a:solidFill>
                  <a:schemeClr val="tx1"/>
                </a:solidFill>
              </a:rPr>
              <a:t>цьому</a:t>
            </a:r>
            <a:r>
              <a:rPr lang="ru-RU" dirty="0">
                <a:solidFill>
                  <a:schemeClr val="tx1"/>
                </a:solidFill>
              </a:rPr>
              <a:t>, напевно, правда </a:t>
            </a:r>
            <a:r>
              <a:rPr lang="ru-RU" dirty="0" err="1">
                <a:solidFill>
                  <a:schemeClr val="tx1"/>
                </a:solidFill>
              </a:rPr>
              <a:t>пташина</a:t>
            </a:r>
            <a:r>
              <a:rPr lang="ru-RU" dirty="0">
                <a:solidFill>
                  <a:schemeClr val="tx1"/>
                </a:solidFill>
              </a:rPr>
              <a:t>...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А як же </a:t>
            </a:r>
            <a:r>
              <a:rPr lang="ru-RU" dirty="0" err="1">
                <a:solidFill>
                  <a:schemeClr val="tx1"/>
                </a:solidFill>
              </a:rPr>
              <a:t>людина</a:t>
            </a:r>
            <a:r>
              <a:rPr lang="ru-RU" dirty="0">
                <a:solidFill>
                  <a:schemeClr val="tx1"/>
                </a:solidFill>
              </a:rPr>
              <a:t>? А 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ж </a:t>
            </a:r>
            <a:r>
              <a:rPr lang="ru-RU" dirty="0" err="1">
                <a:solidFill>
                  <a:schemeClr val="tx1"/>
                </a:solidFill>
              </a:rPr>
              <a:t>людина</a:t>
            </a:r>
            <a:r>
              <a:rPr lang="ru-RU" dirty="0">
                <a:solidFill>
                  <a:schemeClr val="tx1"/>
                </a:solidFill>
              </a:rPr>
              <a:t>?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err="1">
                <a:solidFill>
                  <a:schemeClr val="tx1"/>
                </a:solidFill>
              </a:rPr>
              <a:t>Живе</a:t>
            </a:r>
            <a:r>
              <a:rPr lang="ru-RU" dirty="0">
                <a:solidFill>
                  <a:schemeClr val="tx1"/>
                </a:solidFill>
              </a:rPr>
              <a:t> на </a:t>
            </a:r>
            <a:r>
              <a:rPr lang="ru-RU" dirty="0" err="1">
                <a:solidFill>
                  <a:schemeClr val="tx1"/>
                </a:solidFill>
              </a:rPr>
              <a:t>землі</a:t>
            </a:r>
            <a:r>
              <a:rPr lang="ru-RU" dirty="0">
                <a:solidFill>
                  <a:schemeClr val="tx1"/>
                </a:solidFill>
              </a:rPr>
              <a:t>. Сама не </a:t>
            </a:r>
            <a:r>
              <a:rPr lang="ru-RU" dirty="0" err="1">
                <a:solidFill>
                  <a:schemeClr val="tx1"/>
                </a:solidFill>
              </a:rPr>
              <a:t>літає</a:t>
            </a:r>
            <a:r>
              <a:rPr lang="ru-RU" dirty="0">
                <a:solidFill>
                  <a:schemeClr val="tx1"/>
                </a:solidFill>
              </a:rPr>
              <a:t>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А </a:t>
            </a:r>
            <a:r>
              <a:rPr lang="ru-RU" dirty="0" err="1">
                <a:solidFill>
                  <a:schemeClr val="tx1"/>
                </a:solidFill>
              </a:rPr>
              <a:t>крила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має</a:t>
            </a:r>
            <a:r>
              <a:rPr lang="ru-RU" dirty="0">
                <a:solidFill>
                  <a:schemeClr val="tx1"/>
                </a:solidFill>
              </a:rPr>
              <a:t>. А </a:t>
            </a:r>
            <a:r>
              <a:rPr lang="ru-RU" dirty="0" err="1">
                <a:solidFill>
                  <a:schemeClr val="tx1"/>
                </a:solidFill>
              </a:rPr>
              <a:t>крила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має</a:t>
            </a:r>
            <a:r>
              <a:rPr lang="ru-RU" dirty="0">
                <a:solidFill>
                  <a:schemeClr val="tx1"/>
                </a:solidFill>
              </a:rPr>
              <a:t>!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Вони, </a:t>
            </a:r>
            <a:r>
              <a:rPr lang="ru-RU" dirty="0" err="1">
                <a:solidFill>
                  <a:schemeClr val="tx1"/>
                </a:solidFill>
              </a:rPr>
              <a:t>ті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err="1">
                <a:solidFill>
                  <a:schemeClr val="tx1"/>
                </a:solidFill>
              </a:rPr>
              <a:t>крила</a:t>
            </a:r>
            <a:r>
              <a:rPr lang="ru-RU" dirty="0">
                <a:solidFill>
                  <a:schemeClr val="tx1"/>
                </a:solidFill>
              </a:rPr>
              <a:t>, не з пуху-</a:t>
            </a:r>
            <a:r>
              <a:rPr lang="ru-RU" dirty="0" err="1">
                <a:solidFill>
                  <a:schemeClr val="tx1"/>
                </a:solidFill>
              </a:rPr>
              <a:t>пір"я</a:t>
            </a:r>
            <a:r>
              <a:rPr lang="ru-RU" dirty="0">
                <a:solidFill>
                  <a:schemeClr val="tx1"/>
                </a:solidFill>
              </a:rPr>
              <a:t>,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А з </a:t>
            </a:r>
            <a:r>
              <a:rPr lang="ru-RU" dirty="0" err="1">
                <a:solidFill>
                  <a:schemeClr val="tx1"/>
                </a:solidFill>
              </a:rPr>
              <a:t>правди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чесноти</a:t>
            </a:r>
            <a:r>
              <a:rPr lang="ru-RU" dirty="0">
                <a:solidFill>
                  <a:schemeClr val="tx1"/>
                </a:solidFill>
              </a:rPr>
              <a:t> і </a:t>
            </a:r>
            <a:r>
              <a:rPr lang="ru-RU" dirty="0" err="1">
                <a:solidFill>
                  <a:schemeClr val="tx1"/>
                </a:solidFill>
              </a:rPr>
              <a:t>довір"я</a:t>
            </a:r>
            <a:r>
              <a:rPr lang="ru-RU" dirty="0">
                <a:solidFill>
                  <a:schemeClr val="tx1"/>
                </a:solidFill>
              </a:rPr>
              <a:t>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У кого — з </a:t>
            </a:r>
            <a:r>
              <a:rPr lang="ru-RU" dirty="0" err="1">
                <a:solidFill>
                  <a:schemeClr val="tx1"/>
                </a:solidFill>
              </a:rPr>
              <a:t>вірності</a:t>
            </a:r>
            <a:r>
              <a:rPr lang="ru-RU" dirty="0">
                <a:solidFill>
                  <a:schemeClr val="tx1"/>
                </a:solidFill>
              </a:rPr>
              <a:t> у </a:t>
            </a:r>
            <a:r>
              <a:rPr lang="ru-RU" dirty="0" err="1">
                <a:solidFill>
                  <a:schemeClr val="tx1"/>
                </a:solidFill>
              </a:rPr>
              <a:t>коханні</a:t>
            </a:r>
            <a:r>
              <a:rPr lang="ru-RU" dirty="0">
                <a:solidFill>
                  <a:schemeClr val="tx1"/>
                </a:solidFill>
              </a:rPr>
              <a:t>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У кого — з </a:t>
            </a:r>
            <a:r>
              <a:rPr lang="ru-RU" dirty="0" err="1">
                <a:solidFill>
                  <a:schemeClr val="tx1"/>
                </a:solidFill>
              </a:rPr>
              <a:t>вічного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поривання</a:t>
            </a:r>
            <a:r>
              <a:rPr lang="ru-RU" dirty="0">
                <a:solidFill>
                  <a:schemeClr val="tx1"/>
                </a:solidFill>
              </a:rPr>
              <a:t>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У кого — з </a:t>
            </a:r>
            <a:r>
              <a:rPr lang="ru-RU" dirty="0" err="1">
                <a:solidFill>
                  <a:schemeClr val="tx1"/>
                </a:solidFill>
              </a:rPr>
              <a:t>щирості</a:t>
            </a:r>
            <a:r>
              <a:rPr lang="ru-RU" dirty="0">
                <a:solidFill>
                  <a:schemeClr val="tx1"/>
                </a:solidFill>
              </a:rPr>
              <a:t> до </a:t>
            </a:r>
            <a:r>
              <a:rPr lang="ru-RU" dirty="0" err="1">
                <a:solidFill>
                  <a:schemeClr val="tx1"/>
                </a:solidFill>
              </a:rPr>
              <a:t>роботи</a:t>
            </a:r>
            <a:r>
              <a:rPr lang="ru-RU" dirty="0">
                <a:solidFill>
                  <a:schemeClr val="tx1"/>
                </a:solidFill>
              </a:rPr>
              <a:t>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У кого — з </a:t>
            </a:r>
            <a:r>
              <a:rPr lang="ru-RU" dirty="0" err="1">
                <a:solidFill>
                  <a:schemeClr val="tx1"/>
                </a:solidFill>
              </a:rPr>
              <a:t>щедрості</a:t>
            </a:r>
            <a:r>
              <a:rPr lang="ru-RU" dirty="0">
                <a:solidFill>
                  <a:schemeClr val="tx1"/>
                </a:solidFill>
              </a:rPr>
              <a:t> на </a:t>
            </a:r>
            <a:r>
              <a:rPr lang="ru-RU" dirty="0" err="1">
                <a:solidFill>
                  <a:schemeClr val="tx1"/>
                </a:solidFill>
              </a:rPr>
              <a:t>турботи</a:t>
            </a:r>
            <a:r>
              <a:rPr lang="ru-RU" dirty="0">
                <a:solidFill>
                  <a:schemeClr val="tx1"/>
                </a:solidFill>
              </a:rPr>
              <a:t>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У кого — з </a:t>
            </a:r>
            <a:r>
              <a:rPr lang="ru-RU" dirty="0" err="1">
                <a:solidFill>
                  <a:schemeClr val="tx1"/>
                </a:solidFill>
              </a:rPr>
              <a:t>пісні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 з </a:t>
            </a:r>
            <a:r>
              <a:rPr lang="ru-RU" dirty="0" err="1">
                <a:solidFill>
                  <a:schemeClr val="tx1"/>
                </a:solidFill>
              </a:rPr>
              <a:t>надії</a:t>
            </a:r>
            <a:r>
              <a:rPr lang="ru-RU" dirty="0">
                <a:solidFill>
                  <a:schemeClr val="tx1"/>
                </a:solidFill>
              </a:rPr>
              <a:t>,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Або з </a:t>
            </a:r>
            <a:r>
              <a:rPr lang="ru-RU" dirty="0" err="1">
                <a:solidFill>
                  <a:schemeClr val="tx1"/>
                </a:solidFill>
              </a:rPr>
              <a:t>поезії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 з </a:t>
            </a:r>
            <a:r>
              <a:rPr lang="ru-RU" dirty="0" err="1">
                <a:solidFill>
                  <a:schemeClr val="tx1"/>
                </a:solidFill>
              </a:rPr>
              <a:t>мрії</a:t>
            </a:r>
            <a:r>
              <a:rPr lang="ru-RU" dirty="0">
                <a:solidFill>
                  <a:schemeClr val="tx1"/>
                </a:solidFill>
              </a:rPr>
              <a:t>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Людина </a:t>
            </a:r>
            <a:r>
              <a:rPr lang="ru-RU" dirty="0" err="1">
                <a:solidFill>
                  <a:schemeClr val="tx1"/>
                </a:solidFill>
              </a:rPr>
              <a:t>нібито</a:t>
            </a:r>
            <a:r>
              <a:rPr lang="ru-RU" dirty="0">
                <a:solidFill>
                  <a:schemeClr val="tx1"/>
                </a:solidFill>
              </a:rPr>
              <a:t> не </a:t>
            </a:r>
            <a:r>
              <a:rPr lang="ru-RU" dirty="0" err="1">
                <a:solidFill>
                  <a:schemeClr val="tx1"/>
                </a:solidFill>
              </a:rPr>
              <a:t>літає</a:t>
            </a:r>
            <a:r>
              <a:rPr lang="ru-RU" dirty="0">
                <a:solidFill>
                  <a:schemeClr val="tx1"/>
                </a:solidFill>
              </a:rPr>
              <a:t>...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А </a:t>
            </a:r>
            <a:r>
              <a:rPr lang="ru-RU" dirty="0" err="1">
                <a:solidFill>
                  <a:schemeClr val="tx1"/>
                </a:solidFill>
              </a:rPr>
              <a:t>крила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має</a:t>
            </a:r>
            <a:r>
              <a:rPr lang="ru-RU" dirty="0">
                <a:solidFill>
                  <a:schemeClr val="tx1"/>
                </a:solidFill>
              </a:rPr>
              <a:t>. А </a:t>
            </a:r>
            <a:r>
              <a:rPr lang="ru-RU" dirty="0" err="1">
                <a:solidFill>
                  <a:schemeClr val="tx1"/>
                </a:solidFill>
              </a:rPr>
              <a:t>крила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має</a:t>
            </a:r>
            <a:r>
              <a:rPr lang="ru-RU" dirty="0">
                <a:solidFill>
                  <a:schemeClr val="tx1"/>
                </a:solidFill>
              </a:rPr>
              <a:t>!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5" name="Bogdan-Stupka-Lyudina-nbito-ne-lta-a-krila-ma3333333333-vrsh-Lni-Kostenko(muzofon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14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97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30707"/>
            <a:ext cx="4648200" cy="1524000"/>
          </a:xfrm>
        </p:spPr>
        <p:txBody>
          <a:bodyPr/>
          <a:lstStyle/>
          <a:p>
            <a:r>
              <a:rPr lang="uk-UA" i="1" dirty="0" smtClean="0"/>
              <a:t>Які є види театрів?</a:t>
            </a:r>
            <a:endParaRPr lang="uk-UA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6523719" cy="495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89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/>
            <a:endParaRPr lang="uk-UA" sz="28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uk-UA" sz="28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uk-UA" sz="2800" b="1" i="1" dirty="0" smtClean="0">
                <a:solidFill>
                  <a:schemeClr val="accent1">
                    <a:lumMod val="50000"/>
                  </a:schemeClr>
                </a:solidFill>
              </a:rPr>
              <a:t>Театр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</a:rPr>
              <a:t>(від </a:t>
            </a:r>
            <a:r>
              <a:rPr lang="uk-UA" sz="2800" dirty="0" err="1">
                <a:solidFill>
                  <a:schemeClr val="accent1">
                    <a:lumMod val="50000"/>
                  </a:schemeClr>
                </a:solidFill>
              </a:rPr>
              <a:t>грец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uk-UA" sz="2800" dirty="0" err="1">
                <a:solidFill>
                  <a:schemeClr val="accent1">
                    <a:lumMod val="50000"/>
                  </a:schemeClr>
                </a:solidFill>
              </a:rPr>
              <a:t>θέ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</a:rPr>
              <a:t>ατρον — місце видовища) — вид сценічного мистецтва, що відображає життя в сценічній дії, яку виконують актори перед глядачами, а також установа, що здійснює сценічні вистави певним колективом артистів і приміщення, будинок, у якому відбуваються вистави. Театр як мистецтво називають також театральним мистецтвом, а науку, що вивчає теорію та практику Театрального мистецтва вивчає театрознавство.</a:t>
            </a:r>
          </a:p>
        </p:txBody>
      </p:sp>
    </p:spTree>
    <p:extLst>
      <p:ext uri="{BB962C8B-B14F-4D97-AF65-F5344CB8AC3E}">
        <p14:creationId xmlns:p14="http://schemas.microsoft.com/office/powerpoint/2010/main" val="180566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6656"/>
            <a:ext cx="7920037" cy="5944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64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9296400" cy="5867400"/>
          </a:xfrm>
        </p:spPr>
        <p:txBody>
          <a:bodyPr>
            <a:normAutofit/>
          </a:bodyPr>
          <a:lstStyle/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Вивчення греків і римлян – це школа великого, шляхетного, доброго 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Прекрасного…Внутрішньо </a:t>
            </a:r>
            <a:r>
              <a:rPr lang="uk-UA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засвой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її собі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uk-UA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072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0" y="2286000"/>
            <a:ext cx="3733799" cy="1524000"/>
          </a:xfrm>
        </p:spPr>
        <p:txBody>
          <a:bodyPr>
            <a:normAutofit/>
          </a:bodyPr>
          <a:lstStyle/>
          <a:p>
            <a:r>
              <a:rPr lang="uk-UA" dirty="0"/>
              <a:t>Перша зупинка «Міфологічна</a:t>
            </a:r>
            <a:r>
              <a:rPr lang="uk-UA" dirty="0" smtClean="0"/>
              <a:t>».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963"/>
            <a:ext cx="9144000" cy="7693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924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5064"/>
            <a:ext cx="8237514" cy="61781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74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438400"/>
            <a:ext cx="4648200" cy="1524000"/>
          </a:xfrm>
        </p:spPr>
        <p:txBody>
          <a:bodyPr>
            <a:noAutofit/>
          </a:bodyPr>
          <a:lstStyle/>
          <a:p>
            <a:r>
              <a:rPr lang="uk-UA" sz="3600" dirty="0"/>
              <a:t>Друга зупинка  «Акторська».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7693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727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2027"/>
            <a:ext cx="7843837" cy="58828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50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108</Words>
  <Application>Microsoft Office PowerPoint</Application>
  <PresentationFormat>Экран (4:3)</PresentationFormat>
  <Paragraphs>10</Paragraphs>
  <Slides>17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Сектор</vt:lpstr>
      <vt:lpstr>Презентация PowerPoint</vt:lpstr>
      <vt:lpstr>Які є види театрів?</vt:lpstr>
      <vt:lpstr>Презентация PowerPoint</vt:lpstr>
      <vt:lpstr>Презентация PowerPoint</vt:lpstr>
      <vt:lpstr>«Вивчення греків і римлян – це школа великого, шляхетного, доброго і Прекрасного…Внутрішньо засвой її собі» </vt:lpstr>
      <vt:lpstr>Перша зупинка «Міфологічна».</vt:lpstr>
      <vt:lpstr>Презентация PowerPoint</vt:lpstr>
      <vt:lpstr>Друга зупинка  «Акторська».</vt:lpstr>
      <vt:lpstr>Презентация PowerPoint</vt:lpstr>
      <vt:lpstr>Презентация PowerPoint</vt:lpstr>
      <vt:lpstr>Презентация PowerPoint</vt:lpstr>
      <vt:lpstr>Презентация PowerPoint</vt:lpstr>
      <vt:lpstr>  зупинка «Декораційна» </vt:lpstr>
      <vt:lpstr>Презентация PowerPoint</vt:lpstr>
      <vt:lpstr>Презентация PowerPoint</vt:lpstr>
      <vt:lpstr>Сучасний театр  Античний театр   У спектаклі діє чимало акторів.  Грає лише один актор.   Хор необов’язковий.  Хор є обов’язковий і заміняє інших акторів.   На сцені є декорації.  Декорації відсутні.   Актори використовують власну міміку та жести.  Актори грають у масках, що зображають емоції та переживання. 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Permission to this presentation is  currently restricted. This presentation can  be opened by Microsoft Office 11 Beta  or a viewer. For more information,  go to http://office.microsoft.com/viewer.</dc:title>
  <dc:creator/>
  <cp:lastModifiedBy/>
  <cp:revision>81</cp:revision>
  <dcterms:created xsi:type="dcterms:W3CDTF">2004-11-02T00:56:25Z</dcterms:created>
  <dcterms:modified xsi:type="dcterms:W3CDTF">2013-11-08T08:21:30Z</dcterms:modified>
</cp:coreProperties>
</file>