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EC3B86D-BC45-46EB-B898-912C38610583}" type="datetimeFigureOut">
              <a:rPr lang="uk-UA" smtClean="0"/>
              <a:pPr/>
              <a:t>16.02.2011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E6EAB1-3C0F-4868-95C7-C8EDD78D46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uk-UA" sz="54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3217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357298"/>
            <a:ext cx="79931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Пантеон </a:t>
            </a:r>
          </a:p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авньоєгипетських 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богів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" name="Рисунок 14" descr="37b9a5c49c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6670" cy="4786322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8596" y="1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Пантеон </a:t>
            </a:r>
          </a:p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давньоєгипетських </a:t>
            </a:r>
          </a:p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богів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Рисунок 18" descr="Боги Єгипту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71678"/>
            <a:ext cx="2571768" cy="4693476"/>
          </a:xfrm>
          <a:prstGeom prst="rect">
            <a:avLst/>
          </a:prstGeom>
        </p:spPr>
      </p:pic>
      <p:pic>
        <p:nvPicPr>
          <p:cNvPr id="20" name="Рисунок 19" descr="Боги Єгипт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071810"/>
            <a:ext cx="4857784" cy="20557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00364" y="5572139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214951"/>
            <a:ext cx="45005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Матеріали</a:t>
            </a:r>
            <a:r>
              <a:rPr lang="ru-RU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підготувала</a:t>
            </a:r>
            <a:endParaRPr lang="ru-RU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Назарчук</a:t>
            </a:r>
            <a:r>
              <a:rPr lang="ru-RU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О.І. – </a:t>
            </a:r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вчитель</a:t>
            </a:r>
            <a:endParaRPr lang="ru-RU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вітової</a:t>
            </a:r>
            <a:r>
              <a:rPr lang="ru-RU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літератури</a:t>
            </a:r>
            <a:endParaRPr lang="ru-RU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Залужанської</a:t>
            </a:r>
            <a:r>
              <a:rPr lang="ru-RU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загальноосвітньої</a:t>
            </a:r>
            <a:endParaRPr lang="ru-RU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</a:t>
            </a:r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коли</a:t>
            </a:r>
            <a:r>
              <a:rPr lang="ru-RU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І –ІІІ </a:t>
            </a:r>
            <a:r>
              <a:rPr lang="ru-RU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ступенів</a:t>
            </a:r>
            <a:endParaRPr lang="ru-RU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64289" y="357166"/>
            <a:ext cx="4908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214422"/>
            <a:ext cx="4643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Тот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староєгипетський бог місяця, часу, мудрості й культури. Його наділяли епітетами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“двічі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великий”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“тричі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великий”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У давньоєгипетській міфології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Тот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вважався покровителем освіти та письма.  Також його шанували, поряд із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Хехом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 бога часу. У пантеоні богів він займав почесне місце писаря, секретаря і радника верховного бога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Крім цього йому приписувалося винайдення року, який налічував 365 днів, а не 360.</a:t>
            </a:r>
          </a:p>
          <a:p>
            <a:pPr algn="just"/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Священними тваринами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Тота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вважали птаха ібіса та мавпу. Дуже часто зображували його в образі людини з головою ібіса і тростиною для письма в руці. Щоправда іноді зустрічаються зображення </a:t>
            </a: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Тота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образі мавпи-павіана, так як ця мавпа вважалась дуже розумною твариною.</a:t>
            </a:r>
            <a:endParaRPr lang="uk-UA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То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0"/>
            <a:ext cx="2221714" cy="4286264"/>
          </a:xfrm>
          <a:prstGeom prst="rect">
            <a:avLst/>
          </a:prstGeom>
        </p:spPr>
      </p:pic>
      <p:pic>
        <p:nvPicPr>
          <p:cNvPr id="8" name="Рисунок 7" descr="Тот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500042"/>
            <a:ext cx="1428750" cy="2619375"/>
          </a:xfrm>
          <a:prstGeom prst="rect">
            <a:avLst/>
          </a:prstGeom>
        </p:spPr>
      </p:pic>
      <p:pic>
        <p:nvPicPr>
          <p:cNvPr id="9" name="Рисунок 8" descr="Тот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14818"/>
            <a:ext cx="2357422" cy="172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7" y="285728"/>
            <a:ext cx="47234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Пахт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bg1"/>
                </a:solidFill>
              </a:rPr>
              <a:t>    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Пахт</a:t>
            </a:r>
            <a:r>
              <a:rPr lang="uk-UA" sz="2400" b="1" i="1" dirty="0" smtClean="0">
                <a:solidFill>
                  <a:schemeClr val="bg1"/>
                </a:solidFill>
              </a:rPr>
              <a:t> – богиня-левиця у давньоєгипетській міфології. Часто її ототожнювали із іншими богинями-левицями, наприклад,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Сехмат</a:t>
            </a:r>
            <a:r>
              <a:rPr lang="uk-UA" sz="2400" b="1" i="1" dirty="0" smtClean="0">
                <a:solidFill>
                  <a:schemeClr val="bg1"/>
                </a:solidFill>
              </a:rPr>
              <a:t>. Часто зображувалась із головою кішки, тому що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Пахт</a:t>
            </a:r>
            <a:r>
              <a:rPr lang="uk-UA" sz="2400" b="1" i="1" dirty="0" smtClean="0">
                <a:solidFill>
                  <a:schemeClr val="bg1"/>
                </a:solidFill>
              </a:rPr>
              <a:t>, богиня правосуддя, стає злісною левицею для грішників, для праведних же вона є такою ж ласкавою, як кішка.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Пахт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121535" cy="3143272"/>
          </a:xfrm>
          <a:prstGeom prst="rect">
            <a:avLst/>
          </a:prstGeom>
        </p:spPr>
      </p:pic>
      <p:pic>
        <p:nvPicPr>
          <p:cNvPr id="8" name="Рисунок 7" descr="Пахт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571876"/>
            <a:ext cx="2143140" cy="289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8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92" y="0"/>
            <a:ext cx="91778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5009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 –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верховний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бог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Сонця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Бог Р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1457325" cy="1962150"/>
          </a:xfrm>
          <a:prstGeom prst="rect">
            <a:avLst/>
          </a:prstGeom>
        </p:spPr>
      </p:pic>
      <p:pic>
        <p:nvPicPr>
          <p:cNvPr id="7" name="Рисунок 6" descr="Бог 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14686"/>
            <a:ext cx="1495425" cy="306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2428868"/>
            <a:ext cx="5143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бог Сонця, який подорожує у човні небосхилом, творець богів і людей. Відтворювався у вигляді сокола або людини у вигляді сокола, у подвійній короні Нижнього і Верхнього Єгипту.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З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ототожнювали цілий ряд богів, даючи їм імена: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Амон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Монту-Ра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Себек-Ра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Хнум-Ра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тощо. З часів V династії  культ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одержує офіційне визнання і ім’я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стає складовою частиною титулів єгипетських царів.</a:t>
            </a:r>
            <a:endParaRPr lang="uk-UA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6" y="571480"/>
            <a:ext cx="4652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Амон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07167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1714488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     </a:t>
            </a:r>
            <a:r>
              <a:rPr lang="uk-UA" sz="2400" b="1" i="1" dirty="0" err="1" smtClean="0"/>
              <a:t>Амон</a:t>
            </a:r>
            <a:r>
              <a:rPr lang="uk-UA" sz="2400" b="1" i="1" dirty="0" smtClean="0"/>
              <a:t> – спочатку місцевий бог </a:t>
            </a:r>
            <a:r>
              <a:rPr lang="uk-UA" sz="2400" b="1" i="1" dirty="0" err="1" smtClean="0"/>
              <a:t>Фів</a:t>
            </a:r>
            <a:r>
              <a:rPr lang="uk-UA" sz="2400" b="1" i="1" dirty="0" smtClean="0"/>
              <a:t>, пізніше його культ поширився на весь Єгипет і жерці ототожнювали його з богом Сонця </a:t>
            </a:r>
            <a:r>
              <a:rPr lang="uk-UA" sz="2400" b="1" i="1" dirty="0" err="1" smtClean="0"/>
              <a:t>Ра</a:t>
            </a:r>
            <a:r>
              <a:rPr lang="uk-UA" sz="2400" b="1" i="1" dirty="0" smtClean="0"/>
              <a:t>, називаючи </a:t>
            </a:r>
            <a:r>
              <a:rPr lang="uk-UA" sz="2400" b="1" i="1" dirty="0" err="1" smtClean="0"/>
              <a:t>Амон-Ра</a:t>
            </a:r>
            <a:r>
              <a:rPr lang="uk-UA" sz="2400" b="1" i="1" dirty="0" smtClean="0"/>
              <a:t>. Його ім’я включалося в імена фараонів, наприклад, </a:t>
            </a:r>
            <a:r>
              <a:rPr lang="uk-UA" sz="2400" b="1" i="1" dirty="0" err="1" smtClean="0"/>
              <a:t>Тутанхамон</a:t>
            </a:r>
            <a:r>
              <a:rPr lang="uk-UA" sz="2400" b="1" i="1" dirty="0" smtClean="0"/>
              <a:t>. У давньоєгипетському мистецтві зображувався у вигляді барана,  людини  з головою барана або людини, прикрашеної пір’ям. Греки ототожнювали </a:t>
            </a:r>
            <a:r>
              <a:rPr lang="uk-UA" sz="2400" b="1" i="1" dirty="0" err="1" smtClean="0"/>
              <a:t>Амона</a:t>
            </a:r>
            <a:r>
              <a:rPr lang="uk-UA" sz="2400" b="1" i="1" dirty="0" smtClean="0"/>
              <a:t> з  Зевсом а римляни з Юпітером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pic>
        <p:nvPicPr>
          <p:cNvPr id="16" name="Рисунок 15" descr="Амо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2095500" cy="553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6" y="428604"/>
            <a:ext cx="4437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Осіріс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428736"/>
            <a:ext cx="6000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Осіріс</a:t>
            </a:r>
            <a:r>
              <a:rPr lang="uk-UA" sz="2000" b="1" i="1" dirty="0" smtClean="0">
                <a:solidFill>
                  <a:schemeClr val="bg1"/>
                </a:solidFill>
              </a:rPr>
              <a:t> – бог, який об’єднав у собі функції правителя, бога природи і владики царства мертвих.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     Символом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Осіріса</a:t>
            </a:r>
            <a:r>
              <a:rPr lang="uk-UA" sz="2000" b="1" i="1" dirty="0" smtClean="0">
                <a:solidFill>
                  <a:schemeClr val="bg1"/>
                </a:solidFill>
              </a:rPr>
              <a:t> був стовп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Джеж</a:t>
            </a:r>
            <a:r>
              <a:rPr lang="uk-UA" sz="2000" b="1" i="1" dirty="0" smtClean="0">
                <a:solidFill>
                  <a:schemeClr val="bg1"/>
                </a:solidFill>
              </a:rPr>
              <a:t>, призначення якого до цього часу повністю не з’ясовано вченими.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    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Осіріс</a:t>
            </a:r>
            <a:r>
              <a:rPr lang="uk-UA" sz="2000" b="1" i="1" dirty="0" smtClean="0">
                <a:solidFill>
                  <a:schemeClr val="bg1"/>
                </a:solidFill>
              </a:rPr>
              <a:t>, первісток бога землі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Геба</a:t>
            </a:r>
            <a:r>
              <a:rPr lang="uk-UA" sz="2000" b="1" i="1" dirty="0" smtClean="0">
                <a:solidFill>
                  <a:schemeClr val="bg1"/>
                </a:solidFill>
              </a:rPr>
              <a:t> і богині неба Нут, у міфологічні часи, як вважалося, успадкував владу на землі від свого батька. Саме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Осіріс</a:t>
            </a:r>
            <a:r>
              <a:rPr lang="uk-UA" sz="2000" b="1" i="1" dirty="0" smtClean="0">
                <a:solidFill>
                  <a:schemeClr val="bg1"/>
                </a:solidFill>
              </a:rPr>
              <a:t> навчив людей хорошим манерам та звичаям, відучивши їх від людоїдства. Від нього люди дізналися, як вирощувати злаки й виноград, випікати хліб, виготовляти пиво і вино, будувати міста, лікувати, почитати богів, а також  добувати і обробляти мідну і золоту руди.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Осірі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71975"/>
            <a:ext cx="1143000" cy="2486025"/>
          </a:xfrm>
          <a:prstGeom prst="rect">
            <a:avLst/>
          </a:prstGeom>
        </p:spPr>
      </p:pic>
      <p:pic>
        <p:nvPicPr>
          <p:cNvPr id="8" name="Рисунок 7" descr="Осіріс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928802"/>
            <a:ext cx="217700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6" y="428604"/>
            <a:ext cx="4866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Анубіс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428736"/>
            <a:ext cx="5929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 </a:t>
            </a:r>
            <a:r>
              <a:rPr lang="uk-UA" sz="2000" b="1" i="1" dirty="0" smtClean="0">
                <a:solidFill>
                  <a:schemeClr val="bg1"/>
                </a:solidFill>
              </a:rPr>
              <a:t>Анубіс -  давньоєгипетський бог шанування якого було тісно пов’язане з культом мертвих; охоронець могил і мумій, покровитель померлих, некрополів і цвинтарів, один із суддів царства мертвих, хранитель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отрут</a:t>
            </a:r>
            <a:r>
              <a:rPr lang="uk-UA" sz="2000" b="1" i="1" dirty="0" smtClean="0">
                <a:solidFill>
                  <a:schemeClr val="bg1"/>
                </a:solidFill>
              </a:rPr>
              <a:t> і ліків, мав дар передбачення.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       За життя він покликаний вести душі крізь темряву невігластва, а після смерті був провідником душі в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Дуат</a:t>
            </a:r>
            <a:r>
              <a:rPr lang="uk-UA" sz="2000" b="1" i="1" dirty="0" smtClean="0">
                <a:solidFill>
                  <a:schemeClr val="bg1"/>
                </a:solidFill>
              </a:rPr>
              <a:t> небесний.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       Анубіс – син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Осіріса</a:t>
            </a:r>
            <a:r>
              <a:rPr lang="uk-UA" sz="2000" b="1" i="1" dirty="0" smtClean="0">
                <a:solidFill>
                  <a:schemeClr val="bg1"/>
                </a:solidFill>
              </a:rPr>
              <a:t> і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Нефтіди</a:t>
            </a:r>
            <a:r>
              <a:rPr lang="uk-UA" sz="2000" b="1" i="1" dirty="0" smtClean="0">
                <a:solidFill>
                  <a:schemeClr val="bg1"/>
                </a:solidFill>
              </a:rPr>
              <a:t>. Зображували його у вигляді шакала або у вигляді людини із шакалячою головою, що тримає в руці символ життя </a:t>
            </a:r>
            <a:r>
              <a:rPr lang="uk-UA" sz="2000" b="1" i="1" dirty="0" err="1" smtClean="0">
                <a:solidFill>
                  <a:schemeClr val="bg1"/>
                </a:solidFill>
              </a:rPr>
              <a:t>“анх”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Анубіс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2643205" cy="3824874"/>
          </a:xfrm>
          <a:prstGeom prst="rect">
            <a:avLst/>
          </a:prstGeom>
        </p:spPr>
      </p:pic>
      <p:pic>
        <p:nvPicPr>
          <p:cNvPr id="10" name="Рисунок 9" descr="Анубіс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214950"/>
            <a:ext cx="2071686" cy="155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7" y="285728"/>
            <a:ext cx="4294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71448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pic>
        <p:nvPicPr>
          <p:cNvPr id="7" name="Рисунок 6" descr="Го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1785950" cy="4083331"/>
          </a:xfrm>
          <a:prstGeom prst="rect">
            <a:avLst/>
          </a:prstGeom>
        </p:spPr>
      </p:pic>
      <p:pic>
        <p:nvPicPr>
          <p:cNvPr id="8" name="Рисунок 7" descr="Гор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642918"/>
            <a:ext cx="1428750" cy="2286000"/>
          </a:xfrm>
          <a:prstGeom prst="rect">
            <a:avLst/>
          </a:prstGeom>
        </p:spPr>
      </p:pic>
      <p:pic>
        <p:nvPicPr>
          <p:cNvPr id="9" name="Рисунок 8" descr="Гор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3643314"/>
            <a:ext cx="1762125" cy="2600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1571612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>
                <a:solidFill>
                  <a:schemeClr val="bg1"/>
                </a:solidFill>
              </a:rPr>
              <a:t>                              </a:t>
            </a:r>
            <a:r>
              <a:rPr lang="uk-UA" b="1" i="1" dirty="0" err="1" smtClean="0">
                <a:solidFill>
                  <a:schemeClr val="bg1"/>
                </a:solidFill>
              </a:rPr>
              <a:t>Гор</a:t>
            </a:r>
            <a:r>
              <a:rPr lang="uk-UA" b="1" i="1" dirty="0" smtClean="0">
                <a:solidFill>
                  <a:schemeClr val="bg1"/>
                </a:solidFill>
              </a:rPr>
              <a:t>  (Хор </a:t>
            </a:r>
            <a:r>
              <a:rPr lang="uk-UA" b="1" i="1" dirty="0" err="1" smtClean="0">
                <a:solidFill>
                  <a:schemeClr val="bg1"/>
                </a:solidFill>
              </a:rPr>
              <a:t>Небосхильний</a:t>
            </a:r>
            <a:r>
              <a:rPr lang="uk-UA" b="1" i="1" dirty="0" smtClean="0">
                <a:solidFill>
                  <a:schemeClr val="bg1"/>
                </a:solidFill>
              </a:rPr>
              <a:t>) – давньоєгипетський язичницький бог, що уособлював ранкове сонце та слугував одним із символів влади фараона у вигляді символічного зображення сокола.</a:t>
            </a:r>
          </a:p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Згідно міфу, бог </a:t>
            </a:r>
            <a:r>
              <a:rPr lang="uk-UA" b="1" i="1" dirty="0" err="1" smtClean="0">
                <a:solidFill>
                  <a:schemeClr val="bg1"/>
                </a:solidFill>
              </a:rPr>
              <a:t>Осіріс</a:t>
            </a:r>
            <a:r>
              <a:rPr lang="uk-UA" b="1" i="1" dirty="0" smtClean="0">
                <a:solidFill>
                  <a:schemeClr val="bg1"/>
                </a:solidFill>
              </a:rPr>
              <a:t> був вбитий своїм братом Сетом, який розчленував його тіло і розкидав на великій території. Дружина </a:t>
            </a:r>
            <a:r>
              <a:rPr lang="uk-UA" b="1" i="1" dirty="0" err="1" smtClean="0">
                <a:solidFill>
                  <a:schemeClr val="bg1"/>
                </a:solidFill>
              </a:rPr>
              <a:t>Осіріса</a:t>
            </a:r>
            <a:r>
              <a:rPr lang="uk-UA" b="1" i="1" dirty="0" smtClean="0">
                <a:solidFill>
                  <a:schemeClr val="bg1"/>
                </a:solidFill>
              </a:rPr>
              <a:t>  </a:t>
            </a:r>
            <a:r>
              <a:rPr lang="uk-UA" b="1" i="1" dirty="0" err="1" smtClean="0">
                <a:solidFill>
                  <a:schemeClr val="bg1"/>
                </a:solidFill>
              </a:rPr>
              <a:t>Ізсіда</a:t>
            </a:r>
            <a:r>
              <a:rPr lang="uk-UA" b="1" i="1" dirty="0" smtClean="0">
                <a:solidFill>
                  <a:schemeClr val="bg1"/>
                </a:solidFill>
              </a:rPr>
              <a:t> разом із сестрою </a:t>
            </a:r>
            <a:r>
              <a:rPr lang="uk-UA" b="1" i="1" dirty="0" err="1" smtClean="0">
                <a:solidFill>
                  <a:schemeClr val="bg1"/>
                </a:solidFill>
              </a:rPr>
              <a:t>Нефтіс</a:t>
            </a:r>
            <a:r>
              <a:rPr lang="uk-UA" b="1" i="1" dirty="0" smtClean="0">
                <a:solidFill>
                  <a:schemeClr val="bg1"/>
                </a:solidFill>
              </a:rPr>
              <a:t> зібрали залишки </a:t>
            </a:r>
            <a:r>
              <a:rPr lang="uk-UA" b="1" i="1" dirty="0" err="1" smtClean="0">
                <a:solidFill>
                  <a:schemeClr val="bg1"/>
                </a:solidFill>
              </a:rPr>
              <a:t>Осіріса</a:t>
            </a:r>
            <a:r>
              <a:rPr lang="uk-UA" b="1" i="1" dirty="0" smtClean="0">
                <a:solidFill>
                  <a:schemeClr val="bg1"/>
                </a:solidFill>
              </a:rPr>
              <a:t> і за допомогою Анубіса зібрала тіло. Прекрасною соколицею опустилася вона на тіло вбитого чоловіка і зачала від нього спадкоємця (</a:t>
            </a:r>
            <a:r>
              <a:rPr lang="uk-UA" b="1" i="1" dirty="0" err="1" smtClean="0">
                <a:solidFill>
                  <a:schemeClr val="bg1"/>
                </a:solidFill>
              </a:rPr>
              <a:t>Хора</a:t>
            </a:r>
            <a:r>
              <a:rPr lang="uk-UA" b="1" i="1" dirty="0" smtClean="0">
                <a:solidFill>
                  <a:schemeClr val="bg1"/>
                </a:solidFill>
              </a:rPr>
              <a:t>). Звідси витікає чисельна іконографія зображення </a:t>
            </a:r>
            <a:r>
              <a:rPr lang="uk-UA" b="1" i="1" dirty="0" err="1" smtClean="0">
                <a:solidFill>
                  <a:schemeClr val="bg1"/>
                </a:solidFill>
              </a:rPr>
              <a:t>Хора</a:t>
            </a:r>
            <a:r>
              <a:rPr lang="uk-UA" b="1" i="1" dirty="0" smtClean="0">
                <a:solidFill>
                  <a:schemeClr val="bg1"/>
                </a:solidFill>
              </a:rPr>
              <a:t> у вигляді людини-сокола.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Ізі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52"/>
            <a:ext cx="1857388" cy="3343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050" y="142852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Ісіда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071546"/>
            <a:ext cx="600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</a:t>
            </a:r>
            <a:r>
              <a:rPr lang="uk-UA" b="1" i="1" dirty="0" err="1" smtClean="0">
                <a:solidFill>
                  <a:schemeClr val="bg1"/>
                </a:solidFill>
              </a:rPr>
              <a:t>Ісіда</a:t>
            </a:r>
            <a:r>
              <a:rPr lang="uk-UA" b="1" i="1" dirty="0" smtClean="0">
                <a:solidFill>
                  <a:schemeClr val="bg1"/>
                </a:solidFill>
              </a:rPr>
              <a:t> (</a:t>
            </a:r>
            <a:r>
              <a:rPr lang="uk-UA" b="1" i="1" dirty="0" err="1" smtClean="0">
                <a:solidFill>
                  <a:schemeClr val="bg1"/>
                </a:solidFill>
              </a:rPr>
              <a:t>Ізіда</a:t>
            </a:r>
            <a:r>
              <a:rPr lang="uk-UA" b="1" i="1" dirty="0" smtClean="0">
                <a:solidFill>
                  <a:schemeClr val="bg1"/>
                </a:solidFill>
              </a:rPr>
              <a:t>) – одне з головних божеств єгипетської міфології. За найдавнішими міфами, дочка богині неба Нут та бога землі </a:t>
            </a:r>
            <a:r>
              <a:rPr lang="uk-UA" b="1" i="1" dirty="0" err="1" smtClean="0">
                <a:solidFill>
                  <a:schemeClr val="bg1"/>
                </a:solidFill>
              </a:rPr>
              <a:t>Геба</a:t>
            </a:r>
            <a:r>
              <a:rPr lang="uk-UA" b="1" i="1" dirty="0" smtClean="0">
                <a:solidFill>
                  <a:schemeClr val="bg1"/>
                </a:solidFill>
              </a:rPr>
              <a:t> або бога сонця </a:t>
            </a:r>
            <a:r>
              <a:rPr lang="uk-UA" b="1" i="1" dirty="0" err="1" smtClean="0">
                <a:solidFill>
                  <a:schemeClr val="bg1"/>
                </a:solidFill>
              </a:rPr>
              <a:t>Ра</a:t>
            </a:r>
            <a:r>
              <a:rPr lang="uk-UA" b="1" i="1" dirty="0" smtClean="0">
                <a:solidFill>
                  <a:schemeClr val="bg1"/>
                </a:solidFill>
              </a:rPr>
              <a:t>; за пізнішими – сестра й дружина бога </a:t>
            </a:r>
            <a:r>
              <a:rPr lang="uk-UA" b="1" i="1" dirty="0" err="1" smtClean="0">
                <a:solidFill>
                  <a:schemeClr val="bg1"/>
                </a:solidFill>
              </a:rPr>
              <a:t>Осіріса</a:t>
            </a:r>
            <a:r>
              <a:rPr lang="uk-UA" b="1" i="1" dirty="0" smtClean="0">
                <a:solidFill>
                  <a:schemeClr val="bg1"/>
                </a:solidFill>
              </a:rPr>
              <a:t>; богиня родючості й материнства.</a:t>
            </a:r>
          </a:p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У </a:t>
            </a:r>
            <a:r>
              <a:rPr lang="uk-UA" b="1" i="1" dirty="0" err="1" smtClean="0">
                <a:solidFill>
                  <a:schemeClr val="bg1"/>
                </a:solidFill>
              </a:rPr>
              <a:t>греко-римському</a:t>
            </a:r>
            <a:r>
              <a:rPr lang="uk-UA" b="1" i="1" dirty="0" smtClean="0">
                <a:solidFill>
                  <a:schemeClr val="bg1"/>
                </a:solidFill>
              </a:rPr>
              <a:t> світі її шанували як володарку землі, творця небесних світил, опікунку моряків та винахідницю вітрил.</a:t>
            </a:r>
          </a:p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Свята на честь </a:t>
            </a:r>
            <a:r>
              <a:rPr lang="uk-UA" b="1" i="1" dirty="0" err="1" smtClean="0">
                <a:solidFill>
                  <a:schemeClr val="bg1"/>
                </a:solidFill>
              </a:rPr>
              <a:t>Ісіди</a:t>
            </a:r>
            <a:r>
              <a:rPr lang="uk-UA" b="1" i="1" dirty="0" smtClean="0">
                <a:solidFill>
                  <a:schemeClr val="bg1"/>
                </a:solidFill>
              </a:rPr>
              <a:t> мали характер містерій. Утаємничені постилися й молились </a:t>
            </a:r>
            <a:r>
              <a:rPr lang="uk-UA" b="1" i="1" dirty="0" err="1" smtClean="0">
                <a:solidFill>
                  <a:schemeClr val="bg1"/>
                </a:solidFill>
              </a:rPr>
              <a:t>Ісіді</a:t>
            </a:r>
            <a:r>
              <a:rPr lang="uk-UA" b="1" i="1" dirty="0" smtClean="0">
                <a:solidFill>
                  <a:schemeClr val="bg1"/>
                </a:solidFill>
              </a:rPr>
              <a:t> ранком і ввечері, брали участь у процесії.</a:t>
            </a:r>
          </a:p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Зображували </a:t>
            </a:r>
            <a:r>
              <a:rPr lang="uk-UA" b="1" i="1" dirty="0" err="1" smtClean="0">
                <a:solidFill>
                  <a:schemeClr val="bg1"/>
                </a:solidFill>
              </a:rPr>
              <a:t>Ісіду</a:t>
            </a:r>
            <a:r>
              <a:rPr lang="uk-UA" b="1" i="1" dirty="0" smtClean="0">
                <a:solidFill>
                  <a:schemeClr val="bg1"/>
                </a:solidFill>
              </a:rPr>
              <a:t> у вигляді корови з сонячним диском між рогами або в образі жінки з рогами й сонячним диском на голові, а іноді із сином </a:t>
            </a:r>
            <a:r>
              <a:rPr lang="uk-UA" b="1" i="1" dirty="0" err="1" smtClean="0">
                <a:solidFill>
                  <a:schemeClr val="bg1"/>
                </a:solidFill>
              </a:rPr>
              <a:t>Гором</a:t>
            </a:r>
            <a:r>
              <a:rPr lang="uk-UA" b="1" i="1" dirty="0" smtClean="0">
                <a:solidFill>
                  <a:schemeClr val="bg1"/>
                </a:solidFill>
              </a:rPr>
              <a:t> на руках.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Ізід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5000636"/>
            <a:ext cx="1602054" cy="1857364"/>
          </a:xfrm>
          <a:prstGeom prst="rect">
            <a:avLst/>
          </a:prstGeom>
        </p:spPr>
      </p:pic>
      <p:pic>
        <p:nvPicPr>
          <p:cNvPr id="9" name="Рисунок 8" descr="Ізід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786190"/>
            <a:ext cx="1771650" cy="2581275"/>
          </a:xfrm>
          <a:prstGeom prst="rect">
            <a:avLst/>
          </a:prstGeom>
        </p:spPr>
      </p:pic>
      <p:pic>
        <p:nvPicPr>
          <p:cNvPr id="10" name="Рисунок 9" descr="Ізіда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999886"/>
            <a:ext cx="1662110" cy="185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7" y="357166"/>
            <a:ext cx="47234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Нут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Нут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2867025" cy="1600200"/>
          </a:xfrm>
          <a:prstGeom prst="rect">
            <a:avLst/>
          </a:prstGeom>
        </p:spPr>
      </p:pic>
      <p:pic>
        <p:nvPicPr>
          <p:cNvPr id="7" name="Рисунок 6" descr="Ну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449232"/>
            <a:ext cx="3071834" cy="2108344"/>
          </a:xfrm>
          <a:prstGeom prst="rect">
            <a:avLst/>
          </a:prstGeom>
        </p:spPr>
      </p:pic>
      <p:pic>
        <p:nvPicPr>
          <p:cNvPr id="8" name="Рисунок 7" descr="Нут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9" y="4000504"/>
            <a:ext cx="3094373" cy="2143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000240"/>
            <a:ext cx="4929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</a:t>
            </a:r>
            <a:r>
              <a:rPr lang="uk-UA" sz="2000" b="1" i="1" dirty="0" smtClean="0">
                <a:solidFill>
                  <a:schemeClr val="bg1"/>
                </a:solidFill>
              </a:rPr>
              <a:t>Нут – в староєгипетській міфології богиня неба, дружина 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Геба</a:t>
            </a:r>
            <a:r>
              <a:rPr lang="uk-UA" sz="2000" b="1" i="1" dirty="0" smtClean="0">
                <a:solidFill>
                  <a:schemeClr val="bg1"/>
                </a:solidFill>
              </a:rPr>
              <a:t>. Діти Нут – зірки, рухом яких вона управляє, і Сонце –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</a:rPr>
              <a:t> щодня проковтує їх, а потім народжує знову ( так відбувається зміна дня і ночі).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     Її образ був пов’язаний із культом мертвих. За міфами, вона піднімає померлих на небо і охороняє їх у гробницях.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     Зображували її у </a:t>
            </a:r>
            <a:r>
              <a:rPr lang="uk-UA" sz="2000" b="1" i="1" dirty="0" smtClean="0">
                <a:solidFill>
                  <a:schemeClr val="bg1"/>
                </a:solidFill>
              </a:rPr>
              <a:t>вигляді </a:t>
            </a:r>
            <a:r>
              <a:rPr lang="uk-UA" sz="2000" b="1" i="1" dirty="0" smtClean="0">
                <a:solidFill>
                  <a:schemeClr val="bg1"/>
                </a:solidFill>
              </a:rPr>
              <a:t>жінки, що простяглася по усьому горизонту, торкаючись землі кінчиками пальців рук і ніг, часто із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Гебом</a:t>
            </a:r>
            <a:r>
              <a:rPr lang="uk-UA" sz="2000" b="1" i="1" dirty="0" smtClean="0">
                <a:solidFill>
                  <a:schemeClr val="bg1"/>
                </a:solidFill>
              </a:rPr>
              <a:t>, що лежить під нею. 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5967" y="214290"/>
            <a:ext cx="497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Птах,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Пта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142984"/>
            <a:ext cx="58579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chemeClr val="bg1"/>
                </a:solidFill>
              </a:rPr>
              <a:t>     </a:t>
            </a:r>
            <a:r>
              <a:rPr lang="uk-UA" sz="2000" b="1" i="1" dirty="0" smtClean="0">
                <a:solidFill>
                  <a:schemeClr val="bg1"/>
                </a:solidFill>
              </a:rPr>
              <a:t>Птах,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Пта</a:t>
            </a:r>
            <a:r>
              <a:rPr lang="uk-UA" sz="2000" b="1" i="1" dirty="0" smtClean="0">
                <a:solidFill>
                  <a:schemeClr val="bg1"/>
                </a:solidFill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Фта</a:t>
            </a:r>
            <a:r>
              <a:rPr lang="uk-UA" sz="2000" b="1" i="1" dirty="0" smtClean="0">
                <a:solidFill>
                  <a:schemeClr val="bg1"/>
                </a:solidFill>
              </a:rPr>
              <a:t> – єгипетський бог-творець, що шанувався у Мемфісі. Земним втіленням душі Птаха та його оракулом вважався священний бик Апіс.  Як бог-творець Птах вважався покровителем ремесел, мистецтва, майстерності та істини. 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     У Мемфісі дружиною Птаха  вважалася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Сехмет</a:t>
            </a:r>
            <a:r>
              <a:rPr lang="uk-UA" sz="2000" b="1" i="1" dirty="0" smtClean="0">
                <a:solidFill>
                  <a:schemeClr val="bg1"/>
                </a:solidFill>
              </a:rPr>
              <a:t>, а їх сином  бог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Нефертум</a:t>
            </a:r>
            <a:r>
              <a:rPr lang="uk-UA" sz="2000" b="1" i="1" dirty="0" smtClean="0">
                <a:solidFill>
                  <a:schemeClr val="bg1"/>
                </a:solidFill>
              </a:rPr>
              <a:t>. Сином Птаха також вважався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Імхотеп</a:t>
            </a:r>
            <a:r>
              <a:rPr lang="uk-UA" sz="2000" b="1" i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     В епоху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Рмесидів</a:t>
            </a:r>
            <a:r>
              <a:rPr lang="uk-UA" sz="2000" b="1" i="1" dirty="0" smtClean="0">
                <a:solidFill>
                  <a:schemeClr val="bg1"/>
                </a:solidFill>
              </a:rPr>
              <a:t> Птах був одним із головних богів Єгипту, покровителем країни та військових походів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фораона</a:t>
            </a:r>
            <a:r>
              <a:rPr lang="uk-UA" sz="2000" b="1" i="1" dirty="0" smtClean="0">
                <a:solidFill>
                  <a:schemeClr val="bg1"/>
                </a:solidFill>
              </a:rPr>
              <a:t> поруч із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Амоном</a:t>
            </a:r>
            <a:r>
              <a:rPr lang="uk-UA" sz="2000" b="1" i="1" dirty="0" smtClean="0">
                <a:solidFill>
                  <a:schemeClr val="bg1"/>
                </a:solidFill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Ра</a:t>
            </a:r>
            <a:r>
              <a:rPr lang="uk-UA" sz="2000" b="1" i="1" dirty="0" smtClean="0">
                <a:solidFill>
                  <a:schemeClr val="bg1"/>
                </a:solidFill>
              </a:rPr>
              <a:t> та Сетом.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      Зображувався у вигляді мумії з відкритою головою, із жезлом, що стояв на ієрогліфі , який означав </a:t>
            </a:r>
            <a:r>
              <a:rPr lang="uk-UA" sz="2000" b="1" i="1" dirty="0" err="1" smtClean="0">
                <a:solidFill>
                  <a:schemeClr val="bg1"/>
                </a:solidFill>
              </a:rPr>
              <a:t>“правда”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Пта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25400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372</TotalTime>
  <Words>979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Пантеон давньоєгипетських богів </dc:title>
  <dc:creator>User</dc:creator>
  <cp:lastModifiedBy>User</cp:lastModifiedBy>
  <cp:revision>38</cp:revision>
  <dcterms:created xsi:type="dcterms:W3CDTF">2011-02-12T10:29:42Z</dcterms:created>
  <dcterms:modified xsi:type="dcterms:W3CDTF">2011-02-16T22:54:34Z</dcterms:modified>
</cp:coreProperties>
</file>