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01" r:id="rId2"/>
    <p:sldId id="280" r:id="rId3"/>
    <p:sldId id="281" r:id="rId4"/>
    <p:sldId id="282" r:id="rId5"/>
    <p:sldId id="284" r:id="rId6"/>
    <p:sldId id="259" r:id="rId7"/>
    <p:sldId id="293" r:id="rId8"/>
    <p:sldId id="262" r:id="rId9"/>
    <p:sldId id="291" r:id="rId10"/>
    <p:sldId id="294" r:id="rId11"/>
    <p:sldId id="286" r:id="rId12"/>
    <p:sldId id="290" r:id="rId13"/>
    <p:sldId id="299" r:id="rId14"/>
    <p:sldId id="289" r:id="rId15"/>
    <p:sldId id="288" r:id="rId16"/>
    <p:sldId id="285" r:id="rId17"/>
    <p:sldId id="296" r:id="rId18"/>
    <p:sldId id="297" r:id="rId19"/>
    <p:sldId id="298" r:id="rId20"/>
    <p:sldId id="300" r:id="rId21"/>
    <p:sldId id="287" r:id="rId22"/>
    <p:sldId id="275" r:id="rId23"/>
    <p:sldId id="302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FFFFFF"/>
    <a:srgbClr val="FF0000"/>
    <a:srgbClr val="990000"/>
    <a:srgbClr val="E5A581"/>
    <a:srgbClr val="6600FF"/>
    <a:srgbClr val="FFFF00"/>
    <a:srgbClr val="FF9900"/>
    <a:srgbClr val="FFCC99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0830" autoAdjust="0"/>
  </p:normalViewPr>
  <p:slideViewPr>
    <p:cSldViewPr>
      <p:cViewPr varScale="1">
        <p:scale>
          <a:sx n="67" d="100"/>
          <a:sy n="67" d="100"/>
        </p:scale>
        <p:origin x="-148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34E0942-13F9-43DB-A8E2-109B637901FF}" type="datetimeFigureOut">
              <a:rPr lang="ru-RU"/>
              <a:pPr>
                <a:defRPr/>
              </a:pPr>
              <a:t>19.03.2013</a:t>
            </a:fld>
            <a:endParaRPr lang="ru-RU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noProof="0" smtClean="0"/>
              <a:t>Зразок тексту</a:t>
            </a:r>
          </a:p>
          <a:p>
            <a:pPr lvl="1"/>
            <a:r>
              <a:rPr lang="uk-UA" noProof="0" smtClean="0"/>
              <a:t>Другий рівень</a:t>
            </a:r>
          </a:p>
          <a:p>
            <a:pPr lvl="2"/>
            <a:r>
              <a:rPr lang="uk-UA" noProof="0" smtClean="0"/>
              <a:t>Третій рівень</a:t>
            </a:r>
          </a:p>
          <a:p>
            <a:pPr lvl="3"/>
            <a:r>
              <a:rPr lang="uk-UA" noProof="0" smtClean="0"/>
              <a:t>Четвертий рівень</a:t>
            </a:r>
          </a:p>
          <a:p>
            <a:pPr lvl="4"/>
            <a:r>
              <a:rPr lang="uk-UA" noProof="0" smtClean="0"/>
              <a:t>П'ятий рівень</a:t>
            </a:r>
            <a:endParaRPr lang="ru-RU" noProof="0" smtClean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68B1D4-987A-40D6-AC7C-25438A352B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25454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5604" name="Місце для номера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273413-8F2F-4E65-8EF1-40ACF0D0B0D2}" type="slidenum">
              <a:rPr lang="ru-RU"/>
              <a:pPr eaLnBrk="1" hangingPunct="1"/>
              <a:t>22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DCC802-3652-4880-8178-0841927DDC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05604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664C7-E570-4EC2-A8FE-85650292D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0857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1160F-82AE-4AFC-9CBC-42CA5EC0F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31430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884B2-328E-4C8A-A71E-DA7CE42B48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361822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2825B61-D475-4D5A-AC78-8ECEF6CF07D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474826"/>
      </p:ext>
    </p:extLst>
  </p:cSld>
  <p:clrMapOvr>
    <a:masterClrMapping/>
  </p:clrMapOvr>
  <p:transition advClick="0" advTm="7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5E949-657E-43C4-B6D3-6BBC33DEC3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669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43BAF-0503-4EA1-A2BF-7AEA15BE64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82786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7E2C1D-753D-4D64-8039-227BF2C91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55471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4BF34E-DAB3-41BF-9E4F-C8A71C6F5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86797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89E2F-CC14-4928-88D5-3630D251E1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09638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4C21-71B6-4371-801F-77E9810315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3252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663353-F05F-43E9-A676-FC9319724A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704710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A9B59-F175-464E-968B-4B5862C3DC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74423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C0882-6ADF-4C55-A759-C4F13B46D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47144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alphaModFix amt="66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заголовка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Зразок тексту</a:t>
            </a:r>
          </a:p>
          <a:p>
            <a:pPr lvl="1"/>
            <a:r>
              <a:rPr lang="ru-RU" smtClean="0"/>
              <a:t>Другий рівень</a:t>
            </a:r>
          </a:p>
          <a:p>
            <a:pPr lvl="2"/>
            <a:r>
              <a:rPr lang="ru-RU" smtClean="0"/>
              <a:t>Третій рівень</a:t>
            </a:r>
          </a:p>
          <a:p>
            <a:pPr lvl="3"/>
            <a:r>
              <a:rPr lang="ru-RU" smtClean="0"/>
              <a:t>Четвертий рівень</a:t>
            </a:r>
          </a:p>
          <a:p>
            <a:pPr lvl="4"/>
            <a:r>
              <a:rPr lang="ru-RU" smtClean="0"/>
              <a:t>П'ятий рівень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4095738-5BCB-4747-BD0D-9A2127950C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323850" y="381000"/>
            <a:ext cx="8569325" cy="5856288"/>
          </a:xfrm>
        </p:spPr>
        <p:txBody>
          <a:bodyPr/>
          <a:lstStyle/>
          <a:p>
            <a:pPr eaLnBrk="1" hangingPunct="1"/>
            <a:r>
              <a:rPr lang="uk-UA" sz="2800" dirty="0" smtClean="0">
                <a:solidFill>
                  <a:srgbClr val="7D5D3F"/>
                </a:solidFill>
              </a:rPr>
              <a:t>	 </a:t>
            </a:r>
            <a:r>
              <a:rPr lang="uk-UA" sz="3600" dirty="0" smtClean="0">
                <a:solidFill>
                  <a:srgbClr val="926C4A"/>
                </a:solidFill>
                <a:latin typeface="Monotype Corsiva" pitchFamily="66" charset="0"/>
              </a:rPr>
              <a:t> </a:t>
            </a:r>
            <a:br>
              <a:rPr lang="uk-UA" sz="3600" dirty="0" smtClean="0">
                <a:solidFill>
                  <a:srgbClr val="926C4A"/>
                </a:solidFill>
                <a:latin typeface="Monotype Corsiva" pitchFamily="66" charset="0"/>
              </a:rPr>
            </a:br>
            <a:r>
              <a:rPr lang="uk-UA" sz="3600" dirty="0" smtClean="0">
                <a:solidFill>
                  <a:srgbClr val="926C4A"/>
                </a:solidFill>
                <a:latin typeface="Monotype Corsiva" pitchFamily="66" charset="0"/>
              </a:rPr>
              <a:t>Тема досвіду</a:t>
            </a:r>
            <a:r>
              <a:rPr lang="uk-UA" sz="3600" dirty="0">
                <a:solidFill>
                  <a:srgbClr val="926C4A"/>
                </a:solidFill>
                <a:latin typeface="Monotype Corsiva" pitchFamily="66" charset="0"/>
              </a:rPr>
              <a:t/>
            </a:r>
            <a:br>
              <a:rPr lang="uk-UA" sz="3600" dirty="0">
                <a:solidFill>
                  <a:srgbClr val="926C4A"/>
                </a:solidFill>
                <a:latin typeface="Monotype Corsiva" pitchFamily="66" charset="0"/>
              </a:rPr>
            </a:br>
            <a:r>
              <a:rPr lang="uk-UA" sz="3600" b="1" dirty="0" smtClean="0">
                <a:solidFill>
                  <a:srgbClr val="926C4A"/>
                </a:solidFill>
                <a:latin typeface="Monotype Corsiva" pitchFamily="66" charset="0"/>
              </a:rPr>
              <a:t>У  своїй педагогічній діяльності реалізовую науково-методичну проблему:</a:t>
            </a:r>
            <a:br>
              <a:rPr lang="uk-UA" sz="3600" b="1" dirty="0" smtClean="0">
                <a:solidFill>
                  <a:srgbClr val="926C4A"/>
                </a:solidFill>
                <a:latin typeface="Monotype Corsiva" pitchFamily="66" charset="0"/>
              </a:rPr>
            </a:br>
            <a:r>
              <a:rPr lang="uk-UA" sz="3600" b="1" dirty="0" smtClean="0">
                <a:solidFill>
                  <a:srgbClr val="926C4A"/>
                </a:solidFill>
                <a:latin typeface="Monotype Corsiva" pitchFamily="66" charset="0"/>
              </a:rPr>
              <a:t/>
            </a:r>
            <a:br>
              <a:rPr lang="uk-UA" sz="3600" b="1" dirty="0" smtClean="0">
                <a:solidFill>
                  <a:srgbClr val="926C4A"/>
                </a:solidFill>
                <a:latin typeface="Monotype Corsiva" pitchFamily="66" charset="0"/>
              </a:rPr>
            </a:br>
            <a:r>
              <a:rPr lang="uk-UA" sz="4800" b="1" dirty="0" smtClean="0">
                <a:latin typeface="Monotype Corsiva" pitchFamily="66" charset="0"/>
              </a:rPr>
              <a:t>Розвиток творчої особистості </a:t>
            </a:r>
            <a:br>
              <a:rPr lang="uk-UA" sz="4800" b="1" dirty="0" smtClean="0">
                <a:latin typeface="Monotype Corsiva" pitchFamily="66" charset="0"/>
              </a:rPr>
            </a:br>
            <a:r>
              <a:rPr lang="uk-UA" sz="4800" b="1" dirty="0" smtClean="0">
                <a:latin typeface="Monotype Corsiva" pitchFamily="66" charset="0"/>
              </a:rPr>
              <a:t> в процесі впровадження інноваційних технологій на уроках світової літератури  та художньої культури </a:t>
            </a:r>
            <a:br>
              <a:rPr lang="uk-UA" sz="4800" b="1" dirty="0" smtClean="0">
                <a:latin typeface="Monotype Corsiva" pitchFamily="66" charset="0"/>
              </a:rPr>
            </a:br>
            <a:endParaRPr lang="ru-RU" sz="4800" b="1" dirty="0" smtClean="0">
              <a:latin typeface="Monotype Corsiva" pitchFamily="66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5288" y="90805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uk-UA" sz="4400">
              <a:solidFill>
                <a:schemeClr val="tx2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68313" y="333375"/>
            <a:ext cx="8229600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uk-UA" sz="4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98404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82" name="Picture 14" descr="fon09 копия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34784" y="218756"/>
            <a:ext cx="8435975" cy="2471738"/>
          </a:xfrm>
        </p:spPr>
        <p:txBody>
          <a:bodyPr/>
          <a:lstStyle/>
          <a:p>
            <a:r>
              <a:rPr lang="uk-UA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 своїй роботі звертаюся як до традиційних форм роботи, так і до технології інтерактивного навчання: “Крісло автора”, “Акваріум”, “Мозкова атака”, “Коло ідей”, </a:t>
            </a:r>
            <a:r>
              <a:rPr lang="uk-UA" sz="2400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інтерв</a:t>
            </a:r>
            <a:r>
              <a:rPr lang="en-US" sz="2400" b="1" i="1" dirty="0">
                <a:solidFill>
                  <a:schemeClr val="tx1"/>
                </a:solidFill>
                <a:latin typeface="Adobe Garamond Pro Bold" pitchFamily="18" charset="0"/>
                <a:cs typeface="Times New Roman" pitchFamily="18" charset="0"/>
              </a:rPr>
              <a:t>`</a:t>
            </a:r>
            <a:r>
              <a:rPr lang="uk-UA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ю, дискусія. Технологію “Мікрофон” поєдную із технологією “Незакінчене речення”, а “Займи позицію” – із “Світлофором”.</a:t>
            </a:r>
            <a:endParaRPr lang="ru-RU" sz="24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60" name="Picture 4" descr="D:\Мамина робота флешка\семінар зарубіжна (7 квітня)\IMG_2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032" y="4365103"/>
            <a:ext cx="3284967" cy="24637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9" name="Picture 3" descr="C:\Users\machines\Desktop\555\CIMG58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361" y="2690494"/>
            <a:ext cx="3550823" cy="2663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D:\Фотодляпрезентації\CIMG57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5104"/>
            <a:ext cx="3251397" cy="24385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71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4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rgbClr val="926C4A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fol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WordArt 4"/>
          <p:cNvSpPr>
            <a:spLocks noChangeArrowheads="1" noChangeShapeType="1" noTextEdit="1"/>
          </p:cNvSpPr>
          <p:nvPr/>
        </p:nvSpPr>
        <p:spPr bwMode="auto">
          <a:xfrm>
            <a:off x="395288" y="333375"/>
            <a:ext cx="8208962" cy="1223963"/>
          </a:xfrm>
          <a:prstGeom prst="rect">
            <a:avLst/>
          </a:prstGeom>
          <a:noFill/>
          <a:ln>
            <a:noFill/>
          </a:ln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200" b="1" dirty="0" err="1">
                <a:ln w="19050">
                  <a:solidFill>
                    <a:srgbClr val="FFFF00"/>
                  </a:solidFill>
                </a:ln>
                <a:solidFill>
                  <a:srgbClr val="800000"/>
                </a:solidFill>
                <a:latin typeface="Arial Black" pitchFamily="34" charset="0"/>
              </a:rPr>
              <a:t>Інтерактивне</a:t>
            </a:r>
            <a:r>
              <a:rPr lang="ru-RU" sz="2800" kern="10" dirty="0">
                <a:ln w="285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ru-RU" sz="2800" kern="10" dirty="0" err="1">
                <a:ln w="28575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навчання</a:t>
            </a:r>
            <a:endParaRPr lang="ru-RU" sz="2800" kern="10" dirty="0">
              <a:ln w="28575">
                <a:solidFill>
                  <a:srgbClr val="990000"/>
                </a:solidFill>
                <a:round/>
                <a:headEnd/>
                <a:tailEnd/>
              </a:ln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dirty="0">
                <a:ln w="19050">
                  <a:noFill/>
                </a:ln>
                <a:solidFill>
                  <a:srgbClr val="800000"/>
                </a:solidFill>
                <a:latin typeface="Arial Black" pitchFamily="34" charset="0"/>
              </a:rPr>
              <a:t>ухвалюють важливі рішення щодо процесу навчання;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uk-UA" dirty="0">
              <a:ln w="19050">
                <a:noFill/>
              </a:ln>
              <a:solidFill>
                <a:srgbClr val="800000"/>
              </a:solidFill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uk-UA" dirty="0">
                <a:ln w="19050">
                  <a:noFill/>
                </a:ln>
                <a:solidFill>
                  <a:srgbClr val="800000"/>
                </a:solidFill>
                <a:latin typeface="Arial Black" pitchFamily="34" charset="0"/>
              </a:rPr>
              <a:t>мають можливість спілкуватися і розвивати комунікативні вміння та навички;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uk-UA" dirty="0">
              <a:ln w="19050">
                <a:noFill/>
              </a:ln>
              <a:solidFill>
                <a:srgbClr val="800000"/>
              </a:solidFill>
              <a:latin typeface="Arial Black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uk-UA" dirty="0">
                <a:ln w="19050">
                  <a:noFill/>
                </a:ln>
                <a:solidFill>
                  <a:srgbClr val="800000"/>
                </a:solidFill>
                <a:latin typeface="Arial Black" pitchFamily="34" charset="0"/>
              </a:rPr>
              <a:t>поєднання різноманітних видів діяльності.</a:t>
            </a:r>
            <a:endParaRPr lang="ru-RU" dirty="0">
              <a:ln w="19050">
                <a:noFill/>
              </a:ln>
              <a:solidFill>
                <a:srgbClr val="800000"/>
              </a:solidFill>
              <a:latin typeface="Arial Black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43052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Презентация\Stefan Hefele\7e934c6bfa7362ec7a7b87d583f5c802-d2q2sy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73"/>
          <a:stretch/>
        </p:blipFill>
        <p:spPr bwMode="auto">
          <a:xfrm>
            <a:off x="2" y="0"/>
            <a:ext cx="9143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вал 10"/>
          <p:cNvSpPr/>
          <p:nvPr/>
        </p:nvSpPr>
        <p:spPr>
          <a:xfrm>
            <a:off x="3131840" y="2492375"/>
            <a:ext cx="3708698" cy="23047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07904" y="5445225"/>
            <a:ext cx="2376264" cy="9361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588224" y="4509120"/>
            <a:ext cx="2016223" cy="9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7092280" y="2564904"/>
            <a:ext cx="1368152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24129" y="1439863"/>
            <a:ext cx="2520280" cy="54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779838" y="1155700"/>
            <a:ext cx="1368226" cy="54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79512" y="4077072"/>
            <a:ext cx="2393826" cy="5758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4896037" y="-1"/>
            <a:ext cx="42481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400" b="1" dirty="0">
                <a:ln w="38100">
                  <a:solidFill>
                    <a:schemeClr val="accent1"/>
                  </a:solidFill>
                </a:ln>
                <a:solidFill>
                  <a:schemeClr val="accent5"/>
                </a:solidFill>
                <a:latin typeface="Monotype Corsiva" pitchFamily="66" charset="0"/>
              </a:rPr>
              <a:t>Ми замислюємося, тільки  коли  перед нами виникає проблема.</a:t>
            </a:r>
          </a:p>
          <a:p>
            <a:pPr algn="r" eaLnBrk="1" hangingPunct="1">
              <a:spcBef>
                <a:spcPct val="50000"/>
              </a:spcBef>
            </a:pPr>
            <a:r>
              <a:rPr lang="uk-UA" sz="2400" b="1" dirty="0">
                <a:ln w="38100">
                  <a:solidFill>
                    <a:schemeClr val="accent1"/>
                  </a:solidFill>
                </a:ln>
                <a:solidFill>
                  <a:schemeClr val="accent5"/>
                </a:solidFill>
                <a:latin typeface="Monotype Corsiva" pitchFamily="66" charset="0"/>
              </a:rPr>
              <a:t>Джон Дьюї</a:t>
            </a:r>
            <a:endParaRPr lang="ru-RU" sz="2400" b="1" dirty="0">
              <a:ln w="38100">
                <a:solidFill>
                  <a:schemeClr val="accent1"/>
                </a:solidFill>
              </a:ln>
              <a:solidFill>
                <a:schemeClr val="accent5"/>
              </a:solidFill>
              <a:latin typeface="Monotype Corsiva" pitchFamily="66" charset="0"/>
            </a:endParaRPr>
          </a:p>
        </p:txBody>
      </p:sp>
      <p:sp>
        <p:nvSpPr>
          <p:cNvPr id="10243" name="WordArt 5"/>
          <p:cNvSpPr>
            <a:spLocks noChangeArrowheads="1" noChangeShapeType="1" noTextEdit="1"/>
          </p:cNvSpPr>
          <p:nvPr/>
        </p:nvSpPr>
        <p:spPr bwMode="auto">
          <a:xfrm>
            <a:off x="3491880" y="2721692"/>
            <a:ext cx="2924906" cy="167092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Сучасний</a:t>
            </a:r>
            <a:r>
              <a:rPr lang="ru-RU" sz="3600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урок - </a:t>
            </a:r>
          </a:p>
          <a:p>
            <a:pPr algn="ctr"/>
            <a:r>
              <a:rPr lang="ru-RU" sz="3600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мистецтво</a:t>
            </a:r>
            <a:r>
              <a:rPr lang="ru-RU" sz="3600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3600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поєднання</a:t>
            </a:r>
            <a:endParaRPr lang="ru-RU" sz="3600" i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  <a:p>
            <a:pPr algn="ctr"/>
            <a:r>
              <a:rPr lang="ru-RU" sz="3600" i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 методик та </a:t>
            </a:r>
            <a:r>
              <a:rPr lang="ru-RU" sz="3600" i="1" kern="10" dirty="0" err="1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прийомів</a:t>
            </a:r>
            <a:endParaRPr lang="ru-RU" sz="3600" i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/>
            </a:endParaRPr>
          </a:p>
        </p:txBody>
      </p:sp>
      <p:sp>
        <p:nvSpPr>
          <p:cNvPr id="31750" name="WordArt 6" descr="Білий мармур"/>
          <p:cNvSpPr>
            <a:spLocks noChangeArrowheads="1" noChangeShapeType="1" noTextEdit="1"/>
          </p:cNvSpPr>
          <p:nvPr/>
        </p:nvSpPr>
        <p:spPr bwMode="auto">
          <a:xfrm>
            <a:off x="3995738" y="1268413"/>
            <a:ext cx="98107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Проект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1612" y="4941169"/>
            <a:ext cx="2520268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51" name="WordArt 7" descr="Білий мармур"/>
          <p:cNvSpPr>
            <a:spLocks noChangeArrowheads="1" noChangeShapeType="1" noTextEdit="1"/>
          </p:cNvSpPr>
          <p:nvPr/>
        </p:nvSpPr>
        <p:spPr bwMode="auto">
          <a:xfrm>
            <a:off x="1187450" y="5013325"/>
            <a:ext cx="21907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Робота в </a:t>
            </a:r>
            <a:r>
              <a:rPr lang="ru-RU" sz="24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групах</a:t>
            </a:r>
            <a:endParaRPr lang="ru-RU" sz="24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19672" y="1439863"/>
            <a:ext cx="1944216" cy="54897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52" name="WordArt 8" descr="Білий мармур"/>
          <p:cNvSpPr>
            <a:spLocks noChangeArrowheads="1" noChangeShapeType="1" noTextEdit="1"/>
          </p:cNvSpPr>
          <p:nvPr/>
        </p:nvSpPr>
        <p:spPr bwMode="auto">
          <a:xfrm>
            <a:off x="1763713" y="1557338"/>
            <a:ext cx="16192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Гронування</a:t>
            </a:r>
            <a:endParaRPr lang="ru-RU" sz="24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552" y="2348880"/>
            <a:ext cx="1879798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53" name="WordArt 9" descr="Білий мармур"/>
          <p:cNvSpPr>
            <a:spLocks noChangeArrowheads="1" noChangeShapeType="1" noTextEdit="1"/>
          </p:cNvSpPr>
          <p:nvPr/>
        </p:nvSpPr>
        <p:spPr bwMode="auto">
          <a:xfrm>
            <a:off x="755650" y="2492375"/>
            <a:ext cx="1447800" cy="342900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Кубування</a:t>
            </a:r>
            <a:endParaRPr lang="ru-RU" sz="24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754" name="WordArt 10" descr="Білий мармур"/>
          <p:cNvSpPr>
            <a:spLocks noChangeArrowheads="1" noChangeShapeType="1" noTextEdit="1"/>
          </p:cNvSpPr>
          <p:nvPr/>
        </p:nvSpPr>
        <p:spPr bwMode="auto">
          <a:xfrm>
            <a:off x="3779838" y="5589588"/>
            <a:ext cx="218122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Мультимедійна</a:t>
            </a:r>
            <a:endParaRPr lang="ru-RU" sz="24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u-RU" sz="24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ru-RU" sz="24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презентація</a:t>
            </a:r>
            <a:endParaRPr lang="ru-RU" sz="24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755" name="WordArt 11" descr="Білий мармур"/>
          <p:cNvSpPr>
            <a:spLocks noChangeArrowheads="1" noChangeShapeType="1" noTextEdit="1"/>
          </p:cNvSpPr>
          <p:nvPr/>
        </p:nvSpPr>
        <p:spPr bwMode="auto">
          <a:xfrm>
            <a:off x="323850" y="4221163"/>
            <a:ext cx="20955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Робота в парах</a:t>
            </a:r>
          </a:p>
        </p:txBody>
      </p:sp>
      <p:sp>
        <p:nvSpPr>
          <p:cNvPr id="31756" name="WordArt 12" descr="Білий мармур"/>
          <p:cNvSpPr>
            <a:spLocks noChangeArrowheads="1" noChangeShapeType="1" noTextEdit="1"/>
          </p:cNvSpPr>
          <p:nvPr/>
        </p:nvSpPr>
        <p:spPr bwMode="auto">
          <a:xfrm>
            <a:off x="5795963" y="1557338"/>
            <a:ext cx="234315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Мозковий</a:t>
            </a:r>
            <a:r>
              <a:rPr lang="ru-RU" sz="24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 штурм</a:t>
            </a:r>
          </a:p>
        </p:txBody>
      </p:sp>
      <p:sp>
        <p:nvSpPr>
          <p:cNvPr id="31757" name="WordArt 13" descr="Білий мармур"/>
          <p:cNvSpPr>
            <a:spLocks noChangeArrowheads="1" noChangeShapeType="1" noTextEdit="1"/>
          </p:cNvSpPr>
          <p:nvPr/>
        </p:nvSpPr>
        <p:spPr bwMode="auto">
          <a:xfrm>
            <a:off x="7235825" y="2636838"/>
            <a:ext cx="11049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Займи</a:t>
            </a:r>
          </a:p>
          <a:p>
            <a:pPr algn="ctr"/>
            <a:r>
              <a:rPr lang="ru-RU" sz="24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позицію</a:t>
            </a:r>
            <a:endParaRPr lang="ru-RU" sz="24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79512" y="3068960"/>
            <a:ext cx="1584201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758" name="WordArt 14" descr="Білий мармур"/>
          <p:cNvSpPr>
            <a:spLocks noChangeArrowheads="1" noChangeShapeType="1" noTextEdit="1"/>
          </p:cNvSpPr>
          <p:nvPr/>
        </p:nvSpPr>
        <p:spPr bwMode="auto">
          <a:xfrm>
            <a:off x="395288" y="3141663"/>
            <a:ext cx="101917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Сенкан</a:t>
            </a:r>
            <a:endParaRPr lang="ru-RU" sz="24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1759" name="WordArt 15" descr="Білий мармур"/>
          <p:cNvSpPr>
            <a:spLocks noChangeArrowheads="1" noChangeShapeType="1" noTextEdit="1"/>
          </p:cNvSpPr>
          <p:nvPr/>
        </p:nvSpPr>
        <p:spPr bwMode="auto">
          <a:xfrm>
            <a:off x="6659563" y="4652963"/>
            <a:ext cx="18954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24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Асоціативний</a:t>
            </a:r>
            <a:endParaRPr lang="ru-RU" sz="24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ru-RU" sz="24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Arial"/>
                <a:cs typeface="Arial"/>
              </a:rPr>
              <a:t>кущ</a:t>
            </a:r>
          </a:p>
        </p:txBody>
      </p:sp>
      <p:cxnSp>
        <p:nvCxnSpPr>
          <p:cNvPr id="1027" name="Прямая со стрелкой 1026"/>
          <p:cNvCxnSpPr/>
          <p:nvPr/>
        </p:nvCxnSpPr>
        <p:spPr>
          <a:xfrm flipH="1" flipV="1">
            <a:off x="2645322" y="1998762"/>
            <a:ext cx="918566" cy="926182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>
            <a:endCxn id="20" idx="2"/>
          </p:cNvCxnSpPr>
          <p:nvPr/>
        </p:nvCxnSpPr>
        <p:spPr>
          <a:xfrm flipH="1" flipV="1">
            <a:off x="4463951" y="1704677"/>
            <a:ext cx="252512" cy="787698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 flipV="1">
            <a:off x="2348161" y="2924944"/>
            <a:ext cx="855687" cy="397694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endCxn id="2" idx="3"/>
          </p:cNvCxnSpPr>
          <p:nvPr/>
        </p:nvCxnSpPr>
        <p:spPr>
          <a:xfrm flipH="1">
            <a:off x="2573338" y="4081091"/>
            <a:ext cx="710903" cy="283927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>
            <a:stCxn id="11" idx="2"/>
          </p:cNvCxnSpPr>
          <p:nvPr/>
        </p:nvCxnSpPr>
        <p:spPr>
          <a:xfrm flipH="1" flipV="1">
            <a:off x="1752515" y="3429000"/>
            <a:ext cx="1379325" cy="215764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H="1">
            <a:off x="3491880" y="4652963"/>
            <a:ext cx="595339" cy="324209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>
            <a:endCxn id="10" idx="0"/>
          </p:cNvCxnSpPr>
          <p:nvPr/>
        </p:nvCxnSpPr>
        <p:spPr>
          <a:xfrm flipH="1">
            <a:off x="4896036" y="4797152"/>
            <a:ext cx="1" cy="648073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>
            <a:endCxn id="9" idx="0"/>
          </p:cNvCxnSpPr>
          <p:nvPr/>
        </p:nvCxnSpPr>
        <p:spPr>
          <a:xfrm>
            <a:off x="6732242" y="4015915"/>
            <a:ext cx="864094" cy="493205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V="1">
            <a:off x="6659563" y="2996952"/>
            <a:ext cx="432717" cy="144711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0" name="Прямая со стрелкой 79"/>
          <p:cNvCxnSpPr>
            <a:endCxn id="7" idx="2"/>
          </p:cNvCxnSpPr>
          <p:nvPr/>
        </p:nvCxnSpPr>
        <p:spPr>
          <a:xfrm flipV="1">
            <a:off x="5984069" y="1988840"/>
            <a:ext cx="1000200" cy="674986"/>
          </a:xfrm>
          <a:prstGeom prst="straightConnector1">
            <a:avLst/>
          </a:prstGeom>
          <a:ln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2" name="Text Box 4"/>
          <p:cNvSpPr txBox="1">
            <a:spLocks noChangeArrowheads="1"/>
          </p:cNvSpPr>
          <p:nvPr/>
        </p:nvSpPr>
        <p:spPr bwMode="auto">
          <a:xfrm>
            <a:off x="4896037" y="-2"/>
            <a:ext cx="424815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400" b="1" dirty="0">
                <a:solidFill>
                  <a:srgbClr val="FF0000"/>
                </a:solidFill>
                <a:latin typeface="Monotype Corsiva" pitchFamily="66" charset="0"/>
              </a:rPr>
              <a:t>Ми замислюємося, тільки  коли  перед нами виникає проблема.</a:t>
            </a:r>
          </a:p>
          <a:p>
            <a:pPr algn="r" eaLnBrk="1" hangingPunct="1">
              <a:spcBef>
                <a:spcPct val="50000"/>
              </a:spcBef>
            </a:pPr>
            <a:r>
              <a:rPr lang="uk-UA" sz="2400" b="1" dirty="0">
                <a:solidFill>
                  <a:srgbClr val="FF0000"/>
                </a:solidFill>
                <a:latin typeface="Monotype Corsiva" pitchFamily="66" charset="0"/>
              </a:rPr>
              <a:t>Джон Дьюї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894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7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31751" grpId="0"/>
      <p:bldP spid="31752" grpId="0"/>
      <p:bldP spid="31753" grpId="0"/>
      <p:bldP spid="31754" grpId="0"/>
      <p:bldP spid="31755" grpId="0"/>
      <p:bldP spid="31756" grpId="0"/>
      <p:bldP spid="31757" grpId="0"/>
      <p:bldP spid="31758" grpId="0"/>
      <p:bldP spid="317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uk-UA" sz="2000" b="1" dirty="0" smtClean="0"/>
              <a:t>Метод проектів – ефективна технологія навчання</a:t>
            </a:r>
            <a:br>
              <a:rPr lang="uk-UA" sz="2000" b="1" dirty="0" smtClean="0"/>
            </a:br>
            <a:r>
              <a:rPr lang="uk-UA" sz="2000" b="1" dirty="0" smtClean="0"/>
              <a:t>«Я знаю, навіщо я навчаюся, де і як я можу ці знання застосувати» – основна теза сучасного розуміння методу проектів.</a:t>
            </a:r>
            <a:endParaRPr lang="ru-RU" sz="2000" b="1" dirty="0"/>
          </a:p>
        </p:txBody>
      </p:sp>
      <p:sp>
        <p:nvSpPr>
          <p:cNvPr id="25" name="Объект 24"/>
          <p:cNvSpPr>
            <a:spLocks noGrp="1"/>
          </p:cNvSpPr>
          <p:nvPr>
            <p:ph sz="quarter" idx="3"/>
          </p:nvPr>
        </p:nvSpPr>
        <p:spPr>
          <a:xfrm>
            <a:off x="179512" y="2204864"/>
            <a:ext cx="5400600" cy="4536504"/>
          </a:xfrm>
        </p:spPr>
        <p:txBody>
          <a:bodyPr/>
          <a:lstStyle/>
          <a:p>
            <a:pPr marL="0" indent="0">
              <a:buNone/>
            </a:pPr>
            <a:r>
              <a:rPr lang="uk-UA" sz="2400" b="1" dirty="0" smtClean="0"/>
              <a:t>Завдання</a:t>
            </a:r>
          </a:p>
          <a:p>
            <a:pPr marL="0" indent="0">
              <a:buNone/>
            </a:pPr>
            <a:r>
              <a:rPr lang="uk-UA" sz="1800" b="1" i="1" dirty="0" smtClean="0"/>
              <a:t>Навчити учнів:  </a:t>
            </a:r>
          </a:p>
          <a:p>
            <a:pPr>
              <a:buFontTx/>
              <a:buChar char="-"/>
            </a:pPr>
            <a:r>
              <a:rPr lang="uk-UA" sz="1800" dirty="0" smtClean="0"/>
              <a:t>бачити проблеми та визначати своє ставлення до них;</a:t>
            </a:r>
          </a:p>
          <a:p>
            <a:pPr>
              <a:buFontTx/>
              <a:buChar char="-"/>
            </a:pPr>
            <a:r>
              <a:rPr lang="uk-UA" sz="1800" dirty="0"/>
              <a:t>д</a:t>
            </a:r>
            <a:r>
              <a:rPr lang="uk-UA" sz="1800" dirty="0" smtClean="0"/>
              <a:t>осліджувати проблему;</a:t>
            </a:r>
          </a:p>
          <a:p>
            <a:pPr>
              <a:buFontTx/>
              <a:buChar char="-"/>
            </a:pPr>
            <a:r>
              <a:rPr lang="uk-UA" sz="1800" dirty="0"/>
              <a:t>п</a:t>
            </a:r>
            <a:r>
              <a:rPr lang="uk-UA" sz="1800" dirty="0" smtClean="0"/>
              <a:t>рацювати в групі;</a:t>
            </a:r>
          </a:p>
          <a:p>
            <a:pPr>
              <a:buFontTx/>
              <a:buChar char="-"/>
            </a:pPr>
            <a:r>
              <a:rPr lang="uk-UA" sz="1800" dirty="0" smtClean="0"/>
              <a:t>планувати діяльність щодо вирішення проблем;</a:t>
            </a:r>
          </a:p>
          <a:p>
            <a:pPr>
              <a:buFontTx/>
              <a:buChar char="-"/>
            </a:pPr>
            <a:r>
              <a:rPr lang="uk-UA" sz="1800" dirty="0" smtClean="0"/>
              <a:t>реалізовувати на практиці свій план дій;</a:t>
            </a:r>
          </a:p>
          <a:p>
            <a:pPr>
              <a:buFontTx/>
              <a:buChar char="-"/>
            </a:pPr>
            <a:r>
              <a:rPr lang="uk-UA" sz="1800" dirty="0" smtClean="0"/>
              <a:t>представляти результати власної діяльності та оцінювати;</a:t>
            </a:r>
          </a:p>
          <a:p>
            <a:pPr>
              <a:buFontTx/>
              <a:buChar char="-"/>
            </a:pPr>
            <a:r>
              <a:rPr lang="uk-UA" sz="1800" dirty="0" smtClean="0"/>
              <a:t>дотримуватись принципу «кожний робить те, що може зробити краще інших».</a:t>
            </a:r>
          </a:p>
          <a:p>
            <a:endParaRPr lang="ru-RU" dirty="0"/>
          </a:p>
        </p:txBody>
      </p:sp>
      <p:pic>
        <p:nvPicPr>
          <p:cNvPr id="26" name="Picture 2" descr="C:\Users\machines\Desktop\1234\СемінарЗаучів\DSCN11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61" y="1556792"/>
            <a:ext cx="4416135" cy="33123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0830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82" name="Picture 50" descr="D:\Презентация\Stefan Hefele\3f4cf597f882531acaf99fa5aa19beaa-d3acu9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8"/>
          <a:stretch/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84" name="Picture 52" descr="D:\Презентация\Рисунок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3" y="3644901"/>
            <a:ext cx="2809875" cy="2103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1179513" y="333375"/>
            <a:ext cx="1790700" cy="581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1179513" y="390525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i="1" dirty="0">
                <a:solidFill>
                  <a:srgbClr val="7030A0"/>
                </a:solidFill>
                <a:latin typeface="Monotype Corsiva" pitchFamily="66" charset="0"/>
              </a:rPr>
              <a:t>Дослідницькі</a:t>
            </a:r>
            <a:endParaRPr lang="ru-RU" sz="24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1301750" y="2424113"/>
            <a:ext cx="1730375" cy="6397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1549400" y="2541588"/>
            <a:ext cx="1978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>
                <a:solidFill>
                  <a:srgbClr val="7030A0"/>
                </a:solidFill>
                <a:latin typeface="Monotype Corsiva" pitchFamily="66" charset="0"/>
              </a:rPr>
              <a:t>Творчі</a:t>
            </a:r>
            <a:endParaRPr lang="ru-RU" sz="28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0970" name="Rectangle 10"/>
          <p:cNvSpPr>
            <a:spLocks noChangeArrowheads="1"/>
          </p:cNvSpPr>
          <p:nvPr/>
        </p:nvSpPr>
        <p:spPr bwMode="auto">
          <a:xfrm>
            <a:off x="684213" y="1379538"/>
            <a:ext cx="1854200" cy="638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1055688" y="1495425"/>
            <a:ext cx="19796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>
                <a:solidFill>
                  <a:srgbClr val="7030A0"/>
                </a:solidFill>
                <a:latin typeface="Monotype Corsiva" pitchFamily="66" charset="0"/>
              </a:rPr>
              <a:t>Ігрові</a:t>
            </a:r>
            <a:endParaRPr lang="ru-RU" sz="28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0972" name="Rectangle 12"/>
          <p:cNvSpPr>
            <a:spLocks noChangeArrowheads="1"/>
          </p:cNvSpPr>
          <p:nvPr/>
        </p:nvSpPr>
        <p:spPr bwMode="auto">
          <a:xfrm>
            <a:off x="3589338" y="3005138"/>
            <a:ext cx="1730375" cy="6397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73" name="Text Box 13"/>
          <p:cNvSpPr txBox="1">
            <a:spLocks noChangeArrowheads="1"/>
          </p:cNvSpPr>
          <p:nvPr/>
        </p:nvSpPr>
        <p:spPr bwMode="auto">
          <a:xfrm>
            <a:off x="3527425" y="3121025"/>
            <a:ext cx="1976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 i="1" dirty="0">
                <a:solidFill>
                  <a:srgbClr val="7030A0"/>
                </a:solidFill>
                <a:latin typeface="Monotype Corsiva" pitchFamily="66" charset="0"/>
              </a:rPr>
              <a:t>Пригодницькі</a:t>
            </a:r>
            <a:endParaRPr lang="ru-RU" sz="24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0974" name="Rectangle 14"/>
          <p:cNvSpPr>
            <a:spLocks noChangeArrowheads="1"/>
          </p:cNvSpPr>
          <p:nvPr/>
        </p:nvSpPr>
        <p:spPr bwMode="auto">
          <a:xfrm>
            <a:off x="6122988" y="2133600"/>
            <a:ext cx="2265362" cy="11033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75" name="Text Box 15"/>
          <p:cNvSpPr txBox="1">
            <a:spLocks noChangeArrowheads="1"/>
          </p:cNvSpPr>
          <p:nvPr/>
        </p:nvSpPr>
        <p:spPr bwMode="auto">
          <a:xfrm>
            <a:off x="6122988" y="2192338"/>
            <a:ext cx="197802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>
                <a:solidFill>
                  <a:srgbClr val="7030A0"/>
                </a:solidFill>
                <a:latin typeface="Monotype Corsiva" pitchFamily="66" charset="0"/>
              </a:rPr>
              <a:t>Практично-організаційні</a:t>
            </a:r>
            <a:endParaRPr lang="ru-RU" sz="28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5875338" y="333375"/>
            <a:ext cx="2225675" cy="6381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7030A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40977" name="Text Box 17"/>
          <p:cNvSpPr txBox="1">
            <a:spLocks noChangeArrowheads="1"/>
          </p:cNvSpPr>
          <p:nvPr/>
        </p:nvSpPr>
        <p:spPr bwMode="auto">
          <a:xfrm>
            <a:off x="5875338" y="449263"/>
            <a:ext cx="22971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800" b="1" i="1" dirty="0">
                <a:solidFill>
                  <a:srgbClr val="7030A0"/>
                </a:solidFill>
                <a:latin typeface="Monotype Corsiva" pitchFamily="66" charset="0"/>
              </a:rPr>
              <a:t>Інформаційні</a:t>
            </a:r>
            <a:endParaRPr lang="ru-RU" sz="28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40978" name="Oval 18"/>
          <p:cNvSpPr>
            <a:spLocks noChangeArrowheads="1"/>
          </p:cNvSpPr>
          <p:nvPr/>
        </p:nvSpPr>
        <p:spPr bwMode="auto">
          <a:xfrm>
            <a:off x="3032125" y="1030288"/>
            <a:ext cx="2967037" cy="12192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7030A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348038" y="1341438"/>
            <a:ext cx="26289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 b="1" dirty="0">
                <a:solidFill>
                  <a:srgbClr val="7030A0"/>
                </a:solidFill>
                <a:latin typeface="Monotype Corsiva" pitchFamily="66" charset="0"/>
              </a:rPr>
              <a:t>ПРОЕКТИ</a:t>
            </a:r>
          </a:p>
          <a:p>
            <a:pPr>
              <a:spcBef>
                <a:spcPct val="50000"/>
              </a:spcBef>
            </a:pPr>
            <a:endParaRPr lang="ru-RU" sz="3600" dirty="0"/>
          </a:p>
        </p:txBody>
      </p:sp>
      <p:sp>
        <p:nvSpPr>
          <p:cNvPr id="40979" name="Line 19"/>
          <p:cNvSpPr>
            <a:spLocks noChangeShapeType="1"/>
          </p:cNvSpPr>
          <p:nvPr/>
        </p:nvSpPr>
        <p:spPr bwMode="auto">
          <a:xfrm flipH="1" flipV="1">
            <a:off x="2414588" y="914400"/>
            <a:ext cx="927100" cy="34925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80" name="Line 20"/>
          <p:cNvSpPr>
            <a:spLocks noChangeShapeType="1"/>
          </p:cNvSpPr>
          <p:nvPr/>
        </p:nvSpPr>
        <p:spPr bwMode="auto">
          <a:xfrm flipH="1">
            <a:off x="2538413" y="1668463"/>
            <a:ext cx="493712" cy="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81" name="Line 21"/>
          <p:cNvSpPr>
            <a:spLocks noChangeShapeType="1"/>
          </p:cNvSpPr>
          <p:nvPr/>
        </p:nvSpPr>
        <p:spPr bwMode="auto">
          <a:xfrm flipH="1">
            <a:off x="2660650" y="2076450"/>
            <a:ext cx="866775" cy="347663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84" name="Line 24"/>
          <p:cNvSpPr>
            <a:spLocks noChangeShapeType="1"/>
          </p:cNvSpPr>
          <p:nvPr/>
        </p:nvSpPr>
        <p:spPr bwMode="auto">
          <a:xfrm flipV="1">
            <a:off x="4640263" y="681038"/>
            <a:ext cx="1235075" cy="34925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85" name="Line 25"/>
          <p:cNvSpPr>
            <a:spLocks noChangeShapeType="1"/>
          </p:cNvSpPr>
          <p:nvPr/>
        </p:nvSpPr>
        <p:spPr bwMode="auto">
          <a:xfrm>
            <a:off x="5010150" y="2192338"/>
            <a:ext cx="1112837" cy="581025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86" name="Line 26"/>
          <p:cNvSpPr>
            <a:spLocks noChangeShapeType="1"/>
          </p:cNvSpPr>
          <p:nvPr/>
        </p:nvSpPr>
        <p:spPr bwMode="auto">
          <a:xfrm flipH="1">
            <a:off x="4330700" y="2249488"/>
            <a:ext cx="123825" cy="755650"/>
          </a:xfrm>
          <a:prstGeom prst="lin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0" y="2362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0" y="4495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0" y="2533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0" y="43243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0997" name="Rectangle 37"/>
          <p:cNvSpPr>
            <a:spLocks noChangeArrowheads="1"/>
          </p:cNvSpPr>
          <p:nvPr/>
        </p:nvSpPr>
        <p:spPr bwMode="auto">
          <a:xfrm>
            <a:off x="0" y="2447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0998" name="Rectangle 38"/>
          <p:cNvSpPr>
            <a:spLocks noChangeArrowheads="1"/>
          </p:cNvSpPr>
          <p:nvPr/>
        </p:nvSpPr>
        <p:spPr bwMode="auto">
          <a:xfrm>
            <a:off x="0" y="4365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000" name="Rectangle 40"/>
          <p:cNvSpPr>
            <a:spLocks noChangeArrowheads="1"/>
          </p:cNvSpPr>
          <p:nvPr/>
        </p:nvSpPr>
        <p:spPr bwMode="auto">
          <a:xfrm>
            <a:off x="0" y="1714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41001" name="Rectangle 41"/>
          <p:cNvSpPr>
            <a:spLocks noChangeArrowheads="1"/>
          </p:cNvSpPr>
          <p:nvPr/>
        </p:nvSpPr>
        <p:spPr bwMode="auto">
          <a:xfrm>
            <a:off x="0" y="51435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44083" name="Picture 51" descr="D:\Презентация\Рисунок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4465638"/>
            <a:ext cx="3133725" cy="23526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85" name="Picture 53" descr="D:\Презентация\Рисунок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494" y="4590256"/>
            <a:ext cx="2803525" cy="21034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86" name="Picture 54" descr="D:\Презентация\Рисунок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1" y="3629819"/>
            <a:ext cx="2852737" cy="213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315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2124075" y="620713"/>
            <a:ext cx="4752975" cy="52387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Arial"/>
                <a:cs typeface="Arial"/>
              </a:rPr>
              <a:t>Гронування</a:t>
            </a:r>
            <a:endParaRPr lang="ru-RU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00"/>
              </a:solidFill>
              <a:latin typeface="Arial"/>
              <a:cs typeface="Arial"/>
            </a:endParaRPr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348038" y="3141663"/>
            <a:ext cx="251936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5400" b="1">
                <a:solidFill>
                  <a:srgbClr val="800000"/>
                </a:solidFill>
                <a:latin typeface="Monotype Corsiva" pitchFamily="66" charset="0"/>
              </a:rPr>
              <a:t>Воланд</a:t>
            </a:r>
            <a:endParaRPr lang="ru-RU" sz="5400" b="1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908175" y="1412875"/>
            <a:ext cx="4535488" cy="608013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 dirty="0">
                <a:latin typeface="Monotype Corsiva" pitchFamily="66" charset="0"/>
              </a:rPr>
              <a:t>Знавець рідкісних рукописів</a:t>
            </a:r>
            <a:endParaRPr lang="ru-RU" sz="3200" b="1" dirty="0">
              <a:latin typeface="Monotype Corsiva" pitchFamily="66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323850" y="4005263"/>
            <a:ext cx="2447925" cy="608012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latin typeface="Monotype Corsiva" pitchFamily="66" charset="0"/>
              </a:rPr>
              <a:t>Непідкупний</a:t>
            </a:r>
            <a:endParaRPr lang="ru-RU" sz="3200" b="1">
              <a:latin typeface="Monotype Corsiva" pitchFamily="66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395288" y="3141663"/>
            <a:ext cx="2305050" cy="730250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latin typeface="Monotype Corsiva" pitchFamily="66" charset="0"/>
              </a:rPr>
              <a:t>Справедливий</a:t>
            </a:r>
            <a:r>
              <a:rPr lang="uk-UA" sz="4000" b="1">
                <a:latin typeface="Monotype Corsiva" pitchFamily="66" charset="0"/>
              </a:rPr>
              <a:t> </a:t>
            </a:r>
            <a:endParaRPr lang="ru-RU" sz="4000" b="1">
              <a:latin typeface="Monotype Corsiva" pitchFamily="66" charset="0"/>
            </a:endParaRPr>
          </a:p>
        </p:txBody>
      </p:sp>
      <p:sp>
        <p:nvSpPr>
          <p:cNvPr id="34826" name="Text Box 10"/>
          <p:cNvSpPr txBox="1">
            <a:spLocks noChangeArrowheads="1"/>
          </p:cNvSpPr>
          <p:nvPr/>
        </p:nvSpPr>
        <p:spPr bwMode="auto">
          <a:xfrm>
            <a:off x="755650" y="2205038"/>
            <a:ext cx="1584325" cy="608012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latin typeface="Monotype Corsiva" pitchFamily="66" charset="0"/>
              </a:rPr>
              <a:t>Філософ</a:t>
            </a:r>
            <a:endParaRPr lang="ru-RU" sz="3200" b="1">
              <a:latin typeface="Monotype Corsiva" pitchFamily="66" charset="0"/>
            </a:endParaRPr>
          </a:p>
        </p:txBody>
      </p:sp>
      <p:sp>
        <p:nvSpPr>
          <p:cNvPr id="34827" name="Text Box 11"/>
          <p:cNvSpPr txBox="1">
            <a:spLocks noChangeArrowheads="1"/>
          </p:cNvSpPr>
          <p:nvPr/>
        </p:nvSpPr>
        <p:spPr bwMode="auto">
          <a:xfrm>
            <a:off x="468313" y="4797425"/>
            <a:ext cx="2160587" cy="608013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latin typeface="Monotype Corsiva" pitchFamily="66" charset="0"/>
              </a:rPr>
              <a:t>Об'єктивний</a:t>
            </a:r>
            <a:endParaRPr lang="ru-RU" sz="3200" b="1">
              <a:latin typeface="Monotype Corsiva" pitchFamily="66" charset="0"/>
            </a:endParaRPr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0" y="5589588"/>
            <a:ext cx="3673475" cy="608012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latin typeface="Monotype Corsiva" pitchFamily="66" charset="0"/>
              </a:rPr>
              <a:t>Здатний до милосердя</a:t>
            </a:r>
            <a:endParaRPr lang="ru-RU" sz="3200" b="1">
              <a:latin typeface="Monotype Corsiva" pitchFamily="66" charset="0"/>
            </a:endParaRP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5938838" y="5229225"/>
            <a:ext cx="3205162" cy="1095375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latin typeface="Monotype Corsiva" pitchFamily="66" charset="0"/>
              </a:rPr>
              <a:t>Тонкий знавець людської психології</a:t>
            </a:r>
            <a:endParaRPr lang="ru-RU" sz="3200" b="1">
              <a:latin typeface="Monotype Corsiva" pitchFamily="66" charset="0"/>
            </a:endParaRPr>
          </a:p>
        </p:txBody>
      </p:sp>
      <p:sp>
        <p:nvSpPr>
          <p:cNvPr id="34831" name="Text Box 15"/>
          <p:cNvSpPr txBox="1">
            <a:spLocks noChangeArrowheads="1"/>
          </p:cNvSpPr>
          <p:nvPr/>
        </p:nvSpPr>
        <p:spPr bwMode="auto">
          <a:xfrm>
            <a:off x="6156325" y="2205038"/>
            <a:ext cx="2447925" cy="608012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latin typeface="Monotype Corsiva" pitchFamily="66" charset="0"/>
              </a:rPr>
              <a:t>Великодушний</a:t>
            </a:r>
            <a:endParaRPr lang="ru-RU" sz="3200" b="1">
              <a:latin typeface="Monotype Corsiva" pitchFamily="66" charset="0"/>
            </a:endParaRPr>
          </a:p>
        </p:txBody>
      </p:sp>
      <p:sp>
        <p:nvSpPr>
          <p:cNvPr id="34832" name="Text Box 16"/>
          <p:cNvSpPr txBox="1">
            <a:spLocks noChangeArrowheads="1"/>
          </p:cNvSpPr>
          <p:nvPr/>
        </p:nvSpPr>
        <p:spPr bwMode="auto">
          <a:xfrm>
            <a:off x="6659563" y="2997200"/>
            <a:ext cx="1727200" cy="608013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latin typeface="Monotype Corsiva" pitchFamily="66" charset="0"/>
              </a:rPr>
              <a:t>Щедрий</a:t>
            </a:r>
            <a:endParaRPr lang="ru-RU" sz="3200" b="1">
              <a:latin typeface="Monotype Corsiva" pitchFamily="66" charset="0"/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6732588" y="3789363"/>
            <a:ext cx="1728787" cy="608012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latin typeface="Monotype Corsiva" pitchFamily="66" charset="0"/>
              </a:rPr>
              <a:t>Поліглот</a:t>
            </a:r>
            <a:endParaRPr lang="ru-RU" sz="3200" b="1">
              <a:latin typeface="Monotype Corsiva" pitchFamily="66" charset="0"/>
            </a:endParaRP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77050" y="4508500"/>
            <a:ext cx="1512888" cy="608013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latin typeface="Monotype Corsiva" pitchFamily="66" charset="0"/>
              </a:rPr>
              <a:t>Історик</a:t>
            </a:r>
            <a:endParaRPr lang="ru-RU" sz="3200" b="1">
              <a:latin typeface="Monotype Corsiva" pitchFamily="66" charset="0"/>
            </a:endParaRPr>
          </a:p>
        </p:txBody>
      </p:sp>
      <p:sp>
        <p:nvSpPr>
          <p:cNvPr id="34835" name="Text Box 19"/>
          <p:cNvSpPr txBox="1">
            <a:spLocks noChangeArrowheads="1"/>
          </p:cNvSpPr>
          <p:nvPr/>
        </p:nvSpPr>
        <p:spPr bwMode="auto">
          <a:xfrm>
            <a:off x="3779838" y="4868863"/>
            <a:ext cx="2087562" cy="608012"/>
          </a:xfrm>
          <a:prstGeom prst="rect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3200" b="1">
                <a:latin typeface="Monotype Corsiva" pitchFamily="66" charset="0"/>
              </a:rPr>
              <a:t>Мандрівник</a:t>
            </a:r>
            <a:endParaRPr lang="ru-RU" sz="3200" b="1">
              <a:latin typeface="Monotype Corsiva" pitchFamily="66" charset="0"/>
            </a:endParaRPr>
          </a:p>
        </p:txBody>
      </p:sp>
      <p:sp>
        <p:nvSpPr>
          <p:cNvPr id="34836" name="Line 20"/>
          <p:cNvSpPr>
            <a:spLocks noChangeShapeType="1"/>
          </p:cNvSpPr>
          <p:nvPr/>
        </p:nvSpPr>
        <p:spPr bwMode="auto">
          <a:xfrm>
            <a:off x="4500563" y="3860800"/>
            <a:ext cx="0" cy="1008063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37" name="Line 21"/>
          <p:cNvSpPr>
            <a:spLocks noChangeShapeType="1"/>
          </p:cNvSpPr>
          <p:nvPr/>
        </p:nvSpPr>
        <p:spPr bwMode="auto">
          <a:xfrm rot="2461969">
            <a:off x="2673350" y="3657600"/>
            <a:ext cx="981075" cy="1785938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0" name="Line 24"/>
          <p:cNvSpPr>
            <a:spLocks noChangeShapeType="1"/>
          </p:cNvSpPr>
          <p:nvPr/>
        </p:nvSpPr>
        <p:spPr bwMode="auto">
          <a:xfrm rot="-7424864" flipH="1" flipV="1">
            <a:off x="2931319" y="3434556"/>
            <a:ext cx="247650" cy="928688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1" name="Line 25"/>
          <p:cNvSpPr>
            <a:spLocks noChangeShapeType="1"/>
          </p:cNvSpPr>
          <p:nvPr/>
        </p:nvSpPr>
        <p:spPr bwMode="auto">
          <a:xfrm rot="-7660353" flipH="1" flipV="1">
            <a:off x="2613025" y="3589338"/>
            <a:ext cx="814388" cy="1503362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2" name="Line 26"/>
          <p:cNvSpPr>
            <a:spLocks noChangeShapeType="1"/>
          </p:cNvSpPr>
          <p:nvPr/>
        </p:nvSpPr>
        <p:spPr bwMode="auto">
          <a:xfrm rot="5277922" flipH="1">
            <a:off x="3059907" y="3186906"/>
            <a:ext cx="0" cy="719137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3" name="Line 27"/>
          <p:cNvSpPr>
            <a:spLocks noChangeShapeType="1"/>
          </p:cNvSpPr>
          <p:nvPr/>
        </p:nvSpPr>
        <p:spPr bwMode="auto">
          <a:xfrm rot="-1834070">
            <a:off x="5926138" y="3311525"/>
            <a:ext cx="328612" cy="2166938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4" name="Line 28"/>
          <p:cNvSpPr>
            <a:spLocks noChangeShapeType="1"/>
          </p:cNvSpPr>
          <p:nvPr/>
        </p:nvSpPr>
        <p:spPr bwMode="auto">
          <a:xfrm rot="-2206686">
            <a:off x="5843588" y="3203575"/>
            <a:ext cx="525462" cy="1792288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5" name="Line 29"/>
          <p:cNvSpPr>
            <a:spLocks noChangeShapeType="1"/>
          </p:cNvSpPr>
          <p:nvPr/>
        </p:nvSpPr>
        <p:spPr bwMode="auto">
          <a:xfrm rot="-2329956">
            <a:off x="5711825" y="3187700"/>
            <a:ext cx="688975" cy="1233488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6" name="Line 30"/>
          <p:cNvSpPr>
            <a:spLocks noChangeShapeType="1"/>
          </p:cNvSpPr>
          <p:nvPr/>
        </p:nvSpPr>
        <p:spPr bwMode="auto">
          <a:xfrm rot="5598447" flipH="1" flipV="1">
            <a:off x="5838031" y="2831307"/>
            <a:ext cx="288925" cy="1223962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7" name="Line 31"/>
          <p:cNvSpPr>
            <a:spLocks noChangeShapeType="1"/>
          </p:cNvSpPr>
          <p:nvPr/>
        </p:nvSpPr>
        <p:spPr bwMode="auto">
          <a:xfrm rot="5598447" flipH="1" flipV="1">
            <a:off x="5224463" y="2708275"/>
            <a:ext cx="1081088" cy="649287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rot="5277922" flipH="1">
            <a:off x="2265363" y="2489200"/>
            <a:ext cx="1147762" cy="1017588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 flipH="1" flipV="1">
            <a:off x="4500563" y="1989138"/>
            <a:ext cx="0" cy="1368425"/>
          </a:xfrm>
          <a:prstGeom prst="line">
            <a:avLst/>
          </a:prstGeom>
          <a:noFill/>
          <a:ln w="28575">
            <a:pattFill prst="pct80">
              <a:fgClr>
                <a:srgbClr val="996600"/>
              </a:fgClr>
              <a:bgClr>
                <a:srgbClr val="FFFFFF"/>
              </a:bgClr>
            </a:patt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5388" name="Picture 34" descr="волан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2133600"/>
            <a:ext cx="941388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1615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4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4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4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93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9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2" grpId="0" animBg="1"/>
      <p:bldP spid="34823" grpId="0" animBg="1"/>
      <p:bldP spid="34824" grpId="0" animBg="1"/>
      <p:bldP spid="34826" grpId="0" animBg="1"/>
      <p:bldP spid="34827" grpId="0" animBg="1"/>
      <p:bldP spid="34828" grpId="0" animBg="1"/>
      <p:bldP spid="34830" grpId="0" animBg="1"/>
      <p:bldP spid="34831" grpId="0" animBg="1"/>
      <p:bldP spid="34832" grpId="0" animBg="1"/>
      <p:bldP spid="34833" grpId="0" animBg="1"/>
      <p:bldP spid="34834" grpId="0" animBg="1"/>
      <p:bldP spid="34835" grpId="0" animBg="1"/>
      <p:bldP spid="34836" grpId="0" animBg="1"/>
      <p:bldP spid="34837" grpId="0" animBg="1"/>
      <p:bldP spid="34840" grpId="0" animBg="1"/>
      <p:bldP spid="34841" grpId="0" animBg="1"/>
      <p:bldP spid="34842" grpId="0" animBg="1"/>
      <p:bldP spid="34843" grpId="0" animBg="1"/>
      <p:bldP spid="34844" grpId="0" animBg="1"/>
      <p:bldP spid="34845" grpId="0" animBg="1"/>
      <p:bldP spid="34846" grpId="0" animBg="1"/>
      <p:bldP spid="34847" grpId="0" animBg="1"/>
      <p:bldP spid="34848" grpId="0" animBg="1"/>
      <p:bldP spid="348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Презентация\Stefan Hefele\9eabc03fab643dd2c6edcad8b99a6e6e-d5ecxe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1" r="2274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0" name="WordArt 4"/>
          <p:cNvSpPr>
            <a:spLocks noChangeArrowheads="1" noChangeShapeType="1" noTextEdit="1"/>
          </p:cNvSpPr>
          <p:nvPr/>
        </p:nvSpPr>
        <p:spPr bwMode="auto">
          <a:xfrm>
            <a:off x="1763713" y="620713"/>
            <a:ext cx="5761037" cy="86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5"/>
              </a:avLst>
            </a:prstTxWarp>
          </a:bodyPr>
          <a:lstStyle/>
          <a:p>
            <a:pPr algn="ctr"/>
            <a:r>
              <a:rPr lang="ru-RU" sz="3600" kern="10" dirty="0" err="1">
                <a:ln w="9525">
                  <a:solidFill>
                    <a:schemeClr val="accent5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Асоціативний</a:t>
            </a:r>
            <a:r>
              <a:rPr lang="ru-RU" sz="3600" kern="10" dirty="0">
                <a:ln w="9525">
                  <a:solidFill>
                    <a:schemeClr val="accent5"/>
                  </a:solidFill>
                  <a:round/>
                  <a:headEnd/>
                  <a:tailEnd/>
                </a:ln>
                <a:solidFill>
                  <a:srgbClr val="800000"/>
                </a:solidFill>
                <a:latin typeface="Arial"/>
                <a:cs typeface="Arial"/>
              </a:rPr>
              <a:t> кущ</a:t>
            </a:r>
          </a:p>
        </p:txBody>
      </p:sp>
      <p:sp>
        <p:nvSpPr>
          <p:cNvPr id="39944" name="Oval 8"/>
          <p:cNvSpPr>
            <a:spLocks noChangeArrowheads="1"/>
          </p:cNvSpPr>
          <p:nvPr/>
        </p:nvSpPr>
        <p:spPr bwMode="auto">
          <a:xfrm>
            <a:off x="0" y="4200525"/>
            <a:ext cx="1876425" cy="885825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3" name="Oval 7"/>
          <p:cNvSpPr>
            <a:spLocks noChangeArrowheads="1"/>
          </p:cNvSpPr>
          <p:nvPr/>
        </p:nvSpPr>
        <p:spPr bwMode="auto">
          <a:xfrm>
            <a:off x="2344738" y="4200525"/>
            <a:ext cx="1876425" cy="885825"/>
          </a:xfrm>
          <a:prstGeom prst="ellipse">
            <a:avLst/>
          </a:prstGeom>
          <a:solidFill>
            <a:srgbClr val="800000"/>
          </a:solidFill>
          <a:ln w="38100">
            <a:solidFill>
              <a:srgbClr val="9966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4845050" y="4200525"/>
            <a:ext cx="1876425" cy="915987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6" name="Oval 10"/>
          <p:cNvSpPr>
            <a:spLocks noChangeArrowheads="1"/>
          </p:cNvSpPr>
          <p:nvPr/>
        </p:nvSpPr>
        <p:spPr bwMode="auto">
          <a:xfrm>
            <a:off x="7267575" y="4200525"/>
            <a:ext cx="1876425" cy="885825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7" name="Oval 11"/>
          <p:cNvSpPr>
            <a:spLocks noChangeArrowheads="1"/>
          </p:cNvSpPr>
          <p:nvPr/>
        </p:nvSpPr>
        <p:spPr bwMode="auto">
          <a:xfrm>
            <a:off x="1171575" y="2981325"/>
            <a:ext cx="1876425" cy="885825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8" name="Oval 12"/>
          <p:cNvSpPr>
            <a:spLocks noChangeArrowheads="1"/>
          </p:cNvSpPr>
          <p:nvPr/>
        </p:nvSpPr>
        <p:spPr bwMode="auto">
          <a:xfrm>
            <a:off x="3438525" y="2981325"/>
            <a:ext cx="1876425" cy="885825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49" name="Oval 13"/>
          <p:cNvSpPr>
            <a:spLocks noChangeArrowheads="1"/>
          </p:cNvSpPr>
          <p:nvPr/>
        </p:nvSpPr>
        <p:spPr bwMode="auto">
          <a:xfrm>
            <a:off x="5861050" y="2879725"/>
            <a:ext cx="1876425" cy="885825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/>
          </a:p>
        </p:txBody>
      </p:sp>
      <p:sp>
        <p:nvSpPr>
          <p:cNvPr id="39950" name="Oval 14"/>
          <p:cNvSpPr>
            <a:spLocks noChangeArrowheads="1"/>
          </p:cNvSpPr>
          <p:nvPr/>
        </p:nvSpPr>
        <p:spPr bwMode="auto">
          <a:xfrm>
            <a:off x="2265363" y="1658938"/>
            <a:ext cx="1876425" cy="884237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51" name="Oval 15"/>
          <p:cNvSpPr>
            <a:spLocks noChangeArrowheads="1"/>
          </p:cNvSpPr>
          <p:nvPr/>
        </p:nvSpPr>
        <p:spPr bwMode="auto">
          <a:xfrm>
            <a:off x="4687888" y="1557338"/>
            <a:ext cx="1876425" cy="885825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52" name="Oval 16"/>
          <p:cNvSpPr>
            <a:spLocks noChangeArrowheads="1"/>
          </p:cNvSpPr>
          <p:nvPr/>
        </p:nvSpPr>
        <p:spPr bwMode="auto">
          <a:xfrm>
            <a:off x="1250950" y="5422900"/>
            <a:ext cx="1876425" cy="885825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53" name="Oval 17"/>
          <p:cNvSpPr>
            <a:spLocks noChangeArrowheads="1"/>
          </p:cNvSpPr>
          <p:nvPr/>
        </p:nvSpPr>
        <p:spPr bwMode="auto">
          <a:xfrm>
            <a:off x="3516313" y="5319713"/>
            <a:ext cx="1876425" cy="885825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54" name="Oval 18"/>
          <p:cNvSpPr>
            <a:spLocks noChangeArrowheads="1"/>
          </p:cNvSpPr>
          <p:nvPr/>
        </p:nvSpPr>
        <p:spPr bwMode="auto">
          <a:xfrm>
            <a:off x="6016625" y="5219700"/>
            <a:ext cx="1876425" cy="884237"/>
          </a:xfrm>
          <a:prstGeom prst="ellipse">
            <a:avLst/>
          </a:prstGeom>
          <a:solidFill>
            <a:srgbClr val="FFCC99"/>
          </a:solidFill>
          <a:ln w="9525">
            <a:solidFill>
              <a:srgbClr val="9966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9955" name="Line 19"/>
          <p:cNvSpPr>
            <a:spLocks noChangeShapeType="1"/>
          </p:cNvSpPr>
          <p:nvPr/>
        </p:nvSpPr>
        <p:spPr bwMode="auto">
          <a:xfrm flipH="1">
            <a:off x="2187575" y="5116513"/>
            <a:ext cx="1017588" cy="306387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6" name="Line 20"/>
          <p:cNvSpPr>
            <a:spLocks noChangeShapeType="1"/>
          </p:cNvSpPr>
          <p:nvPr/>
        </p:nvSpPr>
        <p:spPr bwMode="auto">
          <a:xfrm>
            <a:off x="3205163" y="5116513"/>
            <a:ext cx="857250" cy="20320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7" name="Line 21"/>
          <p:cNvSpPr>
            <a:spLocks noChangeShapeType="1"/>
          </p:cNvSpPr>
          <p:nvPr/>
        </p:nvSpPr>
        <p:spPr bwMode="auto">
          <a:xfrm flipH="1">
            <a:off x="1874838" y="4608513"/>
            <a:ext cx="469900" cy="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8" name="Line 22"/>
          <p:cNvSpPr>
            <a:spLocks noChangeShapeType="1"/>
          </p:cNvSpPr>
          <p:nvPr/>
        </p:nvSpPr>
        <p:spPr bwMode="auto">
          <a:xfrm>
            <a:off x="4219575" y="4608513"/>
            <a:ext cx="625475" cy="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59" name="Line 23"/>
          <p:cNvSpPr>
            <a:spLocks noChangeShapeType="1"/>
          </p:cNvSpPr>
          <p:nvPr/>
        </p:nvSpPr>
        <p:spPr bwMode="auto">
          <a:xfrm>
            <a:off x="6721475" y="4608513"/>
            <a:ext cx="546100" cy="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0" name="Line 24"/>
          <p:cNvSpPr>
            <a:spLocks noChangeShapeType="1"/>
          </p:cNvSpPr>
          <p:nvPr/>
        </p:nvSpPr>
        <p:spPr bwMode="auto">
          <a:xfrm flipV="1">
            <a:off x="5781675" y="3692525"/>
            <a:ext cx="625475" cy="50800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2" name="Line 26"/>
          <p:cNvSpPr>
            <a:spLocks noChangeShapeType="1"/>
          </p:cNvSpPr>
          <p:nvPr/>
        </p:nvSpPr>
        <p:spPr bwMode="auto">
          <a:xfrm>
            <a:off x="5781675" y="5116513"/>
            <a:ext cx="877888" cy="112712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3" name="Line 27"/>
          <p:cNvSpPr>
            <a:spLocks noChangeShapeType="1"/>
          </p:cNvSpPr>
          <p:nvPr/>
        </p:nvSpPr>
        <p:spPr bwMode="auto">
          <a:xfrm flipH="1" flipV="1">
            <a:off x="2265363" y="3895725"/>
            <a:ext cx="860425" cy="304800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4" name="Line 28"/>
          <p:cNvSpPr>
            <a:spLocks noChangeShapeType="1"/>
          </p:cNvSpPr>
          <p:nvPr/>
        </p:nvSpPr>
        <p:spPr bwMode="auto">
          <a:xfrm flipV="1">
            <a:off x="3125788" y="3795713"/>
            <a:ext cx="703263" cy="404812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5" name="Line 29"/>
          <p:cNvSpPr>
            <a:spLocks noChangeShapeType="1"/>
          </p:cNvSpPr>
          <p:nvPr/>
        </p:nvSpPr>
        <p:spPr bwMode="auto">
          <a:xfrm flipH="1" flipV="1">
            <a:off x="3276600" y="2565400"/>
            <a:ext cx="1022350" cy="415925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4298950" y="2420938"/>
            <a:ext cx="993775" cy="560387"/>
          </a:xfrm>
          <a:prstGeom prst="line">
            <a:avLst/>
          </a:prstGeom>
          <a:noFill/>
          <a:ln w="19050">
            <a:solidFill>
              <a:srgbClr val="99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9967" name="Text Box 31"/>
          <p:cNvSpPr txBox="1">
            <a:spLocks noChangeArrowheads="1"/>
          </p:cNvSpPr>
          <p:nvPr/>
        </p:nvSpPr>
        <p:spPr bwMode="auto">
          <a:xfrm>
            <a:off x="2500313" y="1862138"/>
            <a:ext cx="14081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 i="1" dirty="0">
                <a:solidFill>
                  <a:srgbClr val="990000"/>
                </a:solidFill>
              </a:rPr>
              <a:t>любовна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39968" name="Text Box 32"/>
          <p:cNvSpPr txBox="1">
            <a:spLocks noChangeArrowheads="1"/>
          </p:cNvSpPr>
          <p:nvPr/>
        </p:nvSpPr>
        <p:spPr bwMode="auto">
          <a:xfrm>
            <a:off x="4932363" y="1700213"/>
            <a:ext cx="1408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rgbClr val="990000"/>
                </a:solidFill>
              </a:rPr>
              <a:t>Весільні пісні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39969" name="Text Box 33"/>
          <p:cNvSpPr txBox="1">
            <a:spLocks noChangeArrowheads="1"/>
          </p:cNvSpPr>
          <p:nvPr/>
        </p:nvSpPr>
        <p:spPr bwMode="auto">
          <a:xfrm>
            <a:off x="3673475" y="3184525"/>
            <a:ext cx="1408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rgbClr val="990000"/>
                </a:solidFill>
              </a:rPr>
              <a:t>поезія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39970" name="Text Box 34"/>
          <p:cNvSpPr txBox="1">
            <a:spLocks noChangeArrowheads="1"/>
          </p:cNvSpPr>
          <p:nvPr/>
        </p:nvSpPr>
        <p:spPr bwMode="auto">
          <a:xfrm>
            <a:off x="6084888" y="2997200"/>
            <a:ext cx="1408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rgbClr val="990000"/>
                </a:solidFill>
              </a:rPr>
              <a:t>Краса природи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5003800" y="4365625"/>
            <a:ext cx="1408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rgbClr val="990000"/>
                </a:solidFill>
              </a:rPr>
              <a:t>Краса світу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7524750" y="4292600"/>
            <a:ext cx="1406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rgbClr val="990000"/>
                </a:solidFill>
              </a:rPr>
              <a:t>Краса людини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6227763" y="5300663"/>
            <a:ext cx="14081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rgbClr val="990000"/>
                </a:solidFill>
              </a:rPr>
              <a:t>Краса почуття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3751263" y="5524500"/>
            <a:ext cx="14081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rgbClr val="990000"/>
                </a:solidFill>
              </a:rPr>
              <a:t>кохання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328738" y="5624513"/>
            <a:ext cx="17192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rgbClr val="990000"/>
                </a:solidFill>
              </a:rPr>
              <a:t>“</a:t>
            </a:r>
            <a:r>
              <a:rPr lang="uk-UA" b="1" i="1" dirty="0" err="1">
                <a:solidFill>
                  <a:srgbClr val="990000"/>
                </a:solidFill>
              </a:rPr>
              <a:t>дом</a:t>
            </a:r>
            <a:r>
              <a:rPr lang="uk-UA" b="1" i="1" dirty="0">
                <a:solidFill>
                  <a:srgbClr val="990000"/>
                </a:solidFill>
              </a:rPr>
              <a:t> муз”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50825" y="4292600"/>
            <a:ext cx="1327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b="1" i="1" dirty="0">
                <a:solidFill>
                  <a:srgbClr val="990000"/>
                </a:solidFill>
              </a:rPr>
              <a:t>“десята муза”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47813" y="3068638"/>
            <a:ext cx="1406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 i="1" dirty="0">
                <a:solidFill>
                  <a:srgbClr val="990000"/>
                </a:solidFill>
              </a:rPr>
              <a:t>Острів Лесбос</a:t>
            </a:r>
            <a:endParaRPr lang="ru-RU" b="1" i="1" dirty="0">
              <a:solidFill>
                <a:srgbClr val="990000"/>
              </a:solidFill>
            </a:endParaRP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2771775" y="4437063"/>
            <a:ext cx="1406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b="1" i="1" u="sng">
                <a:solidFill>
                  <a:schemeClr val="accent1"/>
                </a:solidFill>
              </a:rPr>
              <a:t>САПФО</a:t>
            </a:r>
            <a:endParaRPr lang="ru-RU" b="1" i="1" u="sng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904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8" name="Picture 12" descr="fon11 копия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588"/>
            <a:ext cx="9144000" cy="685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252520" cy="476250"/>
          </a:xfrm>
        </p:spPr>
        <p:txBody>
          <a:bodyPr/>
          <a:lstStyle/>
          <a:p>
            <a:r>
              <a:rPr lang="uk-UA" sz="2000" b="1" dirty="0">
                <a:solidFill>
                  <a:schemeClr val="accent1"/>
                </a:solidFill>
              </a:rPr>
              <a:t>Єдиний шлях, який веде до знань – це діяльність (</a:t>
            </a:r>
            <a:r>
              <a:rPr lang="uk-UA" sz="1800" b="1" i="1" dirty="0">
                <a:solidFill>
                  <a:schemeClr val="accent1"/>
                </a:solidFill>
              </a:rPr>
              <a:t>Бернард Шоу</a:t>
            </a:r>
            <a:r>
              <a:rPr lang="uk-UA" sz="1800" b="1" dirty="0">
                <a:solidFill>
                  <a:schemeClr val="accent1"/>
                </a:solidFill>
              </a:rPr>
              <a:t>)</a:t>
            </a:r>
            <a:r>
              <a:rPr lang="uk-UA" sz="2000" b="1" dirty="0">
                <a:solidFill>
                  <a:schemeClr val="accent1"/>
                </a:solidFill>
              </a:rPr>
              <a:t> </a:t>
            </a:r>
            <a:endParaRPr lang="ru-RU" sz="2000" b="1" dirty="0">
              <a:solidFill>
                <a:schemeClr val="accent1"/>
              </a:solidFill>
            </a:endParaRP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383100" y="1124744"/>
            <a:ext cx="82296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uk-UA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k_Inform" pitchFamily="82" charset="0"/>
              </a:rPr>
              <a:t>Шлях пошукової роботи на уроці - </a:t>
            </a:r>
            <a:r>
              <a:rPr lang="uk-UA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k_Inform" pitchFamily="82" charset="0"/>
              </a:rPr>
              <a:t>–Сізіфова</a:t>
            </a:r>
            <a:r>
              <a:rPr lang="uk-UA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k_Inform" pitchFamily="82" charset="0"/>
              </a:rPr>
              <a:t> </a:t>
            </a:r>
            <a:r>
              <a:rPr lang="uk-UA" sz="32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k_Inform" pitchFamily="82" charset="0"/>
              </a:rPr>
              <a:t>дорога</a:t>
            </a:r>
            <a:r>
              <a:rPr lang="uk-UA" sz="3200" dirty="0" err="1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k_Inform" pitchFamily="82" charset="0"/>
              </a:rPr>
              <a:t>–</a:t>
            </a:r>
            <a:endParaRPr lang="uk-UA" sz="3200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k_Inform" pitchFamily="82" charset="0"/>
            </a:endParaRPr>
          </a:p>
          <a:p>
            <a:pPr algn="ctr"/>
            <a:r>
              <a:rPr lang="uk-UA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k_Inform" pitchFamily="82" charset="0"/>
              </a:rPr>
              <a:t>Урок-дослідження з різновіковим складом учнів</a:t>
            </a:r>
          </a:p>
          <a:p>
            <a:pPr algn="ctr"/>
            <a:r>
              <a:rPr lang="uk-UA" sz="32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Uk_Inform" pitchFamily="82" charset="0"/>
              </a:rPr>
              <a:t>«Символ в творчості П.Верлена та Е.Хемінгуея»</a:t>
            </a:r>
            <a:endParaRPr lang="ru-RU" sz="32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Uk_Inform" pitchFamily="82" charset="0"/>
            </a:endParaRPr>
          </a:p>
        </p:txBody>
      </p:sp>
      <p:pic>
        <p:nvPicPr>
          <p:cNvPr id="2050" name="Picture 2" descr="F:\семінар зарубіжна (7 квітня)\IMG_2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48906"/>
            <a:ext cx="5768892" cy="4326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47709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04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4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Відкритий урок 2012\Семінар\ФОТО\00085[(001957)15-35-07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5" y="1600130"/>
            <a:ext cx="4549902" cy="2562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Відкритий урок 2012\Семінар\ФОТО\00085[(003272)15-37-49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387" y="1600130"/>
            <a:ext cx="4623431" cy="2603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Відкритий урок 2012\Семінар\ФОТО\00085[(011986)16-02-04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/>
          <a:stretch/>
        </p:blipFill>
        <p:spPr bwMode="auto">
          <a:xfrm>
            <a:off x="4570759" y="4203563"/>
            <a:ext cx="4573059" cy="2654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Відкритий урок 2012\Семінар\ФОТО\00085[(005830)15-45-33]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7"/>
          <a:stretch/>
        </p:blipFill>
        <p:spPr bwMode="auto">
          <a:xfrm>
            <a:off x="-29514" y="4162159"/>
            <a:ext cx="4549902" cy="2699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9511" y="13097"/>
            <a:ext cx="878249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Обласний семінар методистів світової літератури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Зустріч гостей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2043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D:\Відкритий урок 2012\Семінар\ФОТО\00086[(007168)16-25-58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4" y="3645024"/>
            <a:ext cx="5083086" cy="2862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Відкритий урок 2012\Семінар\ФОТО\00086[(013991)16-34-58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005" y="1628800"/>
            <a:ext cx="4859399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Відкритий урок 2012\Семінар\ФОТО\00086[(045841)17-52-06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130" y="4063969"/>
            <a:ext cx="4540250" cy="24459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Відкритий урок 2012\Семінар\ФОТО\00086[(060658)18-40-37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84" y="1620241"/>
            <a:ext cx="4339810" cy="2443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1" y="13097"/>
            <a:ext cx="878249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Урок – дослідження  з різновіковим складом учнів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«Англійський роман як видатне явище європейської літератури Х</a:t>
            </a:r>
            <a:r>
              <a:rPr lang="en-US" sz="3200" b="1" dirty="0" smtClean="0">
                <a:solidFill>
                  <a:srgbClr val="FF0000"/>
                </a:solidFill>
                <a:latin typeface="Monotype Corsiva" pitchFamily="66" charset="0"/>
              </a:rPr>
              <a:t>VII I</a:t>
            </a:r>
            <a:r>
              <a:rPr lang="uk-UA" sz="3200" b="1" dirty="0" smtClean="0">
                <a:solidFill>
                  <a:srgbClr val="FF0000"/>
                </a:solidFill>
                <a:latin typeface="Monotype Corsiva" pitchFamily="66" charset="0"/>
              </a:rPr>
              <a:t> – ХІХ ст.»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179511" y="6362164"/>
            <a:ext cx="878249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2800" b="1" dirty="0" smtClean="0">
                <a:solidFill>
                  <a:srgbClr val="FF0000"/>
                </a:solidFill>
                <a:latin typeface="Monotype Corsiva" pitchFamily="66" charset="0"/>
              </a:rPr>
              <a:t>Цікаві моменти з уроку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0643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machines\Desktop\CIMG4821 рамка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1" t="11098" r="30404" b="26755"/>
          <a:stretch/>
        </p:blipFill>
        <p:spPr bwMode="auto">
          <a:xfrm>
            <a:off x="5976114" y="2930852"/>
            <a:ext cx="3148112" cy="3881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814" y="2374245"/>
            <a:ext cx="9000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sz="4000" b="1" i="1" dirty="0" err="1">
                <a:ln w="38100">
                  <a:solidFill>
                    <a:srgbClr val="FFFFFF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Петрунишин</a:t>
            </a:r>
            <a:r>
              <a:rPr lang="uk-UA" sz="4000" b="1" i="1" dirty="0">
                <a:ln w="38100">
                  <a:solidFill>
                    <a:srgbClr val="FFFFFF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smtClean="0">
                <a:ln w="38100">
                  <a:solidFill>
                    <a:srgbClr val="FFFFFF"/>
                  </a:solidFill>
                </a:ln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Валентини Михайлівни</a:t>
            </a:r>
            <a:endParaRPr lang="ru-RU" sz="4000" b="1" i="1" dirty="0">
              <a:ln w="38100">
                <a:solidFill>
                  <a:srgbClr val="FFFFFF"/>
                </a:solidFill>
              </a:ln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-555254" y="2398426"/>
            <a:ext cx="10225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sz="4000" b="1" i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Петрунишин</a:t>
            </a:r>
            <a:r>
              <a:rPr lang="uk-UA" sz="40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b="1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Валентини Михайлівни</a:t>
            </a:r>
            <a:endParaRPr lang="ru-RU" sz="40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2878" y="116632"/>
            <a:ext cx="784887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sz="4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Презентація  досвіду  роботи</a:t>
            </a:r>
          </a:p>
          <a:p>
            <a:pPr algn="ctr" eaLnBrk="1" hangingPunct="1">
              <a:spcBef>
                <a:spcPct val="50000"/>
              </a:spcBef>
            </a:pPr>
            <a:endParaRPr lang="ru-RU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79512" y="888552"/>
            <a:ext cx="80648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вчителя світової літератури та художньої культури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НВК «</a:t>
            </a: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Лановецька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ЗОШ 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І-ІІІ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ст. №2 – гімназії»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sz="2400" b="1" i="1" dirty="0" err="1" smtClean="0">
                <a:latin typeface="Times New Roman" pitchFamily="18" charset="0"/>
                <a:cs typeface="Times New Roman" pitchFamily="18" charset="0"/>
              </a:rPr>
              <a:t>Лановецького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району, Тернопільської області 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23528" y="3356992"/>
            <a:ext cx="54105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uk-UA" sz="2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Педагогічний стаж – 33 роки</a:t>
            </a:r>
            <a:endParaRPr lang="ru-RU" sz="24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67544" y="4005063"/>
            <a:ext cx="5688632" cy="302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В серці дитячім сію я ласку,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Возвеличую словом людські почуття.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З учнями йду у незвідану казку 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uk-UA" sz="2800" b="1" i="1" dirty="0">
                <a:latin typeface="Times New Roman" pitchFamily="18" charset="0"/>
                <a:cs typeface="Times New Roman" pitchFamily="18" charset="0"/>
              </a:rPr>
              <a:t>Технологій нових пізнання</a:t>
            </a:r>
            <a:r>
              <a:rPr lang="uk-UA" sz="2800" b="1" i="1" dirty="0" smtClean="0"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6373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1" y="13097"/>
            <a:ext cx="878249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uk-UA" sz="3200" b="1" dirty="0" smtClean="0">
                <a:solidFill>
                  <a:srgbClr val="800000"/>
                </a:solidFill>
                <a:latin typeface="Monotype Corsiva" pitchFamily="66" charset="0"/>
              </a:rPr>
              <a:t>Інтегрований урок літератури і художньої культури</a:t>
            </a:r>
          </a:p>
          <a:p>
            <a:pPr algn="ctr" eaLnBrk="1" hangingPunct="1">
              <a:spcBef>
                <a:spcPct val="50000"/>
              </a:spcBef>
            </a:pPr>
            <a:r>
              <a:rPr lang="uk-UA" sz="3200" b="1" dirty="0" smtClean="0">
                <a:solidFill>
                  <a:srgbClr val="800000"/>
                </a:solidFill>
                <a:latin typeface="Monotype Corsiva" pitchFamily="66" charset="0"/>
              </a:rPr>
              <a:t>«Писанка – символ високої небуденної духовності, таланту українського народу. Зображення  чарівної краси у поезії Ігоря Калинця «Писанки».</a:t>
            </a:r>
          </a:p>
        </p:txBody>
      </p:sp>
      <p:pic>
        <p:nvPicPr>
          <p:cNvPr id="3074" name="Picture 2" descr="C:\Users\machines\Desktop\1234\СемінарЗаучів\DSCN1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21421"/>
            <a:ext cx="4248473" cy="31866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chines\Desktop\1234\СемінарЗаучів\DSCN1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1769" y="3140968"/>
            <a:ext cx="4826735" cy="3620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942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4" name="Picture 6" descr="P10509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000500"/>
            <a:ext cx="2286000" cy="2676525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2" name="Picture 4" descr="P10509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00250"/>
            <a:ext cx="2286000" cy="171450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P10509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14313"/>
            <a:ext cx="2667000" cy="200025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P105092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2786062" cy="2035175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3" name="Picture 5" descr="P10509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428875"/>
            <a:ext cx="2643187" cy="1982788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572000"/>
            <a:ext cx="2836863" cy="2071688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3143250" y="0"/>
            <a:ext cx="292893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ts val="4200"/>
              </a:lnSpc>
            </a:pPr>
            <a:r>
              <a:rPr lang="uk-UA" sz="4400" b="1">
                <a:solidFill>
                  <a:srgbClr val="800000"/>
                </a:solidFill>
                <a:latin typeface="Monotype Corsiva" pitchFamily="66" charset="0"/>
              </a:rPr>
              <a:t>Творчі </a:t>
            </a:r>
          </a:p>
          <a:p>
            <a:pPr algn="ctr" eaLnBrk="1" hangingPunct="1">
              <a:lnSpc>
                <a:spcPts val="4200"/>
              </a:lnSpc>
            </a:pPr>
            <a:r>
              <a:rPr lang="uk-UA" sz="4400" b="1">
                <a:solidFill>
                  <a:srgbClr val="800000"/>
                </a:solidFill>
                <a:latin typeface="Monotype Corsiva" pitchFamily="66" charset="0"/>
              </a:rPr>
              <a:t>роботи </a:t>
            </a:r>
          </a:p>
          <a:p>
            <a:pPr algn="ctr" eaLnBrk="1" hangingPunct="1">
              <a:lnSpc>
                <a:spcPts val="4200"/>
              </a:lnSpc>
            </a:pPr>
            <a:r>
              <a:rPr lang="uk-UA" sz="4400" b="1">
                <a:solidFill>
                  <a:srgbClr val="800000"/>
                </a:solidFill>
                <a:latin typeface="Monotype Corsiva" pitchFamily="66" charset="0"/>
              </a:rPr>
              <a:t> учнів</a:t>
            </a:r>
            <a:endParaRPr lang="ru-RU" sz="4400" b="1">
              <a:solidFill>
                <a:srgbClr val="800000"/>
              </a:solidFill>
              <a:latin typeface="Monotype Corsiva" pitchFamily="66" charset="0"/>
            </a:endParaRPr>
          </a:p>
        </p:txBody>
      </p:sp>
      <p:pic>
        <p:nvPicPr>
          <p:cNvPr id="11" name="Рисунок 10" descr="P105093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428875"/>
            <a:ext cx="2786062" cy="2000250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P105093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4643438"/>
            <a:ext cx="2786062" cy="1982787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893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4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3419475" y="188913"/>
            <a:ext cx="5473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uk-UA" sz="2800" b="1" dirty="0">
                <a:solidFill>
                  <a:srgbClr val="800000"/>
                </a:solidFill>
                <a:latin typeface="Monotype Corsiva" pitchFamily="66" charset="0"/>
              </a:rPr>
              <a:t>В особистій практиці сховані таємниці швидких і надійних   успіхів.</a:t>
            </a:r>
            <a:r>
              <a:rPr lang="en-US" sz="2800" b="1" dirty="0">
                <a:solidFill>
                  <a:srgbClr val="800000"/>
                </a:solidFill>
                <a:latin typeface="Monotype Corsiva" pitchFamily="66" charset="0"/>
              </a:rPr>
              <a:t>                        </a:t>
            </a:r>
            <a:r>
              <a:rPr lang="uk-UA" sz="2800" b="1" dirty="0">
                <a:solidFill>
                  <a:srgbClr val="800000"/>
                </a:solidFill>
                <a:latin typeface="Monotype Corsiva" pitchFamily="66" charset="0"/>
              </a:rPr>
              <a:t>Я.А.</a:t>
            </a:r>
            <a:r>
              <a:rPr lang="uk-UA" sz="2800" b="1" dirty="0" err="1">
                <a:solidFill>
                  <a:srgbClr val="800000"/>
                </a:solidFill>
                <a:latin typeface="Monotype Corsiva" pitchFamily="66" charset="0"/>
              </a:rPr>
              <a:t>Коменський</a:t>
            </a:r>
            <a:endParaRPr lang="ru-RU" sz="2800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3360415" y="3857625"/>
            <a:ext cx="164363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 dirty="0">
                <a:solidFill>
                  <a:srgbClr val="800000"/>
                </a:solidFill>
                <a:latin typeface="Monotype Corsiva" pitchFamily="66" charset="0"/>
              </a:rPr>
              <a:t>Робота в групах</a:t>
            </a:r>
            <a:endParaRPr lang="ru-RU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428625" y="2060848"/>
            <a:ext cx="235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 dirty="0">
                <a:solidFill>
                  <a:srgbClr val="800000"/>
                </a:solidFill>
                <a:latin typeface="Monotype Corsiva" pitchFamily="66" charset="0"/>
              </a:rPr>
              <a:t>Літературне свято</a:t>
            </a:r>
            <a:endParaRPr lang="ru-RU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9465" name="TextBox 9"/>
          <p:cNvSpPr txBox="1">
            <a:spLocks noChangeArrowheads="1"/>
          </p:cNvSpPr>
          <p:nvPr/>
        </p:nvSpPr>
        <p:spPr bwMode="auto">
          <a:xfrm>
            <a:off x="6503665" y="3857625"/>
            <a:ext cx="166873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 dirty="0" smtClean="0">
                <a:solidFill>
                  <a:srgbClr val="800000"/>
                </a:solidFill>
                <a:latin typeface="Monotype Corsiva" pitchFamily="66" charset="0"/>
              </a:rPr>
              <a:t>Мої випускники</a:t>
            </a:r>
            <a:endParaRPr lang="ru-RU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9466" name="TextBox 10"/>
          <p:cNvSpPr txBox="1">
            <a:spLocks noChangeArrowheads="1"/>
          </p:cNvSpPr>
          <p:nvPr/>
        </p:nvSpPr>
        <p:spPr bwMode="auto">
          <a:xfrm>
            <a:off x="6432228" y="6488113"/>
            <a:ext cx="2028204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 dirty="0">
                <a:solidFill>
                  <a:srgbClr val="800000"/>
                </a:solidFill>
                <a:latin typeface="Monotype Corsiva" pitchFamily="66" charset="0"/>
              </a:rPr>
              <a:t>Позакласна робота</a:t>
            </a:r>
            <a:endParaRPr lang="ru-RU" b="1" dirty="0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9469" name="TextBox 14"/>
          <p:cNvSpPr txBox="1">
            <a:spLocks noChangeArrowheads="1"/>
          </p:cNvSpPr>
          <p:nvPr/>
        </p:nvSpPr>
        <p:spPr bwMode="auto">
          <a:xfrm>
            <a:off x="357188" y="4357688"/>
            <a:ext cx="2143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>
                <a:solidFill>
                  <a:srgbClr val="800000"/>
                </a:solidFill>
                <a:latin typeface="Monotype Corsiva" pitchFamily="66" charset="0"/>
              </a:rPr>
              <a:t>Екскурсія</a:t>
            </a:r>
            <a:endParaRPr lang="ru-RU" b="1">
              <a:solidFill>
                <a:srgbClr val="800000"/>
              </a:solidFill>
              <a:latin typeface="Monotype Corsiva" pitchFamily="66" charset="0"/>
            </a:endParaRPr>
          </a:p>
        </p:txBody>
      </p:sp>
      <p:sp>
        <p:nvSpPr>
          <p:cNvPr id="19471" name="TextBox 16"/>
          <p:cNvSpPr txBox="1">
            <a:spLocks noChangeArrowheads="1"/>
          </p:cNvSpPr>
          <p:nvPr/>
        </p:nvSpPr>
        <p:spPr bwMode="auto">
          <a:xfrm>
            <a:off x="3214688" y="6488113"/>
            <a:ext cx="26431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uk-UA" b="1">
                <a:solidFill>
                  <a:srgbClr val="800000"/>
                </a:solidFill>
                <a:latin typeface="Monotype Corsiva" pitchFamily="66" charset="0"/>
              </a:rPr>
              <a:t>Парад літературних героїв</a:t>
            </a:r>
            <a:endParaRPr lang="ru-RU" b="1">
              <a:solidFill>
                <a:srgbClr val="800000"/>
              </a:solidFill>
              <a:latin typeface="Monotype Corsiva" pitchFamily="66" charset="0"/>
            </a:endParaRPr>
          </a:p>
        </p:txBody>
      </p:sp>
      <p:pic>
        <p:nvPicPr>
          <p:cNvPr id="2050" name="Picture 2" descr="D:\2013\111\DSCN0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06" y="118556"/>
            <a:ext cx="2699426" cy="20245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013\111\DSCN07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295" y="4227513"/>
            <a:ext cx="2987675" cy="2240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2013\111\DSCN08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78" y="4227513"/>
            <a:ext cx="2987674" cy="2240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2013\111\DSCN086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10" y="2343944"/>
            <a:ext cx="2684992" cy="20137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achines\Desktop\555\CIMG58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06" y="4724399"/>
            <a:ext cx="2658596" cy="1993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achines\Desktop\555\CIMG5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087" y="1573213"/>
            <a:ext cx="3045883" cy="2284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Відкритий урок 2012\Семінар\ФОТО\00086[(067666)18-55-20]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2" r="7618"/>
          <a:stretch/>
        </p:blipFill>
        <p:spPr bwMode="auto">
          <a:xfrm>
            <a:off x="2843808" y="1573213"/>
            <a:ext cx="3074735" cy="2284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Мої досягнення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256584"/>
          </a:xfrm>
        </p:spPr>
        <p:txBody>
          <a:bodyPr/>
          <a:lstStyle/>
          <a:p>
            <a:pPr algn="just"/>
            <a:r>
              <a:rPr lang="uk-UA" sz="2000" dirty="0" smtClean="0"/>
              <a:t>2007 рік У фаховому журналі «Зарубіжна література в навчальних закладах України» надруковано систему уроків із вивчення творчості </a:t>
            </a:r>
            <a:r>
              <a:rPr lang="uk-UA" sz="2000" dirty="0" err="1" smtClean="0"/>
              <a:t>Дж.Байрона</a:t>
            </a:r>
            <a:r>
              <a:rPr lang="uk-UA" sz="2000" dirty="0" smtClean="0"/>
              <a:t> «Служіння добру – найшляхетніша путь».</a:t>
            </a:r>
          </a:p>
          <a:p>
            <a:pPr algn="just"/>
            <a:r>
              <a:rPr lang="uk-UA" sz="2000" dirty="0" smtClean="0"/>
              <a:t>2010 рік Білик Мар’яна 1 місце у районному конкурсі «Юних читців».</a:t>
            </a:r>
          </a:p>
          <a:p>
            <a:pPr algn="just"/>
            <a:r>
              <a:rPr lang="uk-UA" sz="2000" dirty="0" smtClean="0"/>
              <a:t>2010 рік </a:t>
            </a:r>
            <a:r>
              <a:rPr lang="uk-UA" sz="2000" dirty="0" err="1" smtClean="0"/>
              <a:t>Софіюк</a:t>
            </a:r>
            <a:r>
              <a:rPr lang="uk-UA" sz="2000" dirty="0" smtClean="0"/>
              <a:t> Ілона 1 місце у районному конкурсі «Володар слова».</a:t>
            </a:r>
          </a:p>
          <a:p>
            <a:pPr algn="just"/>
            <a:r>
              <a:rPr lang="uk-UA" sz="2000" dirty="0" smtClean="0"/>
              <a:t>2011 – 2012 роки учениця 11 класу </a:t>
            </a:r>
            <a:r>
              <a:rPr lang="uk-UA" sz="2000" dirty="0" err="1" smtClean="0"/>
              <a:t>Рейтор</a:t>
            </a:r>
            <a:r>
              <a:rPr lang="uk-UA" sz="2000" dirty="0" smtClean="0"/>
              <a:t> Олена 1 місце в ІІ етапі олімпіади з російської мови, 2 місце в ІІІ етапі олімпіади з російської мови.</a:t>
            </a:r>
          </a:p>
          <a:p>
            <a:pPr algn="just"/>
            <a:r>
              <a:rPr lang="uk-UA" sz="2000" dirty="0" smtClean="0"/>
              <a:t>2011 – 2012 роки </a:t>
            </a:r>
            <a:r>
              <a:rPr lang="uk-UA" sz="2000" dirty="0"/>
              <a:t>учениця </a:t>
            </a:r>
            <a:r>
              <a:rPr lang="uk-UA" sz="2000" dirty="0" smtClean="0"/>
              <a:t>10 </a:t>
            </a:r>
            <a:r>
              <a:rPr lang="uk-UA" sz="2000" dirty="0"/>
              <a:t>класу </a:t>
            </a:r>
            <a:r>
              <a:rPr lang="uk-UA" sz="2000" dirty="0" err="1" smtClean="0"/>
              <a:t>Критюк</a:t>
            </a:r>
            <a:r>
              <a:rPr lang="uk-UA" sz="2000" dirty="0" smtClean="0"/>
              <a:t> Юлія 1 місце в ІІ етапі олімпіади з російської мови.</a:t>
            </a:r>
          </a:p>
          <a:p>
            <a:pPr algn="just"/>
            <a:r>
              <a:rPr lang="uk-UA" sz="2000" dirty="0"/>
              <a:t>2011 – 2012 </a:t>
            </a:r>
            <a:r>
              <a:rPr lang="uk-UA" sz="2000" dirty="0" smtClean="0"/>
              <a:t>роки учениця 9 класу Поліщук Катерина 2 місце в ІІ етапі олімпіади з </a:t>
            </a:r>
            <a:r>
              <a:rPr lang="uk-UA" sz="2000" smtClean="0"/>
              <a:t>російської мови. </a:t>
            </a:r>
            <a:endParaRPr lang="uk-UA" sz="2000" dirty="0" smtClean="0"/>
          </a:p>
        </p:txBody>
      </p:sp>
    </p:spTree>
    <p:extLst>
      <p:ext uri="{BB962C8B-B14F-4D97-AF65-F5344CB8AC3E}">
        <p14:creationId xmlns:p14="http://schemas.microsoft.com/office/powerpoint/2010/main" val="13081690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36" name="Picture 28" descr="fon02 копи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2400" dirty="0">
                <a:solidFill>
                  <a:schemeClr val="accent1"/>
                </a:solidFill>
                <a:latin typeface="Monotype Corsiva" pitchFamily="66" charset="0"/>
              </a:rPr>
              <a:t>Моя зброя – слово. Щоб виховувати дітей, мушу пізнати себе: хто я? </a:t>
            </a:r>
            <a:br>
              <a:rPr lang="uk-UA" sz="2400" dirty="0">
                <a:solidFill>
                  <a:schemeClr val="accent1"/>
                </a:solidFill>
                <a:latin typeface="Monotype Corsiva" pitchFamily="66" charset="0"/>
              </a:rPr>
            </a:br>
            <a:endParaRPr lang="ru-RU" sz="2400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88554" y="5661248"/>
            <a:ext cx="3732213" cy="8763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uk-UA" sz="2400" dirty="0">
                <a:solidFill>
                  <a:schemeClr val="accent1"/>
                </a:solidFill>
                <a:latin typeface="Monotype Corsiva" pitchFamily="66" charset="0"/>
              </a:rPr>
              <a:t>Ідеологія: </a:t>
            </a:r>
          </a:p>
          <a:p>
            <a:pPr algn="ctr">
              <a:buFont typeface="Wingdings" pitchFamily="2" charset="2"/>
              <a:buNone/>
            </a:pPr>
            <a:r>
              <a:rPr lang="uk-UA" sz="2400" dirty="0">
                <a:solidFill>
                  <a:schemeClr val="accent1"/>
                </a:solidFill>
                <a:latin typeface="Monotype Corsiva" pitchFamily="66" charset="0"/>
              </a:rPr>
              <a:t>“Було спочатку слово...”</a:t>
            </a:r>
            <a:endParaRPr lang="ru-RU" sz="2400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68631" name="Rectangle 23"/>
          <p:cNvSpPr>
            <a:spLocks noChangeArrowheads="1"/>
          </p:cNvSpPr>
          <p:nvPr/>
        </p:nvSpPr>
        <p:spPr bwMode="auto">
          <a:xfrm rot="-2601874">
            <a:off x="5302279" y="3552277"/>
            <a:ext cx="4078287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uk-UA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uk-UA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Філософська позиція: “У кожному з нас дрімає бацила чуми” (А. Камю)</a:t>
            </a:r>
          </a:p>
        </p:txBody>
      </p:sp>
      <p:sp>
        <p:nvSpPr>
          <p:cNvPr id="68632" name="Rectangle 24"/>
          <p:cNvSpPr>
            <a:spLocks noChangeArrowheads="1"/>
          </p:cNvSpPr>
          <p:nvPr/>
        </p:nvSpPr>
        <p:spPr bwMode="auto">
          <a:xfrm rot="1802270">
            <a:off x="81997" y="3703598"/>
            <a:ext cx="2808287" cy="10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endParaRPr lang="uk-UA" sz="2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uk-UA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Девіз: </a:t>
            </a: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uk-UA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onotype Corsiva" pitchFamily="66" charset="0"/>
              </a:rPr>
              <a:t>“Творчість – сенс мого життя…”</a:t>
            </a:r>
            <a:endParaRPr lang="uk-UA" sz="2400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51720" y="1810788"/>
            <a:ext cx="484952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uk-UA" sz="2800" b="1" dirty="0">
                <a:solidFill>
                  <a:schemeClr val="accent1"/>
                </a:solidFill>
                <a:latin typeface="Monotype Corsiva" pitchFamily="66" charset="0"/>
              </a:rPr>
              <a:t>Щоб любові вогонь не </a:t>
            </a:r>
            <a:r>
              <a:rPr lang="uk-UA" sz="2800" b="1" dirty="0" smtClean="0">
                <a:solidFill>
                  <a:schemeClr val="accent1"/>
                </a:solidFill>
                <a:latin typeface="Monotype Corsiva" pitchFamily="66" charset="0"/>
              </a:rPr>
              <a:t>згас,</a:t>
            </a:r>
          </a:p>
          <a:p>
            <a:pPr eaLnBrk="1" hangingPunct="1">
              <a:spcBef>
                <a:spcPct val="50000"/>
              </a:spcBef>
            </a:pPr>
            <a:r>
              <a:rPr lang="uk-UA" sz="2800" b="1" dirty="0" smtClean="0">
                <a:solidFill>
                  <a:schemeClr val="accent1"/>
                </a:solidFill>
                <a:latin typeface="Monotype Corsiva" pitchFamily="66" charset="0"/>
              </a:rPr>
              <a:t>Щоб </a:t>
            </a:r>
            <a:r>
              <a:rPr lang="uk-UA" sz="2800" b="1" dirty="0" err="1">
                <a:solidFill>
                  <a:schemeClr val="accent1"/>
                </a:solidFill>
                <a:latin typeface="Monotype Corsiva" pitchFamily="66" charset="0"/>
              </a:rPr>
              <a:t>віддать</a:t>
            </a:r>
            <a:r>
              <a:rPr lang="uk-UA" sz="2800" b="1" dirty="0">
                <a:solidFill>
                  <a:schemeClr val="accent1"/>
                </a:solidFill>
                <a:latin typeface="Monotype Corsiva" pitchFamily="66" charset="0"/>
              </a:rPr>
              <a:t> дітям серце і душу, </a:t>
            </a:r>
            <a:endParaRPr lang="uk-UA" sz="2800" b="1" dirty="0" smtClean="0">
              <a:solidFill>
                <a:schemeClr val="accent1"/>
              </a:solidFill>
              <a:latin typeface="Monotype Corsiva" pitchFamily="66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uk-UA" sz="2800" b="1" dirty="0" smtClean="0">
                <a:solidFill>
                  <a:schemeClr val="accent1"/>
                </a:solidFill>
                <a:latin typeface="Monotype Corsiva" pitchFamily="66" charset="0"/>
              </a:rPr>
              <a:t>Я </a:t>
            </a:r>
            <a:r>
              <a:rPr lang="uk-UA" sz="2800" b="1" dirty="0">
                <a:solidFill>
                  <a:schemeClr val="accent1"/>
                </a:solidFill>
                <a:latin typeface="Monotype Corsiva" pitchFamily="66" charset="0"/>
              </a:rPr>
              <a:t>щоранку заходжу у клас</a:t>
            </a:r>
            <a:r>
              <a:rPr lang="uk-UA" sz="2800" b="1" dirty="0" smtClean="0">
                <a:solidFill>
                  <a:schemeClr val="accent1"/>
                </a:solidFill>
                <a:latin typeface="Monotype Corsiva" pitchFamily="66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uk-UA" sz="2800" b="1" dirty="0" smtClean="0">
                <a:solidFill>
                  <a:schemeClr val="accent1"/>
                </a:solidFill>
                <a:latin typeface="Monotype Corsiva" pitchFamily="66" charset="0"/>
              </a:rPr>
              <a:t> </a:t>
            </a:r>
            <a:r>
              <a:rPr lang="uk-UA" sz="2800" b="1" dirty="0">
                <a:solidFill>
                  <a:schemeClr val="accent1"/>
                </a:solidFill>
                <a:latin typeface="Monotype Corsiva" pitchFamily="66" charset="0"/>
              </a:rPr>
              <a:t>Я – учитель, я  вчити мушу!</a:t>
            </a:r>
            <a:endParaRPr lang="ru-RU" sz="2800" b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06850"/>
      </p:ext>
    </p:extLst>
  </p:cSld>
  <p:clrMapOvr>
    <a:masterClrMapping/>
  </p:clrMapOvr>
  <p:transition advClick="0"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86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27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86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3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31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build="p"/>
      <p:bldP spid="68631" grpId="0"/>
      <p:bldP spid="686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8" name="Picture 8" descr="fon06+ копия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549275"/>
            <a:ext cx="8229600" cy="3673475"/>
          </a:xfrm>
        </p:spPr>
        <p:txBody>
          <a:bodyPr/>
          <a:lstStyle/>
          <a:p>
            <a:pPr algn="l"/>
            <a:r>
              <a:rPr lang="uk-UA" sz="2800" dirty="0">
                <a:solidFill>
                  <a:srgbClr val="FFE163"/>
                </a:solidFill>
                <a:latin typeface="Zapf ChanceC" pitchFamily="34" charset="0"/>
              </a:rPr>
              <a:t>Завжди ставлю перед собою мету – “Який він, мій учень?” Складаю уявний портрет-символ:</a:t>
            </a:r>
            <a:br>
              <a:rPr lang="uk-UA" sz="2800" dirty="0">
                <a:solidFill>
                  <a:srgbClr val="FFE163"/>
                </a:solidFill>
                <a:latin typeface="Zapf ChanceC" pitchFamily="34" charset="0"/>
              </a:rPr>
            </a:br>
            <a:r>
              <a:rPr lang="uk-UA" sz="2800" dirty="0" smtClean="0">
                <a:solidFill>
                  <a:srgbClr val="FFE163"/>
                </a:solidFill>
                <a:latin typeface="Zapf ChanceC" pitchFamily="34" charset="0"/>
              </a:rPr>
              <a:t/>
            </a:r>
            <a:br>
              <a:rPr lang="uk-UA" sz="2800" dirty="0" smtClean="0">
                <a:solidFill>
                  <a:srgbClr val="FFE163"/>
                </a:solidFill>
                <a:latin typeface="Zapf ChanceC" pitchFamily="34" charset="0"/>
              </a:rPr>
            </a:br>
            <a:r>
              <a:rPr lang="uk-UA" sz="2800" dirty="0">
                <a:solidFill>
                  <a:srgbClr val="FFE163"/>
                </a:solidFill>
                <a:latin typeface="Zapf ChanceC" pitchFamily="34" charset="0"/>
              </a:rPr>
              <a:t/>
            </a:r>
            <a:br>
              <a:rPr lang="uk-UA" sz="2800" dirty="0">
                <a:solidFill>
                  <a:srgbClr val="FFE163"/>
                </a:solidFill>
                <a:latin typeface="Zapf ChanceC" pitchFamily="34" charset="0"/>
              </a:rPr>
            </a:br>
            <a:r>
              <a:rPr lang="uk-UA" sz="2800" dirty="0">
                <a:solidFill>
                  <a:srgbClr val="FFE163"/>
                </a:solidFill>
                <a:latin typeface="Zapf ChanceC" pitchFamily="34" charset="0"/>
              </a:rPr>
              <a:t> - творча активність;</a:t>
            </a:r>
            <a:br>
              <a:rPr lang="uk-UA" sz="2800" dirty="0">
                <a:solidFill>
                  <a:srgbClr val="FFE163"/>
                </a:solidFill>
                <a:latin typeface="Zapf ChanceC" pitchFamily="34" charset="0"/>
              </a:rPr>
            </a:br>
            <a:r>
              <a:rPr lang="uk-UA" sz="2800" dirty="0">
                <a:solidFill>
                  <a:srgbClr val="FFE163"/>
                </a:solidFill>
                <a:latin typeface="Zapf ChanceC" pitchFamily="34" charset="0"/>
              </a:rPr>
              <a:t> - глибокі та міцні знання;</a:t>
            </a:r>
            <a:br>
              <a:rPr lang="uk-UA" sz="2800" dirty="0">
                <a:solidFill>
                  <a:srgbClr val="FFE163"/>
                </a:solidFill>
                <a:latin typeface="Zapf ChanceC" pitchFamily="34" charset="0"/>
              </a:rPr>
            </a:br>
            <a:r>
              <a:rPr lang="uk-UA" sz="2800" dirty="0">
                <a:solidFill>
                  <a:srgbClr val="FFE163"/>
                </a:solidFill>
                <a:latin typeface="Zapf ChanceC" pitchFamily="34" charset="0"/>
              </a:rPr>
              <a:t> - високий інтелект;</a:t>
            </a:r>
            <a:br>
              <a:rPr lang="uk-UA" sz="2800" dirty="0">
                <a:solidFill>
                  <a:srgbClr val="FFE163"/>
                </a:solidFill>
                <a:latin typeface="Zapf ChanceC" pitchFamily="34" charset="0"/>
              </a:rPr>
            </a:br>
            <a:r>
              <a:rPr lang="uk-UA" sz="2800" dirty="0">
                <a:solidFill>
                  <a:srgbClr val="FFE163"/>
                </a:solidFill>
                <a:latin typeface="Zapf ChanceC" pitchFamily="34" charset="0"/>
              </a:rPr>
              <a:t> - чисті помисли;</a:t>
            </a:r>
            <a:br>
              <a:rPr lang="uk-UA" sz="2800" dirty="0">
                <a:solidFill>
                  <a:srgbClr val="FFE163"/>
                </a:solidFill>
                <a:latin typeface="Zapf ChanceC" pitchFamily="34" charset="0"/>
              </a:rPr>
            </a:br>
            <a:r>
              <a:rPr lang="uk-UA" sz="2800" dirty="0">
                <a:solidFill>
                  <a:srgbClr val="FFE163"/>
                </a:solidFill>
                <a:latin typeface="Zapf ChanceC" pitchFamily="34" charset="0"/>
              </a:rPr>
              <a:t> - активна життєва позиція</a:t>
            </a:r>
            <a:endParaRPr lang="ru-RU" sz="2800" dirty="0">
              <a:solidFill>
                <a:srgbClr val="FFE163"/>
              </a:solidFill>
              <a:latin typeface="Zapf ChanceC" pitchFamily="34" charset="0"/>
            </a:endParaRP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468313" y="5157788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uk-UA" sz="2400" b="1" i="1" dirty="0"/>
              <a:t>Щоб виліпити таку </a:t>
            </a:r>
            <a:r>
              <a:rPr lang="uk-UA" sz="2800" b="1" i="1" dirty="0"/>
              <a:t>людину</a:t>
            </a:r>
            <a:r>
              <a:rPr lang="uk-UA" sz="2400" b="1" i="1" dirty="0"/>
              <a:t>, уроки будую так, щоб кожен учень відчув себе творцем...</a:t>
            </a:r>
            <a:endParaRPr lang="ru-RU" sz="2400" b="1" i="1" dirty="0"/>
          </a:p>
        </p:txBody>
      </p:sp>
      <p:pic>
        <p:nvPicPr>
          <p:cNvPr id="43010" name="Picture 2" descr="C:\Users\machines\Desktop\555\CIMG57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3" b="10120"/>
          <a:stretch/>
        </p:blipFill>
        <p:spPr bwMode="auto">
          <a:xfrm>
            <a:off x="4986102" y="2005409"/>
            <a:ext cx="3525006" cy="2503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600000"/>
            </a:camera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86115126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100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on08копия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title" sz="quarter"/>
          </p:nvPr>
        </p:nvSpPr>
        <p:spPr>
          <a:xfrm>
            <a:off x="323850" y="381000"/>
            <a:ext cx="8569325" cy="5856288"/>
          </a:xfrm>
        </p:spPr>
        <p:txBody>
          <a:bodyPr/>
          <a:lstStyle/>
          <a:p>
            <a:pPr eaLnBrk="1" hangingPunct="1"/>
            <a:r>
              <a:rPr lang="uk-UA" sz="2800" dirty="0" smtClean="0">
                <a:solidFill>
                  <a:srgbClr val="7D5D3F"/>
                </a:solidFill>
              </a:rPr>
              <a:t>	 </a:t>
            </a:r>
            <a:r>
              <a:rPr lang="uk-UA" sz="3600" dirty="0" smtClean="0">
                <a:solidFill>
                  <a:srgbClr val="926C4A"/>
                </a:solidFill>
                <a:latin typeface="Monotype Corsiva" pitchFamily="66" charset="0"/>
              </a:rPr>
              <a:t> </a:t>
            </a:r>
            <a:r>
              <a:rPr lang="uk-UA" sz="3600" b="1" dirty="0" smtClean="0">
                <a:solidFill>
                  <a:srgbClr val="926C4A"/>
                </a:solidFill>
                <a:latin typeface="Monotype Corsiva" pitchFamily="66" charset="0"/>
              </a:rPr>
              <a:t>У  своїй педагогічній діяльності реалізовую науково-методичну проблему:</a:t>
            </a:r>
            <a:br>
              <a:rPr lang="uk-UA" sz="3600" b="1" dirty="0" smtClean="0">
                <a:solidFill>
                  <a:srgbClr val="926C4A"/>
                </a:solidFill>
                <a:latin typeface="Monotype Corsiva" pitchFamily="66" charset="0"/>
              </a:rPr>
            </a:br>
            <a:r>
              <a:rPr lang="uk-UA" sz="3600" b="1" dirty="0" smtClean="0">
                <a:solidFill>
                  <a:srgbClr val="926C4A"/>
                </a:solidFill>
                <a:latin typeface="Monotype Corsiva" pitchFamily="66" charset="0"/>
              </a:rPr>
              <a:t/>
            </a:r>
            <a:br>
              <a:rPr lang="uk-UA" sz="3600" b="1" dirty="0" smtClean="0">
                <a:solidFill>
                  <a:srgbClr val="926C4A"/>
                </a:solidFill>
                <a:latin typeface="Monotype Corsiva" pitchFamily="66" charset="0"/>
              </a:rPr>
            </a:br>
            <a:r>
              <a:rPr lang="uk-UA" sz="4800" b="1" dirty="0" smtClean="0">
                <a:latin typeface="Monotype Corsiva" pitchFamily="66" charset="0"/>
              </a:rPr>
              <a:t>Розвиток творчої особистості </a:t>
            </a:r>
            <a:br>
              <a:rPr lang="uk-UA" sz="4800" b="1" dirty="0" smtClean="0">
                <a:latin typeface="Monotype Corsiva" pitchFamily="66" charset="0"/>
              </a:rPr>
            </a:br>
            <a:r>
              <a:rPr lang="uk-UA" sz="4800" b="1" dirty="0" smtClean="0">
                <a:latin typeface="Monotype Corsiva" pitchFamily="66" charset="0"/>
              </a:rPr>
              <a:t> в процесі впровадження інноваційних технологій на уроках світової літератури  та художньої культури </a:t>
            </a:r>
            <a:br>
              <a:rPr lang="uk-UA" sz="4800" b="1" dirty="0" smtClean="0">
                <a:latin typeface="Monotype Corsiva" pitchFamily="66" charset="0"/>
              </a:rPr>
            </a:br>
            <a:endParaRPr lang="ru-RU" sz="4800" b="1" dirty="0" smtClean="0">
              <a:latin typeface="Monotype Corsiva" pitchFamily="66" charset="0"/>
            </a:endParaRP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95288" y="908050"/>
            <a:ext cx="8229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uk-UA" sz="4400">
              <a:solidFill>
                <a:schemeClr val="tx2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68313" y="333375"/>
            <a:ext cx="8229600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uk-UA" sz="4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581121"/>
      </p:ext>
    </p:extLst>
  </p:cSld>
  <p:clrMapOvr>
    <a:masterClrMapping/>
  </p:clrMapOvr>
  <p:transition advClick="0" advTm="7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 flipH="1">
            <a:off x="457200" y="1600200"/>
            <a:ext cx="8229600" cy="4525963"/>
          </a:xfrm>
          <a:ln>
            <a:noFill/>
          </a:ln>
          <a:effectLst/>
        </p:spPr>
        <p:txBody>
          <a:bodyPr anchor="t"/>
          <a:lstStyle/>
          <a:p>
            <a:pPr eaLnBrk="1" hangingPunct="1"/>
            <a:r>
              <a:rPr lang="uk-UA" sz="2800" b="1" i="1" dirty="0" smtClean="0">
                <a:ln w="57150">
                  <a:solidFill>
                    <a:schemeClr val="accent1"/>
                  </a:solidFill>
                </a:ln>
                <a:solidFill>
                  <a:srgbClr val="FF0000"/>
                </a:solidFill>
                <a:effectLst/>
              </a:rPr>
              <a:t>впровадження найоптимальніших методів і прийомів, прогресивних інтерактивних технологій навчання;</a:t>
            </a:r>
          </a:p>
          <a:p>
            <a:pPr eaLnBrk="1" hangingPunct="1"/>
            <a:r>
              <a:rPr lang="uk-UA" sz="2800" b="1" i="1" dirty="0" smtClean="0">
                <a:ln w="57150">
                  <a:solidFill>
                    <a:schemeClr val="accent1"/>
                  </a:solidFill>
                </a:ln>
                <a:solidFill>
                  <a:srgbClr val="FF0000"/>
                </a:solidFill>
                <a:effectLst/>
              </a:rPr>
              <a:t>удосконалення засобів і форм процесу навчання відповідно до сучасних вимог;</a:t>
            </a:r>
          </a:p>
          <a:p>
            <a:pPr eaLnBrk="1" hangingPunct="1"/>
            <a:r>
              <a:rPr lang="uk-UA" sz="2800" b="1" i="1" dirty="0" smtClean="0">
                <a:ln w="57150">
                  <a:solidFill>
                    <a:schemeClr val="accent1"/>
                  </a:solidFill>
                </a:ln>
                <a:solidFill>
                  <a:srgbClr val="FF0000"/>
                </a:solidFill>
                <a:effectLst/>
              </a:rPr>
              <a:t>інтенсифікація та індивідуалізація навчання;</a:t>
            </a:r>
          </a:p>
          <a:p>
            <a:pPr eaLnBrk="1" hangingPunct="1"/>
            <a:r>
              <a:rPr lang="uk-UA" sz="2800" b="1" i="1" dirty="0" smtClean="0">
                <a:ln w="57150">
                  <a:solidFill>
                    <a:schemeClr val="accent1"/>
                  </a:solidFill>
                </a:ln>
                <a:solidFill>
                  <a:srgbClr val="FF0000"/>
                </a:solidFill>
                <a:effectLst/>
              </a:rPr>
              <a:t>розкриття творчих можливостей дитини;</a:t>
            </a:r>
          </a:p>
          <a:p>
            <a:pPr eaLnBrk="1" hangingPunct="1"/>
            <a:r>
              <a:rPr lang="uk-UA" sz="2800" b="1" i="1" dirty="0" smtClean="0">
                <a:ln w="57150">
                  <a:solidFill>
                    <a:schemeClr val="accent1"/>
                  </a:solidFill>
                </a:ln>
                <a:solidFill>
                  <a:srgbClr val="FF0000"/>
                </a:solidFill>
                <a:effectLst/>
              </a:rPr>
              <a:t>проекція на майбутнє.</a:t>
            </a:r>
            <a:endParaRPr lang="ru-RU" sz="2800" b="1" i="1" dirty="0" smtClean="0">
              <a:ln w="57150">
                <a:solidFill>
                  <a:schemeClr val="accent1"/>
                </a:solidFill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123" name="WordArt 4"/>
          <p:cNvSpPr>
            <a:spLocks noChangeArrowheads="1" noChangeShapeType="1" noTextEdit="1"/>
          </p:cNvSpPr>
          <p:nvPr/>
        </p:nvSpPr>
        <p:spPr bwMode="auto">
          <a:xfrm>
            <a:off x="683568" y="692696"/>
            <a:ext cx="8604250" cy="128691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kern="10" dirty="0">
                <a:ln w="57150">
                  <a:solidFill>
                    <a:schemeClr val="accent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МОТИВАЦІЯ ДОСВІДУ: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 flipH="1">
            <a:off x="467544" y="160166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uk-UA" sz="2800" b="1" i="1" dirty="0" smtClean="0">
                <a:ln w="57150">
                  <a:noFill/>
                </a:ln>
                <a:effectLst/>
              </a:rPr>
              <a:t>впровадження найоптимальніших методів і прийомів, прогресивних інтерактивних технологій навчання;</a:t>
            </a:r>
          </a:p>
          <a:p>
            <a:pPr eaLnBrk="1" hangingPunct="1"/>
            <a:r>
              <a:rPr lang="uk-UA" sz="2800" b="1" i="1" dirty="0" smtClean="0">
                <a:ln w="57150">
                  <a:noFill/>
                </a:ln>
                <a:effectLst/>
              </a:rPr>
              <a:t>удосконалення засобів і форм процесу навчання відповідно до сучасних вимог;</a:t>
            </a:r>
          </a:p>
          <a:p>
            <a:pPr eaLnBrk="1" hangingPunct="1"/>
            <a:r>
              <a:rPr lang="uk-UA" sz="2800" b="1" i="1" dirty="0" smtClean="0">
                <a:ln w="57150">
                  <a:noFill/>
                </a:ln>
                <a:effectLst/>
              </a:rPr>
              <a:t>інтенсифікація та індивідуалізація навчання;</a:t>
            </a:r>
          </a:p>
          <a:p>
            <a:pPr eaLnBrk="1" hangingPunct="1"/>
            <a:r>
              <a:rPr lang="uk-UA" sz="2800" b="1" i="1" dirty="0" smtClean="0">
                <a:ln w="57150">
                  <a:noFill/>
                </a:ln>
                <a:effectLst/>
              </a:rPr>
              <a:t>розкриття творчих можливостей дитини;</a:t>
            </a:r>
          </a:p>
          <a:p>
            <a:pPr eaLnBrk="1" hangingPunct="1"/>
            <a:r>
              <a:rPr lang="uk-UA" sz="2800" b="1" i="1" dirty="0" smtClean="0">
                <a:ln w="57150">
                  <a:noFill/>
                </a:ln>
                <a:effectLst/>
              </a:rPr>
              <a:t>проекція на майбутнє.</a:t>
            </a:r>
            <a:endParaRPr lang="ru-RU" sz="2800" b="1" i="1" dirty="0" smtClean="0">
              <a:ln w="57150">
                <a:noFill/>
              </a:ln>
              <a:effectLst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8" descr="fon02 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95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275956"/>
            <a:ext cx="8229600" cy="356262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sz="2400" b="1" i="1" dirty="0" smtClean="0">
                <a:ln w="571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cs typeface="Aharoni" pitchFamily="2" charset="-79"/>
              </a:rPr>
              <a:t>формування та вдосконалення читацької культури учнів;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i="1" dirty="0" smtClean="0">
                <a:ln w="571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cs typeface="Aharoni" pitchFamily="2" charset="-79"/>
              </a:rPr>
              <a:t>реалізація проблемно-пошукової дослідницької роботи;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i="1" dirty="0" smtClean="0">
                <a:ln w="571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cs typeface="Aharoni" pitchFamily="2" charset="-79"/>
              </a:rPr>
              <a:t>формування творчої особистості;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i="1" dirty="0" smtClean="0">
                <a:ln w="571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cs typeface="Aharoni" pitchFamily="2" charset="-79"/>
              </a:rPr>
              <a:t>підвищення мотивації навчання;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i="1" dirty="0" smtClean="0">
                <a:ln w="571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cs typeface="Aharoni" pitchFamily="2" charset="-79"/>
              </a:rPr>
              <a:t>розвиток життєвих </a:t>
            </a:r>
            <a:r>
              <a:rPr lang="uk-UA" sz="2400" b="1" i="1" dirty="0" err="1" smtClean="0">
                <a:ln w="571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cs typeface="Aharoni" pitchFamily="2" charset="-79"/>
              </a:rPr>
              <a:t>компетентностей</a:t>
            </a:r>
            <a:r>
              <a:rPr lang="uk-UA" sz="2400" b="1" i="1" dirty="0" smtClean="0">
                <a:ln w="57150">
                  <a:solidFill>
                    <a:srgbClr val="FFFFFF"/>
                  </a:solidFill>
                </a:ln>
                <a:solidFill>
                  <a:srgbClr val="FF0000"/>
                </a:solidFill>
                <a:effectLst/>
                <a:cs typeface="Aharoni" pitchFamily="2" charset="-79"/>
              </a:rPr>
              <a:t>, самостійного свідомого мислення для досягнення успіху.</a:t>
            </a:r>
            <a:endParaRPr lang="ru-RU" sz="2400" b="1" i="1" dirty="0" smtClean="0">
              <a:ln w="57150">
                <a:solidFill>
                  <a:srgbClr val="FFFFFF"/>
                </a:solidFill>
              </a:ln>
              <a:solidFill>
                <a:srgbClr val="FF0000"/>
              </a:solidFill>
              <a:effectLst/>
              <a:cs typeface="Aharoni" pitchFamily="2" charset="-79"/>
            </a:endParaRPr>
          </a:p>
        </p:txBody>
      </p:sp>
      <p:sp>
        <p:nvSpPr>
          <p:cNvPr id="6147" name="Text Box 4"/>
          <p:cNvSpPr txBox="1">
            <a:spLocks noChangeArrowheads="1"/>
          </p:cNvSpPr>
          <p:nvPr/>
        </p:nvSpPr>
        <p:spPr bwMode="auto">
          <a:xfrm>
            <a:off x="4067175" y="0"/>
            <a:ext cx="47529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uk-UA" sz="2400" b="1" dirty="0">
                <a:solidFill>
                  <a:schemeClr val="accent1"/>
                </a:solidFill>
                <a:latin typeface="Monotype Corsiva" pitchFamily="66" charset="0"/>
              </a:rPr>
              <a:t>Розум, мудро створений, вартий більше від розуму, добре наповненого.</a:t>
            </a:r>
          </a:p>
          <a:p>
            <a:pPr algn="r" eaLnBrk="1" hangingPunct="1">
              <a:spcBef>
                <a:spcPct val="50000"/>
              </a:spcBef>
            </a:pPr>
            <a:r>
              <a:rPr lang="uk-UA" sz="2400" b="1" i="1" dirty="0">
                <a:solidFill>
                  <a:schemeClr val="accent1"/>
                </a:solidFill>
                <a:latin typeface="Monotype Corsiva" pitchFamily="66" charset="0"/>
              </a:rPr>
              <a:t>М.Монтень</a:t>
            </a:r>
            <a:endParaRPr lang="ru-RU" sz="2400" b="1" i="1" dirty="0">
              <a:solidFill>
                <a:schemeClr val="accent1"/>
              </a:solidFill>
              <a:latin typeface="Monotype Corsiva" pitchFamily="66" charset="0"/>
            </a:endParaRPr>
          </a:p>
        </p:txBody>
      </p:sp>
      <p:sp>
        <p:nvSpPr>
          <p:cNvPr id="6148" name="WordArt 5"/>
          <p:cNvSpPr>
            <a:spLocks noChangeArrowheads="1" noChangeShapeType="1" noTextEdit="1"/>
          </p:cNvSpPr>
          <p:nvPr/>
        </p:nvSpPr>
        <p:spPr bwMode="auto">
          <a:xfrm>
            <a:off x="457200" y="2124302"/>
            <a:ext cx="8229600" cy="58461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b="1" i="1" kern="10" dirty="0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АКТУАЛЬНІСТЬ ДОСВІДУ</a:t>
            </a:r>
            <a:r>
              <a:rPr lang="ru-RU" sz="3600" b="1" kern="10" dirty="0">
                <a:ln w="28575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/>
              </a:rPr>
              <a:t>: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14400" y="3275683"/>
            <a:ext cx="8229600" cy="3562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uk-UA" sz="2400" b="1" i="1" dirty="0" smtClean="0">
                <a:ln w="57150">
                  <a:noFill/>
                </a:ln>
                <a:solidFill>
                  <a:srgbClr val="FF0000"/>
                </a:solidFill>
                <a:effectLst/>
                <a:cs typeface="Aharoni" pitchFamily="2" charset="-79"/>
              </a:rPr>
              <a:t>формування та вдосконалення читацької культури учнів;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i="1" dirty="0" smtClean="0">
                <a:ln w="57150">
                  <a:noFill/>
                </a:ln>
                <a:solidFill>
                  <a:srgbClr val="FF0000"/>
                </a:solidFill>
                <a:effectLst/>
                <a:cs typeface="Aharoni" pitchFamily="2" charset="-79"/>
              </a:rPr>
              <a:t>реалізація проблемно-пошукової дослідницької роботи;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i="1" dirty="0" smtClean="0">
                <a:ln w="57150">
                  <a:noFill/>
                </a:ln>
                <a:solidFill>
                  <a:srgbClr val="FF0000"/>
                </a:solidFill>
                <a:effectLst/>
                <a:cs typeface="Aharoni" pitchFamily="2" charset="-79"/>
              </a:rPr>
              <a:t>формування творчої особистості;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i="1" dirty="0" smtClean="0">
                <a:ln w="57150">
                  <a:noFill/>
                </a:ln>
                <a:solidFill>
                  <a:srgbClr val="FF0000"/>
                </a:solidFill>
                <a:effectLst/>
                <a:cs typeface="Aharoni" pitchFamily="2" charset="-79"/>
              </a:rPr>
              <a:t>підвищення мотивації навчання;</a:t>
            </a:r>
          </a:p>
          <a:p>
            <a:pPr eaLnBrk="1" hangingPunct="1">
              <a:lnSpc>
                <a:spcPct val="90000"/>
              </a:lnSpc>
            </a:pPr>
            <a:r>
              <a:rPr lang="uk-UA" sz="2400" b="1" i="1" dirty="0" smtClean="0">
                <a:ln w="57150">
                  <a:noFill/>
                </a:ln>
                <a:solidFill>
                  <a:srgbClr val="FF0000"/>
                </a:solidFill>
                <a:effectLst/>
                <a:cs typeface="Aharoni" pitchFamily="2" charset="-79"/>
              </a:rPr>
              <a:t>розвиток життєвих </a:t>
            </a:r>
            <a:r>
              <a:rPr lang="uk-UA" sz="2400" b="1" i="1" dirty="0" err="1" smtClean="0">
                <a:ln w="57150">
                  <a:noFill/>
                </a:ln>
                <a:solidFill>
                  <a:srgbClr val="FF0000"/>
                </a:solidFill>
                <a:effectLst/>
                <a:cs typeface="Aharoni" pitchFamily="2" charset="-79"/>
              </a:rPr>
              <a:t>компетентностей</a:t>
            </a:r>
            <a:r>
              <a:rPr lang="uk-UA" sz="2400" b="1" i="1" dirty="0" smtClean="0">
                <a:ln w="57150">
                  <a:noFill/>
                </a:ln>
                <a:solidFill>
                  <a:srgbClr val="FF0000"/>
                </a:solidFill>
                <a:effectLst/>
                <a:cs typeface="Aharoni" pitchFamily="2" charset="-79"/>
              </a:rPr>
              <a:t>, самостійного свідомого мислення для досягнення успіху.</a:t>
            </a:r>
            <a:endParaRPr lang="ru-RU" sz="2400" b="1" i="1" dirty="0" smtClean="0">
              <a:ln w="57150">
                <a:noFill/>
              </a:ln>
              <a:solidFill>
                <a:srgbClr val="FF0000"/>
              </a:solidFill>
              <a:effectLst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13758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3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7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0"/>
                            </p:stCondLst>
                            <p:childTnLst>
                              <p:par>
                                <p:cTn id="61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7000"/>
                            </p:stCondLst>
                            <p:childTnLst>
                              <p:par>
                                <p:cTn id="68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fon15 коп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sz="3600" b="1" i="1" dirty="0" smtClean="0">
                <a:ln w="19050">
                  <a:solidFill>
                    <a:schemeClr val="accent1"/>
                  </a:solidFill>
                </a:ln>
                <a:solidFill>
                  <a:srgbClr val="800000"/>
                </a:solidFill>
              </a:rPr>
              <a:t>Якими б ми хотіли бачити своїх учнів у дорослому житті?</a:t>
            </a:r>
            <a:r>
              <a:rPr lang="uk-UA" sz="3600" dirty="0" smtClean="0">
                <a:ln w="19050">
                  <a:solidFill>
                    <a:schemeClr val="accent1"/>
                  </a:solidFill>
                </a:ln>
              </a:rPr>
              <a:t> </a:t>
            </a:r>
            <a:endParaRPr lang="ru-RU" sz="3600" dirty="0" smtClean="0">
              <a:ln w="19050">
                <a:solidFill>
                  <a:schemeClr val="accent1"/>
                </a:solidFill>
              </a:ln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989138"/>
            <a:ext cx="82296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uk-UA" b="1" i="1" dirty="0" smtClean="0">
                <a:ln w="28575">
                  <a:solidFill>
                    <a:srgbClr val="800000"/>
                  </a:solidFill>
                </a:ln>
                <a:solidFill>
                  <a:schemeClr val="accent1"/>
                </a:solidFill>
                <a:latin typeface="Arial Black" pitchFamily="34" charset="0"/>
                <a:cs typeface="Aharoni" pitchFamily="2" charset="-79"/>
              </a:rPr>
              <a:t>компетентними у своїй галузі;</a:t>
            </a:r>
          </a:p>
          <a:p>
            <a:pPr eaLnBrk="1" hangingPunct="1">
              <a:lnSpc>
                <a:spcPct val="90000"/>
              </a:lnSpc>
            </a:pPr>
            <a:r>
              <a:rPr lang="uk-UA" b="1" i="1" dirty="0" smtClean="0">
                <a:ln w="28575">
                  <a:solidFill>
                    <a:srgbClr val="800000"/>
                  </a:solidFill>
                </a:ln>
                <a:solidFill>
                  <a:schemeClr val="accent1"/>
                </a:solidFill>
                <a:latin typeface="Arial Black" pitchFamily="34" charset="0"/>
                <a:cs typeface="Aharoni" pitchFamily="2" charset="-79"/>
              </a:rPr>
              <a:t>відкритими до інформації, що постійно змінюється;</a:t>
            </a:r>
          </a:p>
          <a:p>
            <a:pPr eaLnBrk="1" hangingPunct="1">
              <a:lnSpc>
                <a:spcPct val="90000"/>
              </a:lnSpc>
            </a:pPr>
            <a:r>
              <a:rPr lang="uk-UA" b="1" i="1" dirty="0" smtClean="0">
                <a:ln w="28575">
                  <a:solidFill>
                    <a:srgbClr val="800000"/>
                  </a:solidFill>
                </a:ln>
                <a:solidFill>
                  <a:schemeClr val="accent1"/>
                </a:solidFill>
                <a:latin typeface="Arial Black" pitchFamily="34" charset="0"/>
                <a:cs typeface="Aharoni" pitchFamily="2" charset="-79"/>
              </a:rPr>
              <a:t>готовими вчитися все життя;</a:t>
            </a:r>
          </a:p>
          <a:p>
            <a:pPr eaLnBrk="1" hangingPunct="1">
              <a:lnSpc>
                <a:spcPct val="90000"/>
              </a:lnSpc>
            </a:pPr>
            <a:r>
              <a:rPr lang="uk-UA" b="1" i="1" dirty="0" smtClean="0">
                <a:ln w="28575">
                  <a:solidFill>
                    <a:srgbClr val="800000"/>
                  </a:solidFill>
                </a:ln>
                <a:solidFill>
                  <a:schemeClr val="accent1"/>
                </a:solidFill>
                <a:latin typeface="Arial Black" pitchFamily="34" charset="0"/>
                <a:cs typeface="Aharoni" pitchFamily="2" charset="-79"/>
              </a:rPr>
              <a:t>готовими вчитися на помилках;</a:t>
            </a:r>
          </a:p>
          <a:p>
            <a:pPr eaLnBrk="1" hangingPunct="1">
              <a:lnSpc>
                <a:spcPct val="90000"/>
              </a:lnSpc>
            </a:pPr>
            <a:r>
              <a:rPr lang="uk-UA" b="1" i="1" dirty="0" smtClean="0">
                <a:ln w="28575">
                  <a:solidFill>
                    <a:srgbClr val="800000"/>
                  </a:solidFill>
                </a:ln>
                <a:solidFill>
                  <a:schemeClr val="accent1"/>
                </a:solidFill>
                <a:latin typeface="Arial Black" pitchFamily="34" charset="0"/>
                <a:cs typeface="Aharoni" pitchFamily="2" charset="-79"/>
              </a:rPr>
              <a:t>інтелектуально незалежними;</a:t>
            </a:r>
          </a:p>
          <a:p>
            <a:pPr eaLnBrk="1" hangingPunct="1">
              <a:lnSpc>
                <a:spcPct val="90000"/>
              </a:lnSpc>
            </a:pPr>
            <a:r>
              <a:rPr lang="uk-UA" b="1" i="1" dirty="0" smtClean="0">
                <a:ln w="28575">
                  <a:solidFill>
                    <a:srgbClr val="800000"/>
                  </a:solidFill>
                </a:ln>
                <a:solidFill>
                  <a:schemeClr val="accent1"/>
                </a:solidFill>
                <a:latin typeface="Arial Black" pitchFamily="34" charset="0"/>
                <a:cs typeface="Aharoni" pitchFamily="2" charset="-79"/>
              </a:rPr>
              <a:t>відповідальними;</a:t>
            </a:r>
          </a:p>
          <a:p>
            <a:pPr eaLnBrk="1" hangingPunct="1">
              <a:lnSpc>
                <a:spcPct val="90000"/>
              </a:lnSpc>
            </a:pPr>
            <a:r>
              <a:rPr lang="uk-UA" b="1" i="1" dirty="0" smtClean="0">
                <a:ln w="28575">
                  <a:solidFill>
                    <a:srgbClr val="800000"/>
                  </a:solidFill>
                </a:ln>
                <a:solidFill>
                  <a:schemeClr val="accent1"/>
                </a:solidFill>
                <a:latin typeface="Arial Black" pitchFamily="34" charset="0"/>
                <a:cs typeface="Aharoni" pitchFamily="2" charset="-79"/>
              </a:rPr>
              <a:t>критично мислячими.</a:t>
            </a:r>
            <a:endParaRPr lang="ru-RU" b="1" i="1" dirty="0" smtClean="0">
              <a:ln w="28575">
                <a:solidFill>
                  <a:srgbClr val="800000"/>
                </a:solidFill>
              </a:ln>
              <a:solidFill>
                <a:schemeClr val="accent1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n08коп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1" name="Picture 5" descr="рисунок Калугин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41438"/>
            <a:ext cx="7056438" cy="5214937"/>
          </a:xfrm>
          <a:prstGeom prst="rect">
            <a:avLst/>
          </a:prstGeom>
          <a:noFill/>
          <a:ln w="38100">
            <a:solidFill>
              <a:srgbClr val="99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WordArt 6"/>
          <p:cNvSpPr>
            <a:spLocks noChangeArrowheads="1" noChangeShapeType="1" noTextEdit="1"/>
          </p:cNvSpPr>
          <p:nvPr/>
        </p:nvSpPr>
        <p:spPr bwMode="auto">
          <a:xfrm>
            <a:off x="1692275" y="620713"/>
            <a:ext cx="6048375" cy="71913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 dirty="0" err="1">
                <a:ln w="571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Arial"/>
                <a:cs typeface="Arial"/>
              </a:rPr>
              <a:t>Умови</a:t>
            </a:r>
            <a:r>
              <a:rPr lang="ru-RU" sz="3600" kern="10" dirty="0">
                <a:ln w="571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Arial"/>
                <a:cs typeface="Arial"/>
              </a:rPr>
              <a:t> для </a:t>
            </a:r>
            <a:r>
              <a:rPr lang="ru-RU" sz="3600" kern="10" dirty="0" err="1">
                <a:ln w="57150">
                  <a:solidFill>
                    <a:srgbClr val="990000"/>
                  </a:solidFill>
                  <a:round/>
                  <a:headEnd/>
                  <a:tailEnd/>
                </a:ln>
                <a:solidFill>
                  <a:srgbClr val="990000"/>
                </a:solidFill>
                <a:latin typeface="Arial"/>
                <a:cs typeface="Arial"/>
              </a:rPr>
              <a:t>успіху</a:t>
            </a:r>
            <a:endParaRPr lang="ru-RU" sz="3600" kern="10" dirty="0">
              <a:ln w="57150">
                <a:solidFill>
                  <a:srgbClr val="990000"/>
                </a:solidFill>
                <a:round/>
                <a:headEnd/>
                <a:tailEnd/>
              </a:ln>
              <a:solidFill>
                <a:srgbClr val="99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9586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"/>
</p:tagLst>
</file>

<file path=ppt/theme/theme1.xml><?xml version="1.0" encoding="utf-8"?>
<a:theme xmlns:a="http://schemas.openxmlformats.org/drawingml/2006/main" name="Оформлення за замовчуванням">
  <a:themeElements>
    <a:clrScheme name="Оформлення за замовчуванням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Оформлення за замовчуванням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ня за замовчуванням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ня за замовчуванням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ня за замовчуванням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1253</TotalTime>
  <Words>865</Words>
  <Application>Microsoft Office PowerPoint</Application>
  <PresentationFormat>Экран (4:3)</PresentationFormat>
  <Paragraphs>160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Оформлення за замовчуванням</vt:lpstr>
      <vt:lpstr>    Тема досвіду У  своїй педагогічній діяльності реалізовую науково-методичну проблему:  Розвиток творчої особистості   в процесі впровадження інноваційних технологій на уроках світової літератури  та художньої культури  </vt:lpstr>
      <vt:lpstr>Презентация PowerPoint</vt:lpstr>
      <vt:lpstr>Моя зброя – слово. Щоб виховувати дітей, мушу пізнати себе: хто я?  </vt:lpstr>
      <vt:lpstr>Завжди ставлю перед собою мету – “Який він, мій учень?” Складаю уявний портрет-символ:    - творча активність;  - глибокі та міцні знання;  - високий інтелект;  - чисті помисли;  - активна життєва позиція</vt:lpstr>
      <vt:lpstr>   У  своїй педагогічній діяльності реалізовую науково-методичну проблему:  Розвиток творчої особистості   в процесі впровадження інноваційних технологій на уроках світової літератури  та художньої культури  </vt:lpstr>
      <vt:lpstr>Презентация PowerPoint</vt:lpstr>
      <vt:lpstr>Презентация PowerPoint</vt:lpstr>
      <vt:lpstr>Якими б ми хотіли бачити своїх учнів у дорослому житті? </vt:lpstr>
      <vt:lpstr>Презентация PowerPoint</vt:lpstr>
      <vt:lpstr>У своїй роботі звертаюся як до традиційних форм роботи, так і до технології інтерактивного навчання: “Крісло автора”, “Акваріум”, “Мозкова атака”, “Коло ідей”, інтерв`ю, дискусія. Технологію “Мікрофон” поєдную із технологією “Незакінчене речення”, а “Займи позицію” – із “Світлофором”.</vt:lpstr>
      <vt:lpstr>Презентация PowerPoint</vt:lpstr>
      <vt:lpstr>Презентация PowerPoint</vt:lpstr>
      <vt:lpstr>Метод проектів – ефективна технологія навчання «Я знаю, навіщо я навчаюся, де і як я можу ці знання застосувати» – основна теза сучасного розуміння методу проектів.</vt:lpstr>
      <vt:lpstr>Презентация PowerPoint</vt:lpstr>
      <vt:lpstr>Презентация PowerPoint</vt:lpstr>
      <vt:lpstr>Презентация PowerPoint</vt:lpstr>
      <vt:lpstr>Єдиний шлях, який веде до знань – це діяльність (Бернард Шоу)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Мої досягнення</vt:lpstr>
    </vt:vector>
  </TitlesOfParts>
  <Company>Управлiння освiти Харкiвськоi мiськоi ради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Для всех</dc:creator>
  <cp:lastModifiedBy>machines</cp:lastModifiedBy>
  <cp:revision>129</cp:revision>
  <dcterms:created xsi:type="dcterms:W3CDTF">2010-11-15T10:07:18Z</dcterms:created>
  <dcterms:modified xsi:type="dcterms:W3CDTF">2013-03-19T18:07:09Z</dcterms:modified>
</cp:coreProperties>
</file>