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5" r:id="rId8"/>
    <p:sldId id="261" r:id="rId9"/>
    <p:sldId id="266" r:id="rId10"/>
    <p:sldId id="267" r:id="rId11"/>
    <p:sldId id="262" r:id="rId12"/>
    <p:sldId id="268" r:id="rId13"/>
    <p:sldId id="269" r:id="rId14"/>
    <p:sldId id="270" r:id="rId15"/>
    <p:sldId id="271" r:id="rId16"/>
    <p:sldId id="272" r:id="rId17"/>
    <p:sldId id="280" r:id="rId18"/>
    <p:sldId id="273" r:id="rId19"/>
    <p:sldId id="274" r:id="rId20"/>
    <p:sldId id="275" r:id="rId21"/>
    <p:sldId id="276" r:id="rId22"/>
    <p:sldId id="281" r:id="rId23"/>
    <p:sldId id="283" r:id="rId24"/>
    <p:sldId id="279" r:id="rId25"/>
    <p:sldId id="263" r:id="rId26"/>
    <p:sldId id="282" r:id="rId27"/>
    <p:sldId id="277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86FD-4107-4BD1-9676-E7DD22BF364F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C68F3A-F4CB-4AC6-AC06-A5791207FB5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86FD-4107-4BD1-9676-E7DD22BF364F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8F3A-F4CB-4AC6-AC06-A5791207FB5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86FD-4107-4BD1-9676-E7DD22BF364F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8F3A-F4CB-4AC6-AC06-A5791207FB5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86FD-4107-4BD1-9676-E7DD22BF364F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C68F3A-F4CB-4AC6-AC06-A5791207FB5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86FD-4107-4BD1-9676-E7DD22BF364F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8F3A-F4CB-4AC6-AC06-A5791207FB5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86FD-4107-4BD1-9676-E7DD22BF364F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8F3A-F4CB-4AC6-AC06-A5791207FB5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86FD-4107-4BD1-9676-E7DD22BF364F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C68F3A-F4CB-4AC6-AC06-A5791207FB5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86FD-4107-4BD1-9676-E7DD22BF364F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8F3A-F4CB-4AC6-AC06-A5791207FB5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86FD-4107-4BD1-9676-E7DD22BF364F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8F3A-F4CB-4AC6-AC06-A5791207FB5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86FD-4107-4BD1-9676-E7DD22BF364F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8F3A-F4CB-4AC6-AC06-A5791207FB5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86FD-4107-4BD1-9676-E7DD22BF364F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8F3A-F4CB-4AC6-AC06-A5791207FB5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AC86FD-4107-4BD1-9676-E7DD22BF364F}" type="datetimeFigureOut">
              <a:rPr lang="uk-UA" smtClean="0"/>
              <a:pPr/>
              <a:t>07.02.2012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C68F3A-F4CB-4AC6-AC06-A5791207FB5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8143932" cy="2500330"/>
          </a:xfrm>
        </p:spPr>
        <p:txBody>
          <a:bodyPr>
            <a:noAutofit/>
          </a:bodyPr>
          <a:lstStyle/>
          <a:p>
            <a:pPr algn="l"/>
            <a:r>
              <a:rPr lang="uk-UA" sz="4800" b="1" dirty="0" smtClean="0"/>
              <a:t>Корінь.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uk-UA" sz="4800" b="1" dirty="0" smtClean="0"/>
              <a:t>	Кореневі системи.</a:t>
            </a:r>
            <a:br>
              <a:rPr lang="uk-UA" sz="4800" b="1" dirty="0" smtClean="0"/>
            </a:br>
            <a:r>
              <a:rPr lang="uk-UA" sz="4800" b="1" dirty="0" smtClean="0"/>
              <a:t>		 Видозміни кореня.</a:t>
            </a:r>
            <a:endParaRPr lang="uk-UA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786454"/>
            <a:ext cx="6400800" cy="685808"/>
          </a:xfrm>
        </p:spPr>
        <p:txBody>
          <a:bodyPr>
            <a:normAutofit/>
          </a:bodyPr>
          <a:lstStyle/>
          <a:p>
            <a:pPr algn="r"/>
            <a:r>
              <a:rPr lang="uk-UA" sz="2800" b="1" dirty="0" smtClean="0"/>
              <a:t>Матеріали до уроків у 7 кл.</a:t>
            </a:r>
            <a:endParaRPr lang="uk-UA" sz="2800" b="1" dirty="0"/>
          </a:p>
        </p:txBody>
      </p:sp>
      <p:pic>
        <p:nvPicPr>
          <p:cNvPr id="4" name="Рисунок 3" descr="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000504"/>
            <a:ext cx="2071702" cy="1500198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/>
          <a:lstStyle/>
          <a:p>
            <a:r>
              <a:rPr lang="uk-UA" b="1" dirty="0" smtClean="0"/>
              <a:t>Вище всисної зони розміщена </a:t>
            </a: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провідна зона</a:t>
            </a:r>
            <a:r>
              <a:rPr lang="uk-UA" b="1" dirty="0" smtClean="0"/>
              <a:t>. У цій зоні корінь галузиться,                            тому її називають зоною                                 бічних коренів. Ця зона                               становить більшу частину                              будь-якого                                                     кореня. Її                                                                 довжина                                                     вимірюється  </a:t>
            </a:r>
            <a:r>
              <a:rPr lang="en-US" b="1" dirty="0" smtClean="0"/>
              <a:t>               </a:t>
            </a:r>
            <a:r>
              <a:rPr lang="uk-UA" b="1" dirty="0" smtClean="0"/>
              <a:t>                                     від сентиметрів до метрів.</a:t>
            </a:r>
            <a:endParaRPr lang="uk-UA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uk-UA" b="1" dirty="0" smtClean="0"/>
              <a:t>Будова кореня (</a:t>
            </a:r>
            <a:r>
              <a:rPr lang="uk-UA" sz="2400" b="1" dirty="0" smtClean="0"/>
              <a:t>Поздовжній розріз</a:t>
            </a:r>
            <a:r>
              <a:rPr lang="uk-UA" b="1" dirty="0" smtClean="0"/>
              <a:t>)</a:t>
            </a:r>
            <a:endParaRPr lang="uk-UA" b="1" dirty="0"/>
          </a:p>
        </p:txBody>
      </p:sp>
      <p:pic>
        <p:nvPicPr>
          <p:cNvPr id="5" name="Рисунок 4" descr="11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4143380"/>
            <a:ext cx="2071702" cy="1928826"/>
          </a:xfrm>
          <a:prstGeom prst="rect">
            <a:avLst/>
          </a:prstGeom>
        </p:spPr>
      </p:pic>
      <p:pic>
        <p:nvPicPr>
          <p:cNvPr id="7" name="Рисунок 6" descr="100207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357430"/>
            <a:ext cx="2857500" cy="38100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r>
              <a:rPr lang="uk-UA" b="1" dirty="0" smtClean="0"/>
              <a:t>Видозміни кореня.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03795"/>
          </a:xfrm>
        </p:spPr>
        <p:txBody>
          <a:bodyPr>
            <a:normAutofit/>
          </a:bodyPr>
          <a:lstStyle/>
          <a:p>
            <a:r>
              <a:rPr lang="uk-UA" b="1" dirty="0" smtClean="0"/>
              <a:t>У деяких рослин корені набувають нових рис – видозмінюються. Бувають такі видозміни:</a:t>
            </a:r>
          </a:p>
          <a:p>
            <a:pPr>
              <a:buNone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   коренеплоди,                                     </a:t>
            </a:r>
            <a:r>
              <a:rPr lang="uk-UA" b="1" dirty="0" err="1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бульбокорені</a:t>
            </a: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,                                         повітряні корені,                                     дихальні корені,                                       ходульні корені,                                   </a:t>
            </a:r>
            <a:r>
              <a:rPr lang="uk-UA" b="1" dirty="0" err="1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грибокорені</a:t>
            </a: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,                                                корені-причіпки, корені-присоски…</a:t>
            </a:r>
          </a:p>
          <a:p>
            <a:pPr>
              <a:buFontTx/>
              <a:buChar char="-"/>
            </a:pPr>
            <a:endParaRPr lang="uk-UA" dirty="0"/>
          </a:p>
        </p:txBody>
      </p:sp>
      <p:pic>
        <p:nvPicPr>
          <p:cNvPr id="5" name="Рисунок 4" descr="всі коренеп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86058"/>
            <a:ext cx="3429024" cy="2643206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коренеплоди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4525963"/>
          </a:xfrm>
        </p:spPr>
        <p:txBody>
          <a:bodyPr/>
          <a:lstStyle/>
          <a:p>
            <a:pPr lvl="0"/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Коренеплоди</a:t>
            </a:r>
            <a:r>
              <a:rPr lang="uk-UA" b="1" dirty="0" smtClean="0"/>
              <a:t> - видозмінене потовщення головного кореня, що виконує функції запасання поживних речовин. Коренеплоди зустрічаються у буряків, моркви, петрушки, ріпи, редиски.</a:t>
            </a:r>
          </a:p>
          <a:p>
            <a:endParaRPr lang="uk-UA" dirty="0"/>
          </a:p>
        </p:txBody>
      </p:sp>
      <p:pic>
        <p:nvPicPr>
          <p:cNvPr id="8" name="Рисунок 7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256"/>
            <a:ext cx="1428761" cy="1928810"/>
          </a:xfrm>
          <a:prstGeom prst="rect">
            <a:avLst/>
          </a:prstGeom>
        </p:spPr>
      </p:pic>
      <p:pic>
        <p:nvPicPr>
          <p:cNvPr id="9" name="Рисунок 8" descr="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3929066"/>
            <a:ext cx="1571636" cy="1714512"/>
          </a:xfrm>
          <a:prstGeom prst="rect">
            <a:avLst/>
          </a:prstGeom>
        </p:spPr>
      </p:pic>
      <p:pic>
        <p:nvPicPr>
          <p:cNvPr id="10" name="Рисунок 9" descr="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5143512"/>
            <a:ext cx="1524004" cy="1528766"/>
          </a:xfrm>
          <a:prstGeom prst="rect">
            <a:avLst/>
          </a:prstGeom>
        </p:spPr>
      </p:pic>
      <p:pic>
        <p:nvPicPr>
          <p:cNvPr id="12" name="Рисунок 11" descr="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648202" y="3852864"/>
            <a:ext cx="1716889" cy="1297789"/>
          </a:xfrm>
          <a:prstGeom prst="rect">
            <a:avLst/>
          </a:prstGeom>
        </p:spPr>
      </p:pic>
      <p:pic>
        <p:nvPicPr>
          <p:cNvPr id="13" name="Рисунок 12" descr="0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4071942"/>
            <a:ext cx="1428760" cy="1714512"/>
          </a:xfrm>
          <a:prstGeom prst="rect">
            <a:avLst/>
          </a:prstGeom>
        </p:spPr>
      </p:pic>
      <p:pic>
        <p:nvPicPr>
          <p:cNvPr id="14" name="Рисунок 13" descr="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22" y="5214950"/>
            <a:ext cx="1500198" cy="1357322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бульбокорені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732094"/>
          </a:xfrm>
        </p:spPr>
        <p:txBody>
          <a:bodyPr/>
          <a:lstStyle/>
          <a:p>
            <a:pPr lvl="0"/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Бульбокорені </a:t>
            </a:r>
            <a:r>
              <a:rPr lang="uk-UA" b="1" dirty="0" smtClean="0"/>
              <a:t>- кореневі бульби або шишки - видозмінені потовщені бічні та додаткові корені, що як і коренеплоди запасають поживні речовини. Вони зустрічаються у жоржин, орхідей, хвощів.</a:t>
            </a:r>
          </a:p>
          <a:p>
            <a:endParaRPr lang="uk-UA" dirty="0"/>
          </a:p>
        </p:txBody>
      </p:sp>
      <p:pic>
        <p:nvPicPr>
          <p:cNvPr id="5" name="Рисунок 4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3929066"/>
            <a:ext cx="2381250" cy="2381250"/>
          </a:xfrm>
          <a:prstGeom prst="rect">
            <a:avLst/>
          </a:prstGeom>
        </p:spPr>
      </p:pic>
      <p:pic>
        <p:nvPicPr>
          <p:cNvPr id="6" name="Рисунок 5" descr="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4357694"/>
            <a:ext cx="2581275" cy="192405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Повітряні корені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374903"/>
          </a:xfrm>
        </p:spPr>
        <p:txBody>
          <a:bodyPr/>
          <a:lstStyle/>
          <a:p>
            <a:pPr lvl="0"/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Повітряні корені </a:t>
            </a:r>
            <a:r>
              <a:rPr lang="uk-UA" b="1" dirty="0" smtClean="0"/>
              <a:t>- це корені, які утворюються у рослин, що пристосувалися рости на корі інших рослин. Вони мають здатність звисати вниз і поглинати вологу з повітря. </a:t>
            </a:r>
          </a:p>
          <a:p>
            <a:endParaRPr lang="uk-UA" dirty="0"/>
          </a:p>
        </p:txBody>
      </p:sp>
      <p:pic>
        <p:nvPicPr>
          <p:cNvPr id="6" name="Рисунок 5" descr="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4214818"/>
            <a:ext cx="1752600" cy="2171700"/>
          </a:xfrm>
          <a:prstGeom prst="rect">
            <a:avLst/>
          </a:prstGeom>
        </p:spPr>
      </p:pic>
      <p:pic>
        <p:nvPicPr>
          <p:cNvPr id="7" name="Рисунок 6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929066"/>
            <a:ext cx="2643206" cy="2428892"/>
          </a:xfrm>
          <a:prstGeom prst="rect">
            <a:avLst/>
          </a:prstGeom>
        </p:spPr>
      </p:pic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857628"/>
            <a:ext cx="2428892" cy="2286016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Дихальні корені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86800" cy="5072098"/>
          </a:xfrm>
        </p:spPr>
        <p:txBody>
          <a:bodyPr>
            <a:normAutofit lnSpcReduction="10000"/>
          </a:bodyPr>
          <a:lstStyle/>
          <a:p>
            <a:pPr lvl="0"/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Дихальні корені - пневматофори</a:t>
            </a:r>
            <a:r>
              <a:rPr lang="uk-UA" b="1" dirty="0" smtClean="0"/>
              <a:t>, які утворюються у рослин, що ростуть на грунтах, де не вистачає кисню. Вони піднімаються над поверхнею грунту або води,                       якщо місце заболочене, і                          ростуть вгору. В цих коренях                накопичується повітря, що              потім поступає в звичайні корені,                            які знаходяться в товщі грунту. Такі корені характерні для рослин боліт та мангрових дерев у тропіках.</a:t>
            </a:r>
          </a:p>
          <a:p>
            <a:endParaRPr lang="uk-UA" dirty="0"/>
          </a:p>
        </p:txBody>
      </p:sp>
      <p:pic>
        <p:nvPicPr>
          <p:cNvPr id="5" name="Рисунок 4" descr="пневматофо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857496"/>
            <a:ext cx="2492348" cy="1928826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Ходульні корені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303465"/>
          </a:xfrm>
        </p:spPr>
        <p:txBody>
          <a:bodyPr/>
          <a:lstStyle/>
          <a:p>
            <a:pPr lvl="0"/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Ходульні корені </a:t>
            </a:r>
            <a:r>
              <a:rPr lang="uk-UA" b="1" dirty="0" smtClean="0"/>
              <a:t>- вирости, що утворюються на пагонах і виконують функцію опори, тому їх називають ще опорними. Такі корені наявні у кукурудзи, пальм, баньяна. </a:t>
            </a:r>
          </a:p>
          <a:p>
            <a:endParaRPr lang="uk-UA" dirty="0"/>
          </a:p>
        </p:txBody>
      </p:sp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3929066"/>
            <a:ext cx="2071702" cy="2679208"/>
          </a:xfrm>
          <a:prstGeom prst="rect">
            <a:avLst/>
          </a:prstGeom>
        </p:spPr>
      </p:pic>
      <p:pic>
        <p:nvPicPr>
          <p:cNvPr id="8" name="Рисунок 7" descr="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857628"/>
            <a:ext cx="4000528" cy="279559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Ходульні корені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660656"/>
          </a:xfrm>
        </p:spPr>
        <p:txBody>
          <a:bodyPr/>
          <a:lstStyle/>
          <a:p>
            <a:pPr lvl="0">
              <a:buNone/>
            </a:pPr>
            <a:r>
              <a:rPr lang="uk-UA" b="1" dirty="0" smtClean="0"/>
              <a:t>Завдяки ходульним кореням баньян називають дерево-ліс.</a:t>
            </a:r>
          </a:p>
          <a:p>
            <a:endParaRPr lang="uk-UA" dirty="0"/>
          </a:p>
        </p:txBody>
      </p:sp>
      <p:pic>
        <p:nvPicPr>
          <p:cNvPr id="8" name="Рисунок 7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428868"/>
            <a:ext cx="5810264" cy="3714756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Корені - причіпки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232291"/>
          </a:xfrm>
        </p:spPr>
        <p:txBody>
          <a:bodyPr/>
          <a:lstStyle/>
          <a:p>
            <a:pPr lvl="0"/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Корені-причіпки</a:t>
            </a:r>
            <a:r>
              <a:rPr lang="uk-UA" b="1" dirty="0" smtClean="0"/>
              <a:t> - видозмінені                                корені, які з’являються у витких                    рослин. Вони здатні чіплятися                           за опору чи кору дерева, по                             якій в</a:t>
            </a:r>
            <a:r>
              <a:rPr lang="ru-RU" b="1" dirty="0" smtClean="0"/>
              <a:t>’</a:t>
            </a:r>
            <a:r>
              <a:rPr lang="uk-UA" b="1" dirty="0" err="1" smtClean="0"/>
              <a:t>ється</a:t>
            </a:r>
            <a:r>
              <a:rPr lang="uk-UA" b="1" dirty="0" smtClean="0"/>
              <a:t> рослина. Такі чіпкі                  корені наявні у плющів, фікусів</a:t>
            </a:r>
            <a:r>
              <a:rPr lang="en-US" b="1" dirty="0" smtClean="0"/>
              <a:t>.</a:t>
            </a:r>
            <a:r>
              <a:rPr lang="uk-UA" b="1" dirty="0" smtClean="0"/>
              <a:t> </a:t>
            </a:r>
          </a:p>
          <a:p>
            <a:endParaRPr lang="uk-UA" dirty="0"/>
          </a:p>
        </p:txBody>
      </p:sp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485621" y="2729693"/>
            <a:ext cx="4438644" cy="2408234"/>
          </a:xfrm>
          <a:prstGeom prst="rect">
            <a:avLst/>
          </a:prstGeom>
        </p:spPr>
      </p:pic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4714884"/>
            <a:ext cx="2357454" cy="178595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Корені - присоски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231896"/>
          </a:xfrm>
        </p:spPr>
        <p:txBody>
          <a:bodyPr/>
          <a:lstStyle/>
          <a:p>
            <a:pPr lvl="0"/>
            <a:r>
              <a:rPr lang="uk-UA" b="1" dirty="0" err="1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Корені–присоски</a:t>
            </a: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 - гаусторії  - </a:t>
            </a:r>
            <a:r>
              <a:rPr lang="uk-UA" b="1" dirty="0" smtClean="0"/>
              <a:t>зустрічаються у рослин-паразитів, таких як повитиця, омела.</a:t>
            </a:r>
          </a:p>
          <a:p>
            <a:endParaRPr lang="uk-UA" dirty="0"/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786058"/>
            <a:ext cx="2928958" cy="2928958"/>
          </a:xfrm>
          <a:prstGeom prst="rect">
            <a:avLst/>
          </a:prstGeom>
        </p:spPr>
      </p:pic>
      <p:pic>
        <p:nvPicPr>
          <p:cNvPr id="5" name="Рисунок 4" descr="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429000"/>
            <a:ext cx="3540132" cy="3005144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Мета уроку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03795"/>
          </a:xfrm>
        </p:spPr>
        <p:txBody>
          <a:bodyPr>
            <a:normAutofit/>
          </a:bodyPr>
          <a:lstStyle/>
          <a:p>
            <a:r>
              <a:rPr lang="uk-UA" b="1" dirty="0" smtClean="0"/>
              <a:t>Ознайомити учнів із будовою та функціями кореня рослини.</a:t>
            </a:r>
          </a:p>
          <a:p>
            <a:r>
              <a:rPr lang="uk-UA" b="1" dirty="0" smtClean="0"/>
              <a:t>Дати поняття коренева система.</a:t>
            </a:r>
          </a:p>
          <a:p>
            <a:r>
              <a:rPr lang="uk-UA" b="1" dirty="0" smtClean="0"/>
              <a:t>Розкрити біологічне значення              видозмін коренів у природі.</a:t>
            </a:r>
          </a:p>
          <a:p>
            <a:r>
              <a:rPr lang="uk-UA" b="1" dirty="0" smtClean="0"/>
              <a:t>З</a:t>
            </a:r>
            <a:r>
              <a:rPr lang="en-US" b="1" dirty="0" smtClean="0"/>
              <a:t>’</a:t>
            </a:r>
            <a:r>
              <a:rPr lang="uk-UA" b="1" dirty="0" smtClean="0"/>
              <a:t>ясувати вірність народного                  </a:t>
            </a:r>
            <a:r>
              <a:rPr lang="uk-UA" b="1" dirty="0" err="1" smtClean="0"/>
              <a:t>прислів</a:t>
            </a:r>
            <a:r>
              <a:rPr lang="en-US" b="1" dirty="0" smtClean="0"/>
              <a:t>’</a:t>
            </a:r>
            <a:r>
              <a:rPr lang="uk-UA" b="1" dirty="0" smtClean="0"/>
              <a:t>я:  </a:t>
            </a:r>
          </a:p>
          <a:p>
            <a:pPr>
              <a:buNone/>
            </a:pPr>
            <a:r>
              <a:rPr lang="uk-UA" b="1" dirty="0" smtClean="0"/>
              <a:t>	</a:t>
            </a:r>
            <a:r>
              <a:rPr lang="uk-UA" b="1" dirty="0" err="1" smtClean="0"/>
              <a:t>“Який</a:t>
            </a:r>
            <a:r>
              <a:rPr lang="uk-UA" b="1" dirty="0" smtClean="0"/>
              <a:t> корінець, такий </a:t>
            </a:r>
            <a:r>
              <a:rPr lang="uk-UA" b="1" dirty="0" err="1" smtClean="0"/>
              <a:t>пагінець”</a:t>
            </a:r>
            <a:r>
              <a:rPr lang="uk-UA" b="1" dirty="0" smtClean="0"/>
              <a:t>.</a:t>
            </a:r>
            <a:endParaRPr lang="uk-UA" b="1" dirty="0"/>
          </a:p>
        </p:txBody>
      </p:sp>
      <p:pic>
        <p:nvPicPr>
          <p:cNvPr id="4" name="Рисунок 3" descr="kor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215074" y="3286124"/>
            <a:ext cx="2500330" cy="2071702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грибокорінь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160722"/>
          </a:xfrm>
        </p:spPr>
        <p:txBody>
          <a:bodyPr/>
          <a:lstStyle/>
          <a:p>
            <a:pPr lvl="0"/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Грибокорінь - мікориза </a:t>
            </a:r>
            <a:r>
              <a:rPr lang="uk-UA" b="1" dirty="0" smtClean="0"/>
              <a:t>– корінь, який утворюється у тому випадку коли корені дерева та грибниця грибів щільно переплітаються між собою і утворюється корисне співжиття, при якому відбувається обмін поживними речовинами.</a:t>
            </a:r>
          </a:p>
          <a:p>
            <a:endParaRPr lang="uk-UA" dirty="0"/>
          </a:p>
        </p:txBody>
      </p:sp>
      <p:pic>
        <p:nvPicPr>
          <p:cNvPr id="5" name="Рисунок 4" descr="грибокор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4857760"/>
            <a:ext cx="1285884" cy="1428760"/>
          </a:xfrm>
          <a:prstGeom prst="rect">
            <a:avLst/>
          </a:prstGeom>
        </p:spPr>
      </p:pic>
      <p:pic>
        <p:nvPicPr>
          <p:cNvPr id="6" name="Рисунок 5" descr="микориза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4357694"/>
            <a:ext cx="1285884" cy="2000264"/>
          </a:xfrm>
          <a:prstGeom prst="rect">
            <a:avLst/>
          </a:prstGeom>
        </p:spPr>
      </p:pic>
      <p:pic>
        <p:nvPicPr>
          <p:cNvPr id="8" name="Рисунок 7" descr="14737129_be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000100" y="4786322"/>
            <a:ext cx="2500330" cy="1571636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Корінь з бульбочковими бактеріями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60919"/>
          </a:xfrm>
        </p:spPr>
        <p:txBody>
          <a:bodyPr>
            <a:normAutofit/>
          </a:bodyPr>
          <a:lstStyle/>
          <a:p>
            <a:pPr lvl="0"/>
            <a:r>
              <a:rPr lang="uk-UA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Корінь із бульбочковими бактеріями </a:t>
            </a:r>
            <a:r>
              <a:rPr lang="uk-UA" dirty="0" smtClean="0"/>
              <a:t>- </a:t>
            </a:r>
            <a:r>
              <a:rPr lang="uk-UA" b="1" dirty="0" smtClean="0"/>
              <a:t>це звичайні корені рослин, у яких поселяються бактерії, утворюючи бульбочки, що допомагають рослині накопичувати в собі певні поживні речовини. Наприклад, бобові рослини завдяки бульбочковим        бактеріям, акумулюють в собі азот                   з грунту. Крім бобових рослин                       такі корені мають береза, крушина.</a:t>
            </a:r>
          </a:p>
          <a:p>
            <a:endParaRPr lang="uk-UA" dirty="0"/>
          </a:p>
        </p:txBody>
      </p:sp>
      <p:pic>
        <p:nvPicPr>
          <p:cNvPr id="6" name="Рисунок 5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4071942"/>
            <a:ext cx="1028510" cy="947928"/>
          </a:xfrm>
          <a:prstGeom prst="rect">
            <a:avLst/>
          </a:prstGeom>
        </p:spPr>
      </p:pic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5214950"/>
            <a:ext cx="1428760" cy="928694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Зробити підписи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1554163"/>
            <a:ext cx="3062278" cy="2589218"/>
          </a:xfrm>
        </p:spPr>
        <p:txBody>
          <a:bodyPr/>
          <a:lstStyle/>
          <a:p>
            <a:r>
              <a:rPr lang="uk-UA" b="1" dirty="0" smtClean="0"/>
              <a:t>1</a:t>
            </a:r>
            <a:r>
              <a:rPr lang="uk-UA" dirty="0" smtClean="0"/>
              <a:t>…………........</a:t>
            </a:r>
          </a:p>
          <a:p>
            <a:r>
              <a:rPr lang="uk-UA" b="1" dirty="0" smtClean="0"/>
              <a:t>2</a:t>
            </a:r>
            <a:r>
              <a:rPr lang="uk-UA" dirty="0" smtClean="0"/>
              <a:t>……………….</a:t>
            </a:r>
          </a:p>
          <a:p>
            <a:r>
              <a:rPr lang="uk-UA" b="1" dirty="0" smtClean="0"/>
              <a:t>3</a:t>
            </a:r>
            <a:r>
              <a:rPr lang="uk-UA" dirty="0" smtClean="0"/>
              <a:t>……………….</a:t>
            </a:r>
          </a:p>
          <a:p>
            <a:r>
              <a:rPr lang="uk-UA" b="1" dirty="0" smtClean="0"/>
              <a:t>4</a:t>
            </a:r>
            <a:r>
              <a:rPr lang="uk-UA" dirty="0" smtClean="0"/>
              <a:t>……………….</a:t>
            </a:r>
            <a:endParaRPr lang="uk-UA" dirty="0"/>
          </a:p>
        </p:txBody>
      </p:sp>
      <p:pic>
        <p:nvPicPr>
          <p:cNvPr id="4" name="Рисунок 3" descr="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357694"/>
            <a:ext cx="3143272" cy="2071702"/>
          </a:xfrm>
          <a:prstGeom prst="rect">
            <a:avLst/>
          </a:prstGeom>
        </p:spPr>
      </p:pic>
      <p:pic>
        <p:nvPicPr>
          <p:cNvPr id="7" name="Рисунок 6" descr="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4214818"/>
            <a:ext cx="1857388" cy="2271711"/>
          </a:xfrm>
          <a:prstGeom prst="rect">
            <a:avLst/>
          </a:prstGeom>
        </p:spPr>
      </p:pic>
      <p:pic>
        <p:nvPicPr>
          <p:cNvPr id="9" name="Рисунок 8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500174"/>
            <a:ext cx="2214578" cy="2500330"/>
          </a:xfrm>
          <a:prstGeom prst="rect">
            <a:avLst/>
          </a:prstGeom>
        </p:spPr>
      </p:pic>
      <p:pic>
        <p:nvPicPr>
          <p:cNvPr id="13" name="Рисунок 12" descr="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1714488"/>
            <a:ext cx="2156662" cy="228601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4282" y="3643314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1</a:t>
            </a:r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364331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2</a:t>
            </a:r>
            <a:endParaRPr 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6215082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614364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4</a:t>
            </a:r>
            <a:endParaRPr lang="uk-UA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Що це може бути?</a:t>
            </a:r>
            <a:endParaRPr lang="uk-UA" b="1" dirty="0"/>
          </a:p>
        </p:txBody>
      </p:sp>
      <p:pic>
        <p:nvPicPr>
          <p:cNvPr id="7" name="Рисунок 6" descr="3598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500306"/>
            <a:ext cx="3509986" cy="2724168"/>
          </a:xfrm>
          <a:prstGeom prst="rect">
            <a:avLst/>
          </a:prstGeom>
        </p:spPr>
      </p:pic>
      <p:pic>
        <p:nvPicPr>
          <p:cNvPr id="8" name="Рисунок 7" descr="kor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357298"/>
            <a:ext cx="2714644" cy="2714644"/>
          </a:xfrm>
          <a:prstGeom prst="rect">
            <a:avLst/>
          </a:prstGeom>
        </p:spPr>
      </p:pic>
      <p:pic>
        <p:nvPicPr>
          <p:cNvPr id="9" name="Рисунок 8" descr="мангровы коре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929066"/>
            <a:ext cx="3333744" cy="2752722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Дати характеристику   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214422"/>
            <a:ext cx="371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(згідно вивченої теми)</a:t>
            </a:r>
            <a:endParaRPr lang="uk-UA" sz="2400" dirty="0"/>
          </a:p>
        </p:txBody>
      </p:sp>
      <p:pic>
        <p:nvPicPr>
          <p:cNvPr id="7" name="Рисунок 6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285992"/>
            <a:ext cx="3309944" cy="4071966"/>
          </a:xfrm>
          <a:prstGeom prst="rect">
            <a:avLst/>
          </a:prstGeom>
        </p:spPr>
      </p:pic>
      <p:pic>
        <p:nvPicPr>
          <p:cNvPr id="9" name="Рисунок 8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143116"/>
            <a:ext cx="3314720" cy="2814654"/>
          </a:xfrm>
          <a:prstGeom prst="rect">
            <a:avLst/>
          </a:prstGeom>
        </p:spPr>
      </p:pic>
      <p:pic>
        <p:nvPicPr>
          <p:cNvPr id="6" name="Рисунок 5" descr="kor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2500306"/>
            <a:ext cx="2928958" cy="3000396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Значення видозмін кореня.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3517911"/>
          </a:xfrm>
        </p:spPr>
        <p:txBody>
          <a:bodyPr>
            <a:normAutofit/>
          </a:bodyPr>
          <a:lstStyle/>
          <a:p>
            <a:r>
              <a:rPr lang="uk-UA" b="1" dirty="0" smtClean="0"/>
              <a:t>Видозмінені корені виникли у рослин як пристосування до певних умов існування.      У багатьох випадках вони мають корисне значення не лише для самої рослини, але і в житті та практичній                                  діяльності людини.</a:t>
            </a:r>
            <a:endParaRPr lang="uk-UA" b="1" dirty="0"/>
          </a:p>
        </p:txBody>
      </p:sp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643314"/>
            <a:ext cx="3929090" cy="2767022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7160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Чи вірне народне </a:t>
            </a:r>
            <a:r>
              <a:rPr lang="uk-UA" b="1" dirty="0" err="1" smtClean="0"/>
              <a:t>прислів</a:t>
            </a:r>
            <a:r>
              <a:rPr lang="en-US" b="1" dirty="0" smtClean="0"/>
              <a:t>’</a:t>
            </a:r>
            <a:r>
              <a:rPr lang="uk-UA" b="1" dirty="0" smtClean="0"/>
              <a:t>я:  </a:t>
            </a:r>
            <a:br>
              <a:rPr lang="uk-UA" b="1" dirty="0" smtClean="0"/>
            </a:br>
            <a:r>
              <a:rPr lang="uk-UA" b="1" dirty="0" smtClean="0"/>
              <a:t>	</a:t>
            </a:r>
            <a:r>
              <a:rPr lang="uk-UA" b="1" dirty="0" err="1" smtClean="0"/>
              <a:t>“Який</a:t>
            </a:r>
            <a:r>
              <a:rPr lang="uk-UA" b="1" dirty="0" smtClean="0"/>
              <a:t> корінець, такий </a:t>
            </a:r>
            <a:r>
              <a:rPr lang="uk-UA" b="1" dirty="0" err="1" smtClean="0"/>
              <a:t>пагінець”</a:t>
            </a:r>
            <a:r>
              <a:rPr lang="uk-UA" b="1" dirty="0" smtClean="0"/>
              <a:t>.</a:t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6" name="Рисунок 5" descr="15 ох корен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14488"/>
            <a:ext cx="2714644" cy="3429024"/>
          </a:xfrm>
          <a:prstGeom prst="rect">
            <a:avLst/>
          </a:prstGeom>
        </p:spPr>
      </p:pic>
      <p:pic>
        <p:nvPicPr>
          <p:cNvPr id="11" name="Рисунок 10" descr="94615210 кор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429000"/>
            <a:ext cx="3214710" cy="3214710"/>
          </a:xfrm>
          <a:prstGeom prst="rect">
            <a:avLst/>
          </a:prstGeom>
        </p:spPr>
      </p:pic>
      <p:pic>
        <p:nvPicPr>
          <p:cNvPr id="7" name="Рисунок 6" descr="26639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428868"/>
            <a:ext cx="2928958" cy="3357586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4800" y="457200"/>
            <a:ext cx="8686800" cy="404337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3600" cap="all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	</a:t>
            </a:r>
            <a:r>
              <a:rPr lang="uk-UA" sz="5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Успіхів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		у вивченні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			наступних тем!</a:t>
            </a:r>
            <a:endParaRPr kumimoji="0" lang="uk-UA" sz="5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b2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429132"/>
            <a:ext cx="1038225" cy="1247775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Що таке корінь?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Корінь</a:t>
            </a:r>
            <a:r>
              <a:rPr lang="uk-UA" b="1" dirty="0" smtClean="0"/>
              <a:t> – це осьовий підземний орган, що виник у рослин як пристосування до життя на суходолі. Він необхідний для прикріплення та утримання рослини                                             в грунті, всмоктування                                   води та накопичення                                  поживних речовин.</a:t>
            </a:r>
            <a:endParaRPr lang="uk-UA" b="1" dirty="0"/>
          </a:p>
        </p:txBody>
      </p:sp>
      <p:pic>
        <p:nvPicPr>
          <p:cNvPr id="6" name="Рисунок 5" descr="plants_inter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214686"/>
            <a:ext cx="3810000" cy="2867025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Різноманітність коренів.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txBody>
          <a:bodyPr/>
          <a:lstStyle/>
          <a:p>
            <a:r>
              <a:rPr lang="uk-UA" b="1" dirty="0" smtClean="0"/>
              <a:t>У залежності від походження коренів, вони є:</a:t>
            </a:r>
          </a:p>
          <a:p>
            <a:pPr>
              <a:buFontTx/>
              <a:buChar char="-"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головний корінь</a:t>
            </a:r>
            <a:r>
              <a:rPr lang="uk-UA" b="1" dirty="0" smtClean="0"/>
              <a:t>, що розвивається із зародкового корінця (він завжди один);</a:t>
            </a:r>
          </a:p>
          <a:p>
            <a:pPr>
              <a:buFontTx/>
              <a:buChar char="-"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додаткові та бічні корені </a:t>
            </a:r>
            <a:r>
              <a:rPr lang="uk-UA" b="1" dirty="0" smtClean="0"/>
              <a:t>утворюються на головному (їхня кількість численна).</a:t>
            </a:r>
          </a:p>
          <a:p>
            <a:pPr>
              <a:buNone/>
            </a:pPr>
            <a:r>
              <a:rPr lang="uk-UA" b="1" dirty="0" smtClean="0"/>
              <a:t>Різноманітність коренів визначається походженням та умовами існування    рослини.</a:t>
            </a:r>
            <a:endParaRPr lang="uk-UA" b="1" dirty="0"/>
          </a:p>
        </p:txBody>
      </p:sp>
      <p:pic>
        <p:nvPicPr>
          <p:cNvPr id="5" name="Рисунок 4" descr="828774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3857628"/>
            <a:ext cx="1500198" cy="1857388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Що таке коренева система?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Сукупність усіх коренів рослини утворює кореневу систему.</a:t>
            </a:r>
          </a:p>
          <a:p>
            <a:r>
              <a:rPr lang="uk-UA" b="1" dirty="0" smtClean="0"/>
              <a:t>Розрізняють кореневі системи:</a:t>
            </a:r>
          </a:p>
          <a:p>
            <a:pPr>
              <a:buNone/>
            </a:pPr>
            <a:r>
              <a:rPr lang="uk-UA" sz="5400" b="1" dirty="0" smtClean="0"/>
              <a:t> </a:t>
            </a:r>
            <a:r>
              <a:rPr lang="uk-UA" b="1" dirty="0" smtClean="0"/>
              <a:t>а)</a:t>
            </a:r>
            <a:r>
              <a:rPr lang="uk-UA" sz="5400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 стрижневу ;</a:t>
            </a:r>
          </a:p>
          <a:p>
            <a:pPr>
              <a:buNone/>
            </a:pPr>
            <a:r>
              <a:rPr lang="uk-UA" b="1" dirty="0" smtClean="0"/>
              <a:t>  б)</a:t>
            </a:r>
            <a:r>
              <a:rPr lang="uk-UA" sz="5400" b="1" dirty="0" smtClean="0"/>
              <a:t> </a:t>
            </a:r>
            <a:r>
              <a:rPr lang="uk-UA" sz="5400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мичкувату .</a:t>
            </a:r>
            <a:endParaRPr lang="uk-UA" sz="5400" b="1" dirty="0">
              <a:effectLst>
                <a:glow rad="101600">
                  <a:schemeClr val="accent6">
                    <a:lumMod val="50000"/>
                    <a:alpha val="60000"/>
                  </a:schemeClr>
                </a:glow>
              </a:effectLst>
            </a:endParaRPr>
          </a:p>
        </p:txBody>
      </p:sp>
      <p:pic>
        <p:nvPicPr>
          <p:cNvPr id="4" name="Рисунок 3" descr="korn_cic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429000"/>
            <a:ext cx="3571900" cy="27146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29190" y="5786454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а)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58016" y="5786454"/>
            <a:ext cx="373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б)</a:t>
            </a:r>
            <a:endParaRPr lang="uk-UA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Стрижнева коренева система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Стрижнева</a:t>
            </a:r>
            <a:r>
              <a:rPr lang="uk-UA" b="1" dirty="0" smtClean="0"/>
              <a:t> коренева система має добре розвинений головний </a:t>
            </a:r>
            <a:r>
              <a:rPr lang="en-US" b="1" dirty="0" smtClean="0"/>
              <a:t>                                     </a:t>
            </a:r>
            <a:r>
              <a:rPr lang="uk-UA" b="1" dirty="0" smtClean="0"/>
              <a:t>корінь, який виконує </a:t>
            </a:r>
            <a:r>
              <a:rPr lang="en-US" b="1" dirty="0" smtClean="0"/>
              <a:t>                                  </a:t>
            </a:r>
            <a:r>
              <a:rPr lang="uk-UA" b="1" dirty="0" smtClean="0"/>
              <a:t>функцію стрижня. Він </a:t>
            </a:r>
            <a:r>
              <a:rPr lang="en-US" b="1" dirty="0" smtClean="0"/>
              <a:t>                              </a:t>
            </a:r>
            <a:r>
              <a:rPr lang="uk-UA" b="1" dirty="0" smtClean="0"/>
              <a:t>галузиться завдяки </a:t>
            </a:r>
            <a:r>
              <a:rPr lang="en-US" b="1" dirty="0" smtClean="0"/>
              <a:t>                                  </a:t>
            </a:r>
            <a:r>
              <a:rPr lang="uk-UA" b="1" dirty="0" smtClean="0"/>
              <a:t>утворенню бічних </a:t>
            </a:r>
            <a:r>
              <a:rPr lang="en-US" b="1" dirty="0" smtClean="0"/>
              <a:t>                                         </a:t>
            </a:r>
            <a:r>
              <a:rPr lang="uk-UA" b="1" dirty="0" smtClean="0"/>
              <a:t>коренів.</a:t>
            </a:r>
          </a:p>
          <a:p>
            <a:endParaRPr lang="uk-UA" dirty="0"/>
          </a:p>
        </p:txBody>
      </p:sp>
      <p:pic>
        <p:nvPicPr>
          <p:cNvPr id="4" name="Рисунок 3" descr="botanika-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285992"/>
            <a:ext cx="3357586" cy="392909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Мичкувата коренева система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Мичкувата</a:t>
            </a:r>
            <a:r>
              <a:rPr lang="uk-UA" b="1" dirty="0" smtClean="0"/>
              <a:t> коренева система формується додатковими коренями, які галузяться за рахунок утворення бічних коренів. Стрижень відсутній і тому система нагадує мичку.</a:t>
            </a:r>
          </a:p>
        </p:txBody>
      </p:sp>
      <p:pic>
        <p:nvPicPr>
          <p:cNvPr id="5" name="Рисунок 4" descr="3855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857628"/>
            <a:ext cx="4000528" cy="2643206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Будова кореня 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7267596" cy="4525963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Верхівка кореня прикрита </a:t>
            </a:r>
            <a:r>
              <a:rPr lang="en-US" b="1" dirty="0" smtClean="0"/>
              <a:t>           </a:t>
            </a: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кореневим чохликом</a:t>
            </a:r>
            <a:r>
              <a:rPr lang="uk-UA" b="1" dirty="0" smtClean="0"/>
              <a:t>. Він захищає клітини кореня і сприяє </a:t>
            </a:r>
            <a:r>
              <a:rPr lang="uk-UA" b="1" dirty="0" err="1" smtClean="0"/>
              <a:t>просуван</a:t>
            </a:r>
            <a:r>
              <a:rPr lang="en-US" b="1" dirty="0" smtClean="0"/>
              <a:t>-             </a:t>
            </a:r>
            <a:r>
              <a:rPr lang="uk-UA" b="1" dirty="0" err="1" smtClean="0"/>
              <a:t>ню</a:t>
            </a:r>
            <a:r>
              <a:rPr lang="uk-UA" b="1" dirty="0" smtClean="0"/>
              <a:t> вглиб грунту. Під чохликом знаходяться клітини, які постійно діляться – це </a:t>
            </a: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зона поділу</a:t>
            </a:r>
            <a:r>
              <a:rPr lang="uk-UA" b="1" dirty="0" smtClean="0"/>
              <a:t>. Клітини, </a:t>
            </a:r>
            <a:r>
              <a:rPr lang="en-US" b="1" dirty="0" smtClean="0"/>
              <a:t>         </a:t>
            </a:r>
            <a:r>
              <a:rPr lang="uk-UA" b="1" dirty="0" smtClean="0"/>
              <a:t>що поділилися весь час розтягують</a:t>
            </a:r>
            <a:r>
              <a:rPr lang="en-US" b="1" dirty="0" smtClean="0"/>
              <a:t>-       </a:t>
            </a:r>
            <a:r>
              <a:rPr lang="uk-UA" b="1" dirty="0" smtClean="0"/>
              <a:t>ся – це </a:t>
            </a: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зона розтягування.</a:t>
            </a:r>
          </a:p>
          <a:p>
            <a:r>
              <a:rPr lang="uk-UA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Зона поділу і зона розтягування утворюють зону росту.</a:t>
            </a:r>
          </a:p>
          <a:p>
            <a:endParaRPr lang="uk-UA" dirty="0"/>
          </a:p>
        </p:txBody>
      </p:sp>
      <p:pic>
        <p:nvPicPr>
          <p:cNvPr id="4" name="Рисунок 3" descr="1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1643050"/>
            <a:ext cx="1828800" cy="421005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За зоною росту розміщена </a:t>
            </a: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всисна зона</a:t>
            </a:r>
            <a:r>
              <a:rPr lang="uk-UA" b="1" dirty="0" smtClean="0"/>
              <a:t>. У ній клітини мають вирости – </a:t>
            </a: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кореневі волоски</a:t>
            </a:r>
            <a:r>
              <a:rPr lang="uk-UA" b="1" dirty="0" smtClean="0"/>
              <a:t>. За допомогою їх рослини всмоктують </a:t>
            </a:r>
            <a:r>
              <a:rPr lang="en-US" b="1" dirty="0" smtClean="0"/>
              <a:t>              </a:t>
            </a:r>
            <a:r>
              <a:rPr lang="uk-UA" b="1" dirty="0" smtClean="0"/>
              <a:t>воду із розчиненими у ній поживними </a:t>
            </a:r>
            <a:r>
              <a:rPr lang="en-US" b="1" dirty="0" smtClean="0"/>
              <a:t>             </a:t>
            </a:r>
            <a:r>
              <a:rPr lang="uk-UA" b="1" dirty="0" smtClean="0"/>
              <a:t>речовинами.</a:t>
            </a:r>
          </a:p>
          <a:p>
            <a:r>
              <a:rPr lang="uk-UA" b="1" dirty="0" smtClean="0"/>
              <a:t>Довжина одного кореневого волоска </a:t>
            </a:r>
            <a:r>
              <a:rPr lang="en-US" b="1" dirty="0" smtClean="0"/>
              <a:t> </a:t>
            </a:r>
            <a:r>
              <a:rPr lang="uk-UA" b="1" dirty="0" smtClean="0"/>
              <a:t>декілька міліметрів, але їх дуже багато. </a:t>
            </a:r>
            <a:r>
              <a:rPr lang="en-US" b="1" dirty="0" smtClean="0"/>
              <a:t>        </a:t>
            </a:r>
            <a:r>
              <a:rPr lang="uk-UA" b="1" dirty="0" smtClean="0"/>
              <a:t>На 1 </a:t>
            </a:r>
            <a:r>
              <a:rPr lang="uk-UA" b="1" dirty="0" err="1" smtClean="0"/>
              <a:t>кв.мм</a:t>
            </a:r>
            <a:r>
              <a:rPr lang="uk-UA" b="1" dirty="0" smtClean="0"/>
              <a:t> їх розміщується кілька сотень. Живуть кореневі волоски 10-20 днів, потім відмирають, а нові постійно утворюються.</a:t>
            </a:r>
            <a:endParaRPr lang="uk-UA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uk-UA" b="1" dirty="0" smtClean="0"/>
              <a:t>Будова кореня (</a:t>
            </a:r>
            <a:r>
              <a:rPr lang="uk-UA" sz="2400" b="1" dirty="0" smtClean="0"/>
              <a:t>Поздовжній розріз</a:t>
            </a:r>
            <a:r>
              <a:rPr lang="uk-UA" b="1" dirty="0" smtClean="0"/>
              <a:t>)</a:t>
            </a:r>
            <a:endParaRPr lang="uk-UA" b="1" dirty="0"/>
          </a:p>
        </p:txBody>
      </p:sp>
      <p:pic>
        <p:nvPicPr>
          <p:cNvPr id="5" name="Рисунок 4" descr="24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2500306"/>
            <a:ext cx="1286256" cy="2020824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363</TotalTime>
  <Words>832</Words>
  <Application>Microsoft Office PowerPoint</Application>
  <PresentationFormat>Экран (4:3)</PresentationFormat>
  <Paragraphs>77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Корінь.   Кореневі системи.    Видозміни кореня.</vt:lpstr>
      <vt:lpstr>Мета уроку</vt:lpstr>
      <vt:lpstr>Що таке корінь?</vt:lpstr>
      <vt:lpstr>Різноманітність коренів.</vt:lpstr>
      <vt:lpstr>Що таке коренева система?</vt:lpstr>
      <vt:lpstr>Стрижнева коренева система</vt:lpstr>
      <vt:lpstr>Мичкувата коренева система</vt:lpstr>
      <vt:lpstr>Будова кореня </vt:lpstr>
      <vt:lpstr>Будова кореня (Поздовжній розріз)</vt:lpstr>
      <vt:lpstr>Будова кореня (Поздовжній розріз)</vt:lpstr>
      <vt:lpstr>Видозміни кореня.</vt:lpstr>
      <vt:lpstr>коренеплоди</vt:lpstr>
      <vt:lpstr>бульбокорені</vt:lpstr>
      <vt:lpstr>Повітряні корені</vt:lpstr>
      <vt:lpstr>Дихальні корені</vt:lpstr>
      <vt:lpstr>Ходульні корені</vt:lpstr>
      <vt:lpstr>Ходульні корені</vt:lpstr>
      <vt:lpstr>Корені - причіпки</vt:lpstr>
      <vt:lpstr>Корені - присоски</vt:lpstr>
      <vt:lpstr>грибокорінь</vt:lpstr>
      <vt:lpstr>Корінь з бульбочковими бактеріями</vt:lpstr>
      <vt:lpstr>Зробити підписи</vt:lpstr>
      <vt:lpstr>Що це може бути?</vt:lpstr>
      <vt:lpstr>Дати характеристику   </vt:lpstr>
      <vt:lpstr>Значення видозмін кореня.</vt:lpstr>
      <vt:lpstr>Чи вірне народне прислів’я:    “Який корінець, такий пагінець”. 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Корінь. Видозміни кореня</dc:title>
  <dc:creator>Павленко</dc:creator>
  <cp:lastModifiedBy>User</cp:lastModifiedBy>
  <cp:revision>110</cp:revision>
  <dcterms:created xsi:type="dcterms:W3CDTF">2010-06-14T17:49:57Z</dcterms:created>
  <dcterms:modified xsi:type="dcterms:W3CDTF">2012-02-07T11:59:39Z</dcterms:modified>
</cp:coreProperties>
</file>