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7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386DC2-B766-4652-AF02-FFED6BA70800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0E7A6E-88B1-4F26-85B8-538E20B9F9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Порівняльна характеристика голонасінних та покритонасінних рослин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2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/>
              <a:t>Д</a:t>
            </a:r>
            <a:r>
              <a:rPr lang="ru-RU" sz="4000" dirty="0" err="1" smtClean="0"/>
              <a:t>осконала</a:t>
            </a:r>
            <a:r>
              <a:rPr lang="ru-RU" sz="4000" dirty="0" smtClean="0"/>
              <a:t> </a:t>
            </a:r>
            <a:r>
              <a:rPr lang="ru-RU" sz="4000" dirty="0" err="1"/>
              <a:t>будова</a:t>
            </a:r>
            <a:r>
              <a:rPr lang="ru-RU" sz="4000" dirty="0"/>
              <a:t> </a:t>
            </a:r>
            <a:r>
              <a:rPr lang="ru-RU" sz="4000" dirty="0" err="1"/>
              <a:t>провідних</a:t>
            </a:r>
            <a:r>
              <a:rPr lang="ru-RU" sz="4000" dirty="0"/>
              <a:t> тканин: </a:t>
            </a:r>
            <a:r>
              <a:rPr lang="ru-RU" sz="4000" dirty="0" err="1"/>
              <a:t>ксилеми</a:t>
            </a:r>
            <a:r>
              <a:rPr lang="ru-RU" sz="4000" dirty="0"/>
              <a:t> та </a:t>
            </a:r>
            <a:r>
              <a:rPr lang="ru-RU" sz="4000" dirty="0" err="1"/>
              <a:t>флоеми</a:t>
            </a:r>
            <a:r>
              <a:rPr lang="ru-RU" sz="4000" dirty="0"/>
              <a:t>;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Провідна</a:t>
            </a:r>
            <a:r>
              <a:rPr lang="ru-RU" dirty="0" smtClean="0"/>
              <a:t> тканина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воду і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по </a:t>
            </a:r>
            <a:r>
              <a:rPr lang="ru-RU" dirty="0" err="1" smtClean="0"/>
              <a:t>рослині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трахеїди</a:t>
            </a:r>
            <a:r>
              <a:rPr lang="ru-RU" dirty="0" smtClean="0"/>
              <a:t> </a:t>
            </a:r>
            <a:r>
              <a:rPr lang="ru-RU" dirty="0" err="1" smtClean="0"/>
              <a:t>голонасінних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609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3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42950"/>
            <a:ext cx="41529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Різноманітність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вегетативних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органів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що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поліпшує</a:t>
            </a:r>
            <a:r>
              <a:rPr lang="ru-RU" sz="3200" dirty="0">
                <a:solidFill>
                  <a:schemeClr val="tx1"/>
                </a:solidFill>
              </a:rPr>
              <a:t> та </a:t>
            </a:r>
            <a:r>
              <a:rPr lang="ru-RU" sz="3200" dirty="0" err="1">
                <a:solidFill>
                  <a:schemeClr val="tx1"/>
                </a:solidFill>
              </a:rPr>
              <a:t>урізноманітнює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виконання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життєвих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функцій</a:t>
            </a:r>
            <a:r>
              <a:rPr lang="ru-RU" sz="3200" dirty="0"/>
              <a:t>;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Покритонасінні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рослини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мають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водночас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найскладнішу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будову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вегетативних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органів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err="1" smtClean="0">
                <a:solidFill>
                  <a:srgbClr val="00B050"/>
                </a:solidFill>
              </a:rPr>
              <a:t>кореня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стебла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листків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які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можуть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видозмінюватися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пристосовуючись</a:t>
            </a:r>
            <a:r>
              <a:rPr lang="ru-RU" dirty="0" smtClean="0">
                <a:solidFill>
                  <a:srgbClr val="00B050"/>
                </a:solidFill>
              </a:rPr>
              <a:t> до </a:t>
            </a:r>
            <a:r>
              <a:rPr lang="ru-RU" dirty="0" err="1" smtClean="0">
                <a:solidFill>
                  <a:srgbClr val="00B050"/>
                </a:solidFill>
              </a:rPr>
              <a:t>різноманітних</a:t>
            </a:r>
            <a:r>
              <a:rPr lang="ru-RU" dirty="0" smtClean="0">
                <a:solidFill>
                  <a:srgbClr val="00B050"/>
                </a:solidFill>
              </a:rPr>
              <a:t> умов </a:t>
            </a:r>
            <a:r>
              <a:rPr lang="ru-RU" dirty="0" err="1" smtClean="0">
                <a:solidFill>
                  <a:srgbClr val="00B050"/>
                </a:solidFill>
              </a:rPr>
              <a:t>навколишнього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середовищ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9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Наявність</a:t>
            </a:r>
            <a:r>
              <a:rPr lang="ru-RU" sz="3200" dirty="0" smtClean="0"/>
              <a:t> </a:t>
            </a:r>
            <a:r>
              <a:rPr lang="ru-RU" sz="3200" dirty="0" err="1"/>
              <a:t>квітки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є </a:t>
            </a:r>
            <a:r>
              <a:rPr lang="ru-RU" sz="3200" dirty="0" err="1"/>
              <a:t>найдосконалішим</a:t>
            </a:r>
            <a:r>
              <a:rPr lang="ru-RU" sz="3200" dirty="0"/>
              <a:t> органом </a:t>
            </a:r>
            <a:r>
              <a:rPr lang="ru-RU" sz="3200" dirty="0" err="1"/>
              <a:t>насінного</a:t>
            </a:r>
            <a:r>
              <a:rPr lang="ru-RU" sz="3200" dirty="0"/>
              <a:t> </a:t>
            </a:r>
            <a:r>
              <a:rPr lang="ru-RU" sz="3200" dirty="0" err="1"/>
              <a:t>розмноження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1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/>
              <a:t>плодів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насінина</a:t>
            </a:r>
            <a:r>
              <a:rPr lang="ru-RU" sz="2400" dirty="0"/>
              <a:t> </a:t>
            </a:r>
            <a:r>
              <a:rPr lang="ru-RU" sz="2400" dirty="0" err="1"/>
              <a:t>захищена</a:t>
            </a:r>
            <a:r>
              <a:rPr lang="ru-RU" sz="2400" dirty="0"/>
              <a:t> </a:t>
            </a:r>
            <a:r>
              <a:rPr lang="ru-RU" sz="2400" dirty="0" err="1"/>
              <a:t>оплоднем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як </a:t>
            </a:r>
            <a:r>
              <a:rPr lang="ru-RU" sz="2400" dirty="0" err="1"/>
              <a:t>пристосування</a:t>
            </a:r>
            <a:r>
              <a:rPr lang="ru-RU" sz="2400" dirty="0"/>
              <a:t> до </a:t>
            </a:r>
            <a:r>
              <a:rPr lang="ru-RU" sz="2400" dirty="0" err="1"/>
              <a:t>поширення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38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2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/>
              <a:t>Подвійне</a:t>
            </a:r>
            <a:r>
              <a:rPr lang="ru-RU" sz="2800" dirty="0" smtClean="0"/>
              <a:t> </a:t>
            </a:r>
            <a:r>
              <a:rPr lang="ru-RU" sz="2800" dirty="0" err="1"/>
              <a:t>запліднення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утворення</a:t>
            </a:r>
            <a:r>
              <a:rPr lang="ru-RU" sz="2800" dirty="0"/>
              <a:t> </a:t>
            </a:r>
            <a:r>
              <a:rPr lang="ru-RU" sz="2800" dirty="0" err="1"/>
              <a:t>зародка</a:t>
            </a:r>
            <a:r>
              <a:rPr lang="ru-RU" sz="2800" dirty="0"/>
              <a:t> та запасу </a:t>
            </a:r>
            <a:r>
              <a:rPr lang="ru-RU" sz="2800" dirty="0" err="1"/>
              <a:t>поживних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2609448" cy="3323844"/>
          </a:xfrm>
        </p:spPr>
      </p:pic>
    </p:spTree>
    <p:extLst>
      <p:ext uri="{BB962C8B-B14F-4D97-AF65-F5344CB8AC3E}">
        <p14:creationId xmlns:p14="http://schemas.microsoft.com/office/powerpoint/2010/main" val="27187730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111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Порівняльна характеристика голонасінних та покритонасінних рослин</vt:lpstr>
      <vt:lpstr>Досконала будова провідних тканин: ксилеми та флоеми; </vt:lpstr>
      <vt:lpstr>Різноманітність вегетативних органів, що поліпшує та урізноманітнює виконання життєвих функцій;</vt:lpstr>
      <vt:lpstr>Наявність квітки, що є найдосконалішим органом насінного розмноження</vt:lpstr>
      <vt:lpstr>Наявність плодів, у яких насінина захищена оплоднем, який має ще значення як пристосування до поширення</vt:lpstr>
      <vt:lpstr>Подвійне запліднення, що забезпечує утворення зародка та запасу поживних речовин.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Порівняльна характеристика голонасінних та покритонасінних рослин</dc:title>
  <dc:creator>Мама</dc:creator>
  <cp:lastModifiedBy>User</cp:lastModifiedBy>
  <cp:revision>4</cp:revision>
  <dcterms:created xsi:type="dcterms:W3CDTF">2011-11-15T16:23:50Z</dcterms:created>
  <dcterms:modified xsi:type="dcterms:W3CDTF">2012-02-07T11:43:00Z</dcterms:modified>
</cp:coreProperties>
</file>