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75" r:id="rId5"/>
    <p:sldId id="276" r:id="rId6"/>
    <p:sldId id="284" r:id="rId7"/>
    <p:sldId id="266" r:id="rId8"/>
    <p:sldId id="283" r:id="rId9"/>
    <p:sldId id="277" r:id="rId10"/>
    <p:sldId id="285" r:id="rId11"/>
    <p:sldId id="262" r:id="rId12"/>
    <p:sldId id="286" r:id="rId13"/>
    <p:sldId id="263" r:id="rId14"/>
    <p:sldId id="288" r:id="rId15"/>
    <p:sldId id="267" r:id="rId16"/>
    <p:sldId id="273" r:id="rId17"/>
    <p:sldId id="279" r:id="rId18"/>
    <p:sldId id="268" r:id="rId19"/>
    <p:sldId id="269" r:id="rId20"/>
    <p:sldId id="287" r:id="rId21"/>
    <p:sldId id="278" r:id="rId22"/>
    <p:sldId id="270" r:id="rId23"/>
    <p:sldId id="265" r:id="rId24"/>
    <p:sldId id="271" r:id="rId25"/>
    <p:sldId id="260" r:id="rId26"/>
    <p:sldId id="280" r:id="rId27"/>
    <p:sldId id="289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7570-516C-4704-BA6E-42E522AA62A2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075-CD52-49DD-80B6-A694E81A18E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7570-516C-4704-BA6E-42E522AA62A2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075-CD52-49DD-80B6-A694E81A18E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7570-516C-4704-BA6E-42E522AA62A2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075-CD52-49DD-80B6-A694E81A18E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7570-516C-4704-BA6E-42E522AA62A2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075-CD52-49DD-80B6-A694E81A18E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7570-516C-4704-BA6E-42E522AA62A2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075-CD52-49DD-80B6-A694E81A18E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7570-516C-4704-BA6E-42E522AA62A2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075-CD52-49DD-80B6-A694E81A18E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7570-516C-4704-BA6E-42E522AA62A2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075-CD52-49DD-80B6-A694E81A18E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7570-516C-4704-BA6E-42E522AA62A2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075-CD52-49DD-80B6-A694E81A18E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7570-516C-4704-BA6E-42E522AA62A2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075-CD52-49DD-80B6-A694E81A18E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7570-516C-4704-BA6E-42E522AA62A2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075-CD52-49DD-80B6-A694E81A18E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7570-516C-4704-BA6E-42E522AA62A2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D075-CD52-49DD-80B6-A694E81A18E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27570-516C-4704-BA6E-42E522AA62A2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DD075-CD52-49DD-80B6-A694E81A18E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krugosvet.ru/uploads/enc/images/16/1236155489b2d9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714356"/>
            <a:ext cx="8572559" cy="3046988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96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	Крила  </a:t>
            </a:r>
          </a:p>
          <a:p>
            <a:pPr algn="ctr"/>
            <a:r>
              <a:rPr lang="uk-UA" sz="96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	комах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6143644"/>
            <a:ext cx="4000527" cy="523220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Матеріали для 8 класу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rgbClr val="FF00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метел лети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215074" y="4500570"/>
            <a:ext cx="2643206" cy="2071702"/>
          </a:xfrm>
          <a:prstGeom prst="rect">
            <a:avLst/>
          </a:prstGeom>
        </p:spPr>
      </p:pic>
      <p:pic>
        <p:nvPicPr>
          <p:cNvPr id="8" name="Рисунок 7" descr="мух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429000"/>
            <a:ext cx="1566868" cy="1509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тел лети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6578" y="214290"/>
            <a:ext cx="1500198" cy="10001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Крила  комах  </a:t>
            </a:r>
          </a:p>
        </p:txBody>
      </p:sp>
      <p:pic>
        <p:nvPicPr>
          <p:cNvPr id="6" name="Рисунок 5" descr="типи крил комах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85860"/>
            <a:ext cx="8429684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У лускокрилих, тобто метеликів добре розвинені обидві пари крил, які густо вкриті мікроскопічними лусочками. Від їхнього забарвлення, структури та розміщення залежить різноманітне забарвлення та малюнок крил.  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Крила  комах  </a:t>
            </a:r>
          </a:p>
        </p:txBody>
      </p:sp>
      <p:pic>
        <p:nvPicPr>
          <p:cNvPr id="4" name="Рисунок 3" descr="метел лети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6578" y="214290"/>
            <a:ext cx="1500198" cy="1000132"/>
          </a:xfrm>
          <a:prstGeom prst="rect">
            <a:avLst/>
          </a:prstGeom>
        </p:spPr>
      </p:pic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4000504"/>
            <a:ext cx="2632712" cy="2083312"/>
          </a:xfrm>
          <a:prstGeom prst="rect">
            <a:avLst/>
          </a:prstGeom>
        </p:spPr>
      </p:pic>
      <p:pic>
        <p:nvPicPr>
          <p:cNvPr id="10" name="Рисунок 9" descr="95fa4ed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4429132"/>
            <a:ext cx="2571748" cy="2024065"/>
          </a:xfrm>
          <a:prstGeom prst="rect">
            <a:avLst/>
          </a:prstGeom>
        </p:spPr>
      </p:pic>
      <p:pic>
        <p:nvPicPr>
          <p:cNvPr id="12" name="Рисунок 11" descr="перелывниц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572008"/>
            <a:ext cx="2357454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285861"/>
            <a:ext cx="8715436" cy="1714512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У перетинчастокрилих комах обидві пари крил перетинчасті з нечисленними жилками. Але друга пара менша за першу.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Крила  комах  </a:t>
            </a:r>
          </a:p>
        </p:txBody>
      </p:sp>
      <p:pic>
        <p:nvPicPr>
          <p:cNvPr id="7" name="Рисунок 6" descr="метел лети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6578" y="214290"/>
            <a:ext cx="1500198" cy="1000132"/>
          </a:xfrm>
          <a:prstGeom prst="rect">
            <a:avLst/>
          </a:prstGeom>
        </p:spPr>
      </p:pic>
      <p:pic>
        <p:nvPicPr>
          <p:cNvPr id="8" name="Рисунок 7" descr="0bdaafe636e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429000"/>
            <a:ext cx="2857520" cy="2629676"/>
          </a:xfrm>
          <a:prstGeom prst="rect">
            <a:avLst/>
          </a:prstGeom>
        </p:spPr>
      </p:pic>
      <p:pic>
        <p:nvPicPr>
          <p:cNvPr id="9" name="Рисунок 8" descr="sbor_obnojk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000372"/>
            <a:ext cx="2786082" cy="2500330"/>
          </a:xfrm>
          <a:prstGeom prst="rect">
            <a:avLst/>
          </a:prstGeom>
        </p:spPr>
      </p:pic>
      <p:pic>
        <p:nvPicPr>
          <p:cNvPr id="10" name="Рисунок 9" descr="шм500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4071942"/>
            <a:ext cx="2428892" cy="2489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285861"/>
            <a:ext cx="8715436" cy="1214446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У двокрилих розвинута лише перша пара крил. Друга пара перетворилась на </a:t>
            </a:r>
            <a:r>
              <a:rPr lang="uk-UA" b="1" dirty="0" err="1" smtClean="0">
                <a:solidFill>
                  <a:schemeClr val="bg1">
                    <a:lumMod val="95000"/>
                  </a:schemeClr>
                </a:solidFill>
              </a:rPr>
              <a:t>дзизкальця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.  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Крила  комах  </a:t>
            </a:r>
          </a:p>
        </p:txBody>
      </p:sp>
      <p:pic>
        <p:nvPicPr>
          <p:cNvPr id="4" name="Рисунок 3" descr="метел лети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6578" y="214290"/>
            <a:ext cx="1500198" cy="1000132"/>
          </a:xfrm>
          <a:prstGeom prst="rect">
            <a:avLst/>
          </a:prstGeom>
        </p:spPr>
      </p:pic>
      <p:pic>
        <p:nvPicPr>
          <p:cNvPr id="7" name="Рисунок 6" descr="14665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2714620"/>
            <a:ext cx="2571768" cy="2742262"/>
          </a:xfrm>
          <a:prstGeom prst="rect">
            <a:avLst/>
          </a:prstGeom>
        </p:spPr>
      </p:pic>
      <p:pic>
        <p:nvPicPr>
          <p:cNvPr id="8" name="Рисунок 7" descr="Mu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500438"/>
            <a:ext cx="2857520" cy="2805102"/>
          </a:xfrm>
          <a:prstGeom prst="rect">
            <a:avLst/>
          </a:prstGeom>
        </p:spPr>
      </p:pic>
      <p:pic>
        <p:nvPicPr>
          <p:cNvPr id="10" name="Рисунок 9" descr="9060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786058"/>
            <a:ext cx="2428892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214422"/>
            <a:ext cx="86439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>
                    <a:lumMod val="95000"/>
                  </a:schemeClr>
                </a:solidFill>
              </a:rPr>
              <a:t>	У мух, які мають тільки добре розвинені передні крила, задні перетворені в невеликі </a:t>
            </a:r>
            <a:r>
              <a:rPr lang="uk-UA" sz="3200" b="1" dirty="0" err="1" smtClean="0">
                <a:solidFill>
                  <a:schemeClr val="bg1">
                    <a:lumMod val="95000"/>
                  </a:schemeClr>
                </a:solidFill>
              </a:rPr>
              <a:t>булавовидні</a:t>
            </a:r>
            <a:r>
              <a:rPr lang="uk-UA" sz="3200" b="1" dirty="0" smtClean="0">
                <a:solidFill>
                  <a:schemeClr val="bg1">
                    <a:lumMod val="95000"/>
                  </a:schemeClr>
                </a:solidFill>
              </a:rPr>
              <a:t> придатки, багаті на чутливі волоски. Вони працюють як </a:t>
            </a:r>
            <a:r>
              <a:rPr lang="uk-UA" sz="3200" b="1" dirty="0" err="1" smtClean="0">
                <a:solidFill>
                  <a:schemeClr val="bg1">
                    <a:lumMod val="95000"/>
                  </a:schemeClr>
                </a:solidFill>
              </a:rPr>
              <a:t>гироскопи</a:t>
            </a:r>
            <a:r>
              <a:rPr lang="uk-UA" sz="3200" b="1" dirty="0" smtClean="0">
                <a:solidFill>
                  <a:schemeClr val="bg1">
                    <a:lumMod val="95000"/>
                  </a:schemeClr>
                </a:solidFill>
              </a:rPr>
              <a:t> і слугують стабілізаторами при польоті. </a:t>
            </a:r>
            <a:endParaRPr lang="uk-UA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Крила  комах  </a:t>
            </a:r>
          </a:p>
        </p:txBody>
      </p:sp>
      <p:pic>
        <p:nvPicPr>
          <p:cNvPr id="6" name="Рисунок 5" descr="метел лети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6578" y="214290"/>
            <a:ext cx="1500198" cy="1000132"/>
          </a:xfrm>
          <a:prstGeom prst="rect">
            <a:avLst/>
          </a:prstGeom>
        </p:spPr>
      </p:pic>
      <p:pic>
        <p:nvPicPr>
          <p:cNvPr id="7" name="Рисунок 6" descr="11614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929066"/>
            <a:ext cx="3429024" cy="2571768"/>
          </a:xfrm>
          <a:prstGeom prst="rect">
            <a:avLst/>
          </a:prstGeom>
        </p:spPr>
      </p:pic>
      <p:pic>
        <p:nvPicPr>
          <p:cNvPr id="8" name="Рисунок 7" descr="муха звич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929066"/>
            <a:ext cx="3314702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285860"/>
            <a:ext cx="8715468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У твердокрилих - жуків перша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пара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крил перетворена на рогові жорсткі надкрила - </a:t>
            </a:r>
            <a:r>
              <a:rPr lang="uk-UA" b="1" dirty="0" err="1" smtClean="0">
                <a:solidFill>
                  <a:schemeClr val="bg1">
                    <a:lumMod val="95000"/>
                  </a:schemeClr>
                </a:solidFill>
              </a:rPr>
              <a:t>елітри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, які захищають спинну                   частину тіла. При польоті                        надкрила жуків відіграють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роль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                 лише плануючих виростів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які не здійснюють власних рухів, а для літання пристосовані лише задні крила. Інколи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у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жуків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при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польоті     надкрила навіть не розправляються, а задні тільки висовуються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в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сторони з надкрил.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Крила  комах  </a:t>
            </a:r>
          </a:p>
        </p:txBody>
      </p:sp>
      <p:pic>
        <p:nvPicPr>
          <p:cNvPr id="4" name="Рисунок 3" descr="метел лети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6578" y="214290"/>
            <a:ext cx="1500198" cy="1000132"/>
          </a:xfrm>
          <a:prstGeom prst="rect">
            <a:avLst/>
          </a:prstGeom>
        </p:spPr>
      </p:pic>
      <p:pic>
        <p:nvPicPr>
          <p:cNvPr id="10" name="Рисунок 9" descr="27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2357430"/>
            <a:ext cx="2167710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Для багатьох жуків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які живуть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в сухих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місцевостях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характерно те, що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у них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надкрила повністю зростаються між собою, утворюючи захисний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шолом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» над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черевцем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При цьому задні крила не можуть існувати і зникають.  Це спостерігається у багатьох                                                                               </a:t>
            </a:r>
          </a:p>
          <a:p>
            <a:pPr>
              <a:buNone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   довгоносиків, жужелиць та особливо часто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у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</a:t>
            </a:r>
          </a:p>
          <a:p>
            <a:pPr>
              <a:buNone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степових та     </a:t>
            </a:r>
          </a:p>
          <a:p>
            <a:pPr>
              <a:buNone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пустельних                         </a:t>
            </a:r>
          </a:p>
          <a:p>
            <a:pPr>
              <a:buNone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</a:t>
            </a:r>
            <a:r>
              <a:rPr lang="uk-UA" b="1" dirty="0" err="1" smtClean="0">
                <a:solidFill>
                  <a:schemeClr val="bg1">
                    <a:lumMod val="95000"/>
                  </a:schemeClr>
                </a:solidFill>
              </a:rPr>
              <a:t>чорнотілок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Крила  комах  </a:t>
            </a:r>
          </a:p>
        </p:txBody>
      </p:sp>
      <p:pic>
        <p:nvPicPr>
          <p:cNvPr id="4" name="Рисунок 3" descr="метел лети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6578" y="214290"/>
            <a:ext cx="1500198" cy="1000132"/>
          </a:xfrm>
          <a:prstGeom prst="rect">
            <a:avLst/>
          </a:prstGeom>
        </p:spPr>
      </p:pic>
      <p:pic>
        <p:nvPicPr>
          <p:cNvPr id="9" name="Рисунок 8" descr="довгоно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786322"/>
            <a:ext cx="2500330" cy="1714512"/>
          </a:xfrm>
          <a:prstGeom prst="rect">
            <a:avLst/>
          </a:prstGeom>
        </p:spPr>
      </p:pic>
      <p:pic>
        <p:nvPicPr>
          <p:cNvPr id="10" name="Рисунок 9" descr="gugelic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4786322"/>
            <a:ext cx="2428892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2643206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У напівтвердокрилих - клопів тверді лише  половинки надкрил, тобто крила передньої пари щільні, шкірясті, лише у верхній частині вони перетинчасті. Виконують передні крила захисну функцію.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Крила  комах  </a:t>
            </a:r>
          </a:p>
        </p:txBody>
      </p:sp>
      <p:pic>
        <p:nvPicPr>
          <p:cNvPr id="4" name="Рисунок 3" descr="метел лети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6578" y="214290"/>
            <a:ext cx="1500198" cy="1000132"/>
          </a:xfrm>
          <a:prstGeom prst="rect">
            <a:avLst/>
          </a:prstGeom>
        </p:spPr>
      </p:pic>
      <p:pic>
        <p:nvPicPr>
          <p:cNvPr id="7" name="Рисунок 6" descr="35105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571876"/>
            <a:ext cx="2000264" cy="2714644"/>
          </a:xfrm>
          <a:prstGeom prst="rect">
            <a:avLst/>
          </a:prstGeom>
        </p:spPr>
      </p:pic>
      <p:pic>
        <p:nvPicPr>
          <p:cNvPr id="9" name="Рисунок 8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3429000"/>
            <a:ext cx="2357454" cy="2071702"/>
          </a:xfrm>
          <a:prstGeom prst="rect">
            <a:avLst/>
          </a:prstGeom>
        </p:spPr>
      </p:pic>
      <p:pic>
        <p:nvPicPr>
          <p:cNvPr id="11" name="Рисунок 10" descr="klop_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4500570"/>
            <a:ext cx="2428892" cy="2001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3571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У прямокрилих комах крила першої пари перетворені у шкірясті вузькі надкрила, а друга пара широкі прозорі і з перетинками.  У складеному  стані більш тонкі перетинчасті задні крила прикриті передніми, які захищають їх від пошкоджень  при переміщеннях у заростях рослин. 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Крила  комах  </a:t>
            </a:r>
          </a:p>
        </p:txBody>
      </p:sp>
      <p:pic>
        <p:nvPicPr>
          <p:cNvPr id="4" name="Рисунок 3" descr="метел лети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6578" y="214290"/>
            <a:ext cx="1500198" cy="1000132"/>
          </a:xfrm>
          <a:prstGeom prst="rect">
            <a:avLst/>
          </a:prstGeom>
        </p:spPr>
      </p:pic>
      <p:pic>
        <p:nvPicPr>
          <p:cNvPr id="8" name="Рисунок 7" descr="eirenephilus_longipennis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786322"/>
            <a:ext cx="2928958" cy="1785950"/>
          </a:xfrm>
          <a:prstGeom prst="rect">
            <a:avLst/>
          </a:prstGeom>
        </p:spPr>
      </p:pic>
      <p:pic>
        <p:nvPicPr>
          <p:cNvPr id="9" name="Рисунок 8" descr="decticus_verrucivoru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4786322"/>
            <a:ext cx="3203076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214423"/>
            <a:ext cx="8786874" cy="2714644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У бабок обидві пари крил розвинуті майже  однаково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Деяка незалежність однієї пари крил від другої та наявність м’язів прямої дії дозволяють бабкам досягати високої швидкості під час польотів. 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Крила  комах  </a:t>
            </a:r>
          </a:p>
        </p:txBody>
      </p:sp>
      <p:pic>
        <p:nvPicPr>
          <p:cNvPr id="4" name="Рисунок 3" descr="метел лети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6578" y="214290"/>
            <a:ext cx="1500198" cy="1000132"/>
          </a:xfrm>
          <a:prstGeom prst="rect">
            <a:avLst/>
          </a:prstGeom>
        </p:spPr>
      </p:pic>
      <p:pic>
        <p:nvPicPr>
          <p:cNvPr id="7" name="Рисунок 6" descr="baka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4214818"/>
            <a:ext cx="2857520" cy="2214578"/>
          </a:xfrm>
          <a:prstGeom prst="rect">
            <a:avLst/>
          </a:prstGeom>
        </p:spPr>
      </p:pic>
      <p:pic>
        <p:nvPicPr>
          <p:cNvPr id="8" name="Рисунок 7" descr="ZvydJUKmQ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3357562"/>
            <a:ext cx="2143140" cy="2500330"/>
          </a:xfrm>
          <a:prstGeom prst="rect">
            <a:avLst/>
          </a:prstGeom>
        </p:spPr>
      </p:pic>
      <p:pic>
        <p:nvPicPr>
          <p:cNvPr id="9" name="Рисунок 8" descr="ст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3929066"/>
            <a:ext cx="2000264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736"/>
            <a:ext cx="8786874" cy="52149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4100" b="1" dirty="0" smtClean="0">
                <a:solidFill>
                  <a:schemeClr val="bg1">
                    <a:lumMod val="95000"/>
                  </a:schemeClr>
                </a:solidFill>
              </a:rPr>
              <a:t>		Комахи мають дві пари крил, які розміщені на грудях. Повністю вони розвиваються тільки при переході комах у дорослий стан.</a:t>
            </a:r>
          </a:p>
          <a:p>
            <a:pPr>
              <a:buNone/>
            </a:pPr>
            <a:r>
              <a:rPr lang="uk-UA" sz="4100" b="1" dirty="0" smtClean="0">
                <a:solidFill>
                  <a:schemeClr val="bg1">
                    <a:lumMod val="95000"/>
                  </a:schemeClr>
                </a:solidFill>
              </a:rPr>
              <a:t>		Будова крил у значній мірі враховується як основа систематики крилатих комах: лускокрилі, двокрилі, перетинчастокрилі, твердокрилі, напівтвердокрилі, рівнокрилі…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Крила  комах  </a:t>
            </a:r>
          </a:p>
        </p:txBody>
      </p:sp>
      <p:pic>
        <p:nvPicPr>
          <p:cNvPr id="4" name="Рисунок 3" descr="метел лети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6578" y="214290"/>
            <a:ext cx="1500198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У рівнокрилих - цикад та попелиць дві пари перетинчастих крил однакові за будовою.  Але задня з них менша за розмірами. 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Крила  комах  </a:t>
            </a:r>
          </a:p>
        </p:txBody>
      </p:sp>
      <p:pic>
        <p:nvPicPr>
          <p:cNvPr id="4" name="Рисунок 3" descr="метел лети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6578" y="214290"/>
            <a:ext cx="1500198" cy="1000132"/>
          </a:xfrm>
          <a:prstGeom prst="rect">
            <a:avLst/>
          </a:prstGeom>
        </p:spPr>
      </p:pic>
      <p:pic>
        <p:nvPicPr>
          <p:cNvPr id="7" name="Рисунок 6" descr="цикада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857628"/>
            <a:ext cx="2857520" cy="2398689"/>
          </a:xfrm>
          <a:prstGeom prst="rect">
            <a:avLst/>
          </a:prstGeom>
        </p:spPr>
      </p:pic>
      <p:pic>
        <p:nvPicPr>
          <p:cNvPr id="8" name="Рисунок 7" descr="IMG_2622mk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928934"/>
            <a:ext cx="2643206" cy="3000396"/>
          </a:xfrm>
          <a:prstGeom prst="rect">
            <a:avLst/>
          </a:prstGeom>
        </p:spPr>
      </p:pic>
      <p:pic>
        <p:nvPicPr>
          <p:cNvPr id="10" name="Рисунок 9" descr="aphids-537139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071942"/>
            <a:ext cx="2286016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214422"/>
            <a:ext cx="85725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Отже, у багатьох комах передні крила, приймають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на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себе додаткові функції, які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часто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стають основними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, а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функція літання втрачається: у твердокрилих,  прямокрилих, напівтвердокрилих.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Крила  комах  </a:t>
            </a:r>
          </a:p>
        </p:txBody>
      </p:sp>
      <p:pic>
        <p:nvPicPr>
          <p:cNvPr id="4" name="Рисунок 3" descr="метел лети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6578" y="214290"/>
            <a:ext cx="1500198" cy="1000132"/>
          </a:xfrm>
          <a:prstGeom prst="rect">
            <a:avLst/>
          </a:prstGeom>
        </p:spPr>
      </p:pic>
      <p:pic>
        <p:nvPicPr>
          <p:cNvPr id="7" name="Рисунок 6" descr="300px-Cetonia-aura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3286124"/>
            <a:ext cx="2214578" cy="1643074"/>
          </a:xfrm>
          <a:prstGeom prst="rect">
            <a:avLst/>
          </a:prstGeom>
        </p:spPr>
      </p:pic>
      <p:pic>
        <p:nvPicPr>
          <p:cNvPr id="8" name="Рисунок 7" descr="risovij_dovgonosi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572008"/>
            <a:ext cx="2500330" cy="1809760"/>
          </a:xfrm>
          <a:prstGeom prst="rect">
            <a:avLst/>
          </a:prstGeom>
        </p:spPr>
      </p:pic>
      <p:pic>
        <p:nvPicPr>
          <p:cNvPr id="13" name="Рисунок 12" descr="6_c68fb6d51b9a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3714752"/>
            <a:ext cx="2357454" cy="1714512"/>
          </a:xfrm>
          <a:prstGeom prst="rect">
            <a:avLst/>
          </a:prstGeom>
        </p:spPr>
      </p:pic>
      <p:pic>
        <p:nvPicPr>
          <p:cNvPr id="16" name="Рисунок 15" descr="саран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5143512"/>
            <a:ext cx="2143140" cy="1432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214423"/>
            <a:ext cx="8715436" cy="3143272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Серед комах є безкрилі  форми та  види,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у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яких крила редукувались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воші та блохи). Така втрата крил може бути викликана різними причинами: переходом до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паразитизму,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до життя в </a:t>
            </a:r>
            <a:r>
              <a:rPr lang="uk-UA" b="1" dirty="0" err="1" smtClean="0">
                <a:solidFill>
                  <a:schemeClr val="bg1">
                    <a:lumMod val="95000"/>
                  </a:schemeClr>
                </a:solidFill>
              </a:rPr>
              <a:t>грунті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при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мешканні на відкритих для вітру островах або в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горах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…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Крила  комах  </a:t>
            </a:r>
          </a:p>
        </p:txBody>
      </p:sp>
      <p:pic>
        <p:nvPicPr>
          <p:cNvPr id="4" name="Рисунок 3" descr="метел лети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6578" y="214290"/>
            <a:ext cx="1500198" cy="1000132"/>
          </a:xfrm>
          <a:prstGeom prst="rect">
            <a:avLst/>
          </a:prstGeom>
        </p:spPr>
      </p:pic>
      <p:pic>
        <p:nvPicPr>
          <p:cNvPr id="7" name="Рисунок 6" descr="безкрил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4286256"/>
            <a:ext cx="2286016" cy="2000264"/>
          </a:xfrm>
          <a:prstGeom prst="rect">
            <a:avLst/>
          </a:prstGeom>
        </p:spPr>
      </p:pic>
      <p:pic>
        <p:nvPicPr>
          <p:cNvPr id="8" name="Рисунок 7" descr="блох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4572008"/>
            <a:ext cx="2339158" cy="1928826"/>
          </a:xfrm>
          <a:prstGeom prst="rect">
            <a:avLst/>
          </a:prstGeom>
        </p:spPr>
      </p:pic>
      <p:pic>
        <p:nvPicPr>
          <p:cNvPr id="9" name="Рисунок 8" descr="вш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71472" y="4500570"/>
            <a:ext cx="2000264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Швидкість польоту у комах різноманітна: у </a:t>
            </a:r>
            <a:r>
              <a:rPr lang="uk-UA" b="1" dirty="0" err="1" smtClean="0">
                <a:solidFill>
                  <a:schemeClr val="bg1">
                    <a:lumMod val="95000"/>
                  </a:schemeClr>
                </a:solidFill>
              </a:rPr>
              <a:t>золотоглазки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— 0,5 м, у бджоли — 3 м, у метеликів бражників — 15 м в секунду.  Бражники досить сильні комахи, без посадки вони летять на сотні кілометрів. Відомі приклади зальоту олеандрового бражника, що поширений в </a:t>
            </a:r>
            <a:r>
              <a:rPr lang="uk-UA" b="1" dirty="0" err="1" smtClean="0">
                <a:solidFill>
                  <a:schemeClr val="bg1">
                    <a:lumMod val="95000"/>
                  </a:schemeClr>
                </a:solidFill>
              </a:rPr>
              <a:t>середземно-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            морських країнах, де росте                   олеандр, в Санкт-Петербург                                та Естонію.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Крила  комах  </a:t>
            </a:r>
          </a:p>
        </p:txBody>
      </p:sp>
      <p:pic>
        <p:nvPicPr>
          <p:cNvPr id="4" name="Рисунок 3" descr="метел лети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6578" y="214290"/>
            <a:ext cx="1500198" cy="1000132"/>
          </a:xfrm>
          <a:prstGeom prst="rect">
            <a:avLst/>
          </a:prstGeom>
        </p:spPr>
      </p:pic>
      <p:pic>
        <p:nvPicPr>
          <p:cNvPr id="7" name="Рисунок 6" descr="олеандр бра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4286256"/>
            <a:ext cx="2286016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142984"/>
            <a:ext cx="8715436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Швидкість вібрації крил у різних комах різна. Метелик  махаон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при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польоті робить 5—9 помахів крил на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секунду,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бджола близько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200, а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комар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— 1000.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                      Така   швидкість скорочень         забезпечується густими             посмугованими м’язами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на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долю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яких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у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добре літаючих                  форм  приходиться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15—25%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ваги тіла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Крила  комах  </a:t>
            </a:r>
          </a:p>
        </p:txBody>
      </p:sp>
      <p:pic>
        <p:nvPicPr>
          <p:cNvPr id="4" name="Рисунок 3" descr="метел лети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6578" y="214290"/>
            <a:ext cx="1500198" cy="1000132"/>
          </a:xfrm>
          <a:prstGeom prst="rect">
            <a:avLst/>
          </a:prstGeom>
        </p:spPr>
      </p:pic>
      <p:pic>
        <p:nvPicPr>
          <p:cNvPr id="11" name="Рисунок 10" descr="babochka6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2786058"/>
            <a:ext cx="1857388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Рух крил обмежують дрібні хітинові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пластинки,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розміщені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в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області з’єднання мембрани між спинною та боковою пластинкою. До деяких із них прикріплюються м’язи, що слугують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для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зміни кута нахилу  крил та їхнього  складання вздовж тіла. 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Крила  комах  </a:t>
            </a:r>
          </a:p>
        </p:txBody>
      </p:sp>
      <p:pic>
        <p:nvPicPr>
          <p:cNvPr id="4" name="Рисунок 3" descr="метел лети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6578" y="214290"/>
            <a:ext cx="1500198" cy="1000132"/>
          </a:xfrm>
          <a:prstGeom prst="rect">
            <a:avLst/>
          </a:prstGeom>
        </p:spPr>
      </p:pic>
      <p:pic>
        <p:nvPicPr>
          <p:cNvPr id="9" name="Рисунок 8" descr="RosePapillon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4429132"/>
            <a:ext cx="3643338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142984"/>
            <a:ext cx="8786874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Таким чином можна сказати, що у більш примітивних комах передні і задні крила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при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польоті рухаються незалежно одне від одного, а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у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метеликів, перетинчастокрилих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, цикад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та інших більш організованих форм передні та задні крила з’єднуються  так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, щ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о утворюють єдину поверхню. Зміни направлення при польоті досягаються              у інших комах зміною положення           площини передніх крил як у метеликів                та амплітуди і площини вібрації як у бджіл. 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Крила  комах  </a:t>
            </a:r>
          </a:p>
        </p:txBody>
      </p:sp>
      <p:pic>
        <p:nvPicPr>
          <p:cNvPr id="4" name="Рисунок 3" descr="метел лети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6578" y="214290"/>
            <a:ext cx="1500198" cy="1000132"/>
          </a:xfrm>
          <a:prstGeom prst="rect">
            <a:avLst/>
          </a:prstGeom>
        </p:spPr>
      </p:pic>
      <p:pic>
        <p:nvPicPr>
          <p:cNvPr id="8" name="Рисунок 7" descr="бджола лет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3929066"/>
            <a:ext cx="1094512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071546"/>
            <a:ext cx="8572559" cy="5355312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96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Успіхів</a:t>
            </a:r>
          </a:p>
          <a:p>
            <a:pPr algn="ctr"/>
            <a:r>
              <a:rPr lang="uk-UA" sz="96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 вивченні</a:t>
            </a:r>
          </a:p>
          <a:p>
            <a:pPr algn="ctr"/>
            <a:r>
              <a:rPr lang="uk-UA" sz="96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нових тем</a:t>
            </a:r>
          </a:p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</a:p>
        </p:txBody>
      </p:sp>
      <p:pic>
        <p:nvPicPr>
          <p:cNvPr id="5" name="Рисунок 4" descr="метел лети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6578" y="214290"/>
            <a:ext cx="1500198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071546"/>
            <a:ext cx="8786874" cy="52149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4100" b="1" dirty="0" smtClean="0">
                <a:solidFill>
                  <a:schemeClr val="bg1">
                    <a:lumMod val="95000"/>
                  </a:schemeClr>
                </a:solidFill>
              </a:rPr>
              <a:t>		Крила комах являють собою бічні вирости стінки тіла, що утворені </a:t>
            </a:r>
            <a:r>
              <a:rPr lang="uk-UA" sz="4100" b="1" dirty="0">
                <a:solidFill>
                  <a:schemeClr val="bg1">
                    <a:lumMod val="95000"/>
                  </a:schemeClr>
                </a:solidFill>
              </a:rPr>
              <a:t>тонкими мембранами, </a:t>
            </a:r>
            <a:r>
              <a:rPr lang="uk-UA" sz="4100" b="1" dirty="0" smtClean="0">
                <a:solidFill>
                  <a:schemeClr val="bg1">
                    <a:lumMod val="95000"/>
                  </a:schemeClr>
                </a:solidFill>
              </a:rPr>
              <a:t>натягнутими </a:t>
            </a:r>
            <a:r>
              <a:rPr lang="uk-UA" sz="4100" b="1" dirty="0">
                <a:solidFill>
                  <a:schemeClr val="bg1">
                    <a:lumMod val="95000"/>
                  </a:schemeClr>
                </a:solidFill>
              </a:rPr>
              <a:t>на каркас жилок, по </a:t>
            </a:r>
            <a:r>
              <a:rPr lang="uk-UA" sz="4100" b="1" dirty="0" smtClean="0">
                <a:solidFill>
                  <a:schemeClr val="bg1">
                    <a:lumMod val="95000"/>
                  </a:schemeClr>
                </a:solidFill>
              </a:rPr>
              <a:t>яких в крила проникають трахеї, нерви та порожнинна рідина. Просвіти перетинчастих  частин крила, що розміщені між жилками, називаються комірками.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Крила  комах  </a:t>
            </a:r>
          </a:p>
        </p:txBody>
      </p:sp>
      <p:pic>
        <p:nvPicPr>
          <p:cNvPr id="4" name="Рисунок 3" descr="метел лети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72330" y="5357826"/>
            <a:ext cx="1500198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214422"/>
            <a:ext cx="4857784" cy="55007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     </a:t>
            </a:r>
            <a:r>
              <a:rPr lang="uk-UA" sz="4300" b="1" dirty="0" smtClean="0">
                <a:solidFill>
                  <a:schemeClr val="bg1">
                    <a:lumMod val="95000"/>
                  </a:schemeClr>
                </a:solidFill>
              </a:rPr>
              <a:t>Жилки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розміщуються так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, щ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о стають  механічною опорою крила та допомагають протистояти потокам повітря при польоті. </a:t>
            </a:r>
          </a:p>
          <a:p>
            <a:pPr>
              <a:buNone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Розміщення та число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жилок — о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знаки, які  добре характеризують кожну систематичну групу комах. 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Крила  комах  </a:t>
            </a:r>
          </a:p>
        </p:txBody>
      </p:sp>
      <p:pic>
        <p:nvPicPr>
          <p:cNvPr id="4" name="Рисунок 3" descr="метел лети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6578" y="214290"/>
            <a:ext cx="1500198" cy="1000132"/>
          </a:xfrm>
          <a:prstGeom prst="rect">
            <a:avLst/>
          </a:prstGeom>
        </p:spPr>
      </p:pic>
      <p:pic>
        <p:nvPicPr>
          <p:cNvPr id="7" name="Рисунок 6" descr="рызны крил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357298"/>
            <a:ext cx="3714776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357849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Жилки пронизують все крило комахи, забезпечуючи необхідну жорсткість конструкції та її аеродинамічні властивості. Вони є поздовжні, які частково галузяться, та поперечні, що з’єднують поздовжні жилки між собою. Кожна </a:t>
            </a:r>
            <a:r>
              <a:rPr lang="uk-UA" sz="3600" b="1" dirty="0">
                <a:solidFill>
                  <a:schemeClr val="bg1">
                    <a:lumMod val="95000"/>
                  </a:schemeClr>
                </a:solidFill>
              </a:rPr>
              <a:t>жилка 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згідно її розміщення на пластинці має певну назву.  </a:t>
            </a:r>
            <a:endParaRPr lang="uk-UA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Крила  комах  </a:t>
            </a:r>
          </a:p>
        </p:txBody>
      </p:sp>
      <p:pic>
        <p:nvPicPr>
          <p:cNvPr id="4" name="Рисунок 3" descr="метел лети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6578" y="214290"/>
            <a:ext cx="1500198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4292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     Перша, найтовстіша жилка, називається </a:t>
            </a:r>
            <a:r>
              <a:rPr lang="uk-UA" sz="3600" b="1" dirty="0" err="1" smtClean="0">
                <a:solidFill>
                  <a:schemeClr val="bg1">
                    <a:lumMod val="95000"/>
                  </a:schemeClr>
                </a:solidFill>
              </a:rPr>
              <a:t>костальною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 – </a:t>
            </a:r>
            <a:r>
              <a:rPr lang="uk-UA" sz="3600" b="1" dirty="0" err="1" smtClean="0">
                <a:solidFill>
                  <a:schemeClr val="bg1">
                    <a:lumMod val="95000"/>
                  </a:schemeClr>
                </a:solidFill>
              </a:rPr>
              <a:t>коста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. Нижче неї розміщена </a:t>
            </a:r>
            <a:r>
              <a:rPr lang="uk-UA" sz="3600" b="1" dirty="0" err="1" smtClean="0">
                <a:solidFill>
                  <a:schemeClr val="bg1">
                    <a:lumMod val="95000"/>
                  </a:schemeClr>
                </a:solidFill>
              </a:rPr>
              <a:t>субкостальна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 - </a:t>
            </a:r>
            <a:r>
              <a:rPr lang="uk-UA" sz="3600" b="1" dirty="0" err="1" smtClean="0">
                <a:solidFill>
                  <a:schemeClr val="bg1">
                    <a:lumMod val="95000"/>
                  </a:schemeClr>
                </a:solidFill>
              </a:rPr>
              <a:t>субкоста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, а далі йдуть радіальна та медіальна жилки, які галузяться.  В задній частині крила проходять </a:t>
            </a:r>
            <a:r>
              <a:rPr lang="uk-UA" sz="3600" b="1" dirty="0" err="1" smtClean="0">
                <a:solidFill>
                  <a:schemeClr val="bg1">
                    <a:lumMod val="95000"/>
                  </a:schemeClr>
                </a:solidFill>
              </a:rPr>
              <a:t>кубітальні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, анальні та </a:t>
            </a:r>
            <a:r>
              <a:rPr lang="uk-UA" sz="3600" b="1" dirty="0" err="1" smtClean="0">
                <a:solidFill>
                  <a:schemeClr val="bg1">
                    <a:lumMod val="95000"/>
                  </a:schemeClr>
                </a:solidFill>
              </a:rPr>
              <a:t>югінальні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 жилки. Крім того, у місця впадання </a:t>
            </a:r>
            <a:r>
              <a:rPr lang="uk-UA" sz="3600" b="1" dirty="0" err="1" smtClean="0">
                <a:solidFill>
                  <a:schemeClr val="bg1">
                    <a:lumMod val="95000"/>
                  </a:schemeClr>
                </a:solidFill>
              </a:rPr>
              <a:t>субкости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 в </a:t>
            </a:r>
            <a:r>
              <a:rPr lang="uk-UA" sz="3600" b="1" dirty="0" err="1" smtClean="0">
                <a:solidFill>
                  <a:schemeClr val="bg1">
                    <a:lumMod val="95000"/>
                  </a:schemeClr>
                </a:solidFill>
              </a:rPr>
              <a:t>косту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 може знаходитися щільний </a:t>
            </a:r>
            <a:r>
              <a:rPr lang="uk-UA" sz="3600" b="1" dirty="0" err="1" smtClean="0">
                <a:solidFill>
                  <a:schemeClr val="bg1">
                    <a:lumMod val="95000"/>
                  </a:schemeClr>
                </a:solidFill>
              </a:rPr>
              <a:t>кутикулярний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 утвір – </a:t>
            </a:r>
            <a:r>
              <a:rPr lang="uk-UA" sz="3600" b="1" dirty="0" err="1" smtClean="0">
                <a:solidFill>
                  <a:schemeClr val="bg1">
                    <a:lumMod val="95000"/>
                  </a:schemeClr>
                </a:solidFill>
              </a:rPr>
              <a:t>крилове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 очко, яке знімає шкідливі вібрації при польоті. </a:t>
            </a:r>
          </a:p>
          <a:p>
            <a:pPr>
              <a:buNone/>
            </a:pPr>
            <a:endParaRPr lang="uk-UA" sz="36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Крила  комах  </a:t>
            </a:r>
          </a:p>
        </p:txBody>
      </p:sp>
      <p:pic>
        <p:nvPicPr>
          <p:cNvPr id="5" name="Рисунок 4" descr="метел лети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6578" y="214290"/>
            <a:ext cx="1500198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 – костальная жилка, Sc – субкостальная жилка, R – радиальная жилка, М – медиальная жилка, Cu – кубитальная жилка, An – анальная жилка, Ju – югальная жилка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807249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4857760"/>
            <a:ext cx="84296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 –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костальна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жилка,       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Sc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субкостальна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жилка,           R – радіальні жилки,        М – медіальні жилки,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кубітальні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жилки,    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анальні жилки,               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Ju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югінальні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жилки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Крила  комах  </a:t>
            </a:r>
          </a:p>
        </p:txBody>
      </p:sp>
      <p:pic>
        <p:nvPicPr>
          <p:cNvPr id="6" name="Рисунок 5" descr="метел летить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86578" y="214290"/>
            <a:ext cx="1500198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sect-wing-stru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357298"/>
            <a:ext cx="8358246" cy="52876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Крила  комах  </a:t>
            </a:r>
          </a:p>
        </p:txBody>
      </p:sp>
      <p:pic>
        <p:nvPicPr>
          <p:cNvPr id="8" name="Рисунок 7" descr="метел летит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86578" y="214290"/>
            <a:ext cx="1500198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		У більш примітивних груп комах обидві пари крил досить подібні і сітка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жилок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густіша, ніж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у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представників вищих рядів. Крім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того, у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представників вищих рядів передні та задні крила часто значно відрізняються між собою. Нерідко розвивається лише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одна пара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крил, частіше передні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(у мух,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самців щитівок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деяких поденок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),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але буває і </a:t>
            </a:r>
            <a:r>
              <a:rPr lang="uk-UA" b="1" dirty="0" err="1" smtClean="0">
                <a:solidFill>
                  <a:schemeClr val="bg1">
                    <a:lumMod val="95000"/>
                  </a:schemeClr>
                </a:solidFill>
              </a:rPr>
              <a:t>навпаки—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 розвинуті тільки задні крила 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(у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віялокрилих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42852"/>
            <a:ext cx="450059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Крила  комах  </a:t>
            </a:r>
          </a:p>
        </p:txBody>
      </p:sp>
      <p:pic>
        <p:nvPicPr>
          <p:cNvPr id="4" name="Рисунок 3" descr="метел лети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6578" y="214290"/>
            <a:ext cx="1500198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174</Words>
  <Application>Microsoft Office PowerPoint</Application>
  <PresentationFormat>Экран (4:3)</PresentationFormat>
  <Paragraphs>62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Крила  комах</dc:title>
  <dc:creator>Павленко</dc:creator>
  <cp:lastModifiedBy>User</cp:lastModifiedBy>
  <cp:revision>194</cp:revision>
  <dcterms:created xsi:type="dcterms:W3CDTF">2010-04-15T14:45:21Z</dcterms:created>
  <dcterms:modified xsi:type="dcterms:W3CDTF">2012-02-07T11:26:27Z</dcterms:modified>
</cp:coreProperties>
</file>