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96" r:id="rId6"/>
    <p:sldId id="290" r:id="rId7"/>
    <p:sldId id="293" r:id="rId8"/>
    <p:sldId id="284" r:id="rId9"/>
    <p:sldId id="277" r:id="rId10"/>
    <p:sldId id="281" r:id="rId11"/>
    <p:sldId id="285" r:id="rId12"/>
    <p:sldId id="294" r:id="rId13"/>
    <p:sldId id="295" r:id="rId14"/>
    <p:sldId id="263" r:id="rId15"/>
    <p:sldId id="297" r:id="rId16"/>
    <p:sldId id="262" r:id="rId17"/>
    <p:sldId id="300" r:id="rId18"/>
    <p:sldId id="301" r:id="rId19"/>
    <p:sldId id="264" r:id="rId20"/>
    <p:sldId id="303" r:id="rId21"/>
    <p:sldId id="286" r:id="rId22"/>
    <p:sldId id="279" r:id="rId23"/>
    <p:sldId id="299" r:id="rId24"/>
    <p:sldId id="265" r:id="rId25"/>
    <p:sldId id="266" r:id="rId26"/>
    <p:sldId id="288" r:id="rId27"/>
    <p:sldId id="268" r:id="rId28"/>
    <p:sldId id="269" r:id="rId29"/>
    <p:sldId id="304" r:id="rId30"/>
    <p:sldId id="270" r:id="rId31"/>
    <p:sldId id="298" r:id="rId32"/>
    <p:sldId id="276" r:id="rId33"/>
    <p:sldId id="283" r:id="rId34"/>
    <p:sldId id="278" r:id="rId35"/>
    <p:sldId id="282" r:id="rId36"/>
    <p:sldId id="287" r:id="rId37"/>
    <p:sldId id="305" r:id="rId38"/>
    <p:sldId id="309" r:id="rId39"/>
    <p:sldId id="306" r:id="rId40"/>
    <p:sldId id="308" r:id="rId4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0033"/>
    <a:srgbClr val="00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1B6F-B316-4A1B-B32F-CCA0C36F93C4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9F29-1099-4BED-923A-B2D918F7AEF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1B6F-B316-4A1B-B32F-CCA0C36F93C4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9F29-1099-4BED-923A-B2D918F7AEF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1B6F-B316-4A1B-B32F-CCA0C36F93C4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9F29-1099-4BED-923A-B2D918F7AEF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1B6F-B316-4A1B-B32F-CCA0C36F93C4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9F29-1099-4BED-923A-B2D918F7AEF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1B6F-B316-4A1B-B32F-CCA0C36F93C4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9F29-1099-4BED-923A-B2D918F7AEF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1B6F-B316-4A1B-B32F-CCA0C36F93C4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9F29-1099-4BED-923A-B2D918F7AEF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1B6F-B316-4A1B-B32F-CCA0C36F93C4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9F29-1099-4BED-923A-B2D918F7AEF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1B6F-B316-4A1B-B32F-CCA0C36F93C4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9F29-1099-4BED-923A-B2D918F7AEF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1B6F-B316-4A1B-B32F-CCA0C36F93C4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9F29-1099-4BED-923A-B2D918F7AEF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1B6F-B316-4A1B-B32F-CCA0C36F93C4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9F29-1099-4BED-923A-B2D918F7AEF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1B6F-B316-4A1B-B32F-CCA0C36F93C4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9F29-1099-4BED-923A-B2D918F7AEF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41B6F-B316-4A1B-B32F-CCA0C36F93C4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59F29-1099-4BED-923A-B2D918F7AEF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krugosvet.ru/uploads/enc/images/16/123615548612e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ugosvet.ru/uploads/enc/images/16/1236155485bba0.jpg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hyperlink" Target="http://www.krugosvet.ru/uploads/enc/images/16/12361554861a95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jpeg"/><Relationship Id="rId4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jpeg"/><Relationship Id="rId4" Type="http://schemas.openxmlformats.org/officeDocument/2006/relationships/image" Target="../media/image6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krugosvet.ru/uploads/enc/images/16/12361554849ee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214290"/>
            <a:ext cx="821537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Різноманітність ротових апаратів комах</a:t>
            </a:r>
            <a:endParaRPr lang="uk-UA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adkl010048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143248"/>
            <a:ext cx="5857916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42844" y="785794"/>
            <a:ext cx="878687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   Колючий хоботок комах складається із жолобка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розміщен</a:t>
            </a:r>
            <a:r>
              <a:rPr lang="uk-UA" sz="3200" b="1" baseline="0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их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всередині</a:t>
            </a:r>
            <a:r>
              <a:rPr kumimoji="0" lang="uk-UA" sz="32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нього видозмінених частин ротового апарату. Жолобок утворений витягнутою нижньою губою,</a:t>
            </a:r>
            <a:r>
              <a:rPr kumimoji="0" lang="uk-UA" sz="32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щупики якої майже                                           повністю редукувались.                                  Верхня губа також                                     витягується,  її краї                                                                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микаються, формуючи                                    трубку для                                            засмоктування рідини.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ROACH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52"/>
            <a:ext cx="1500198" cy="642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4546" y="142853"/>
            <a:ext cx="6715172" cy="76944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Колючий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ротовий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апарат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5a64fce949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071810"/>
            <a:ext cx="3595670" cy="328614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-lib.gasu.ru/eposobia/bondarenko2/pic/139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15335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e-lib.gasu.ru/eposobia/bondarenko2/pic/139_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071678"/>
            <a:ext cx="15525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550070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/>
              <a:t>1 </a:t>
            </a:r>
            <a:r>
              <a:rPr lang="uk-UA" b="1" dirty="0" smtClean="0"/>
              <a:t>– основа вусиків</a:t>
            </a:r>
            <a:r>
              <a:rPr lang="uk-UA" b="1" dirty="0"/>
              <a:t>; </a:t>
            </a:r>
            <a:r>
              <a:rPr lang="uk-UA" b="1" dirty="0" smtClean="0"/>
              <a:t> </a:t>
            </a:r>
            <a:r>
              <a:rPr lang="uk-UA" b="1" i="1" dirty="0" smtClean="0"/>
              <a:t>2 </a:t>
            </a:r>
            <a:r>
              <a:rPr lang="uk-UA" b="1" dirty="0"/>
              <a:t>— </a:t>
            </a:r>
            <a:r>
              <a:rPr lang="uk-UA" b="1" dirty="0" smtClean="0"/>
              <a:t>лобний </a:t>
            </a:r>
            <a:r>
              <a:rPr lang="uk-UA" b="1" dirty="0"/>
              <a:t>щиток</a:t>
            </a:r>
            <a:r>
              <a:rPr lang="uk-UA" b="1" dirty="0" smtClean="0"/>
              <a:t>;  </a:t>
            </a:r>
            <a:r>
              <a:rPr lang="uk-UA" b="1" i="1" dirty="0"/>
              <a:t>3 </a:t>
            </a:r>
            <a:r>
              <a:rPr lang="uk-UA" b="1" dirty="0"/>
              <a:t>— </a:t>
            </a:r>
            <a:r>
              <a:rPr lang="uk-UA" b="1" dirty="0" smtClean="0"/>
              <a:t>основа щелепного </a:t>
            </a:r>
            <a:r>
              <a:rPr lang="uk-UA" b="1" dirty="0"/>
              <a:t>щупика; </a:t>
            </a:r>
            <a:r>
              <a:rPr lang="uk-UA" b="1" dirty="0" smtClean="0"/>
              <a:t>                         </a:t>
            </a:r>
            <a:r>
              <a:rPr lang="uk-UA" b="1" i="1" dirty="0" smtClean="0"/>
              <a:t>4 </a:t>
            </a:r>
            <a:r>
              <a:rPr lang="uk-UA" b="1" dirty="0"/>
              <a:t>- </a:t>
            </a:r>
            <a:r>
              <a:rPr lang="uk-UA" b="1" dirty="0" smtClean="0"/>
              <a:t>верхня </a:t>
            </a:r>
            <a:r>
              <a:rPr lang="uk-UA" b="1" dirty="0"/>
              <a:t>губа; </a:t>
            </a:r>
            <a:r>
              <a:rPr lang="uk-UA" b="1" i="1" dirty="0"/>
              <a:t>5 </a:t>
            </a:r>
            <a:r>
              <a:rPr lang="uk-UA" b="1" dirty="0"/>
              <a:t>— </a:t>
            </a:r>
            <a:r>
              <a:rPr lang="uk-UA" b="1" dirty="0" err="1" smtClean="0"/>
              <a:t>максили</a:t>
            </a:r>
            <a:r>
              <a:rPr lang="uk-UA" b="1" dirty="0" smtClean="0"/>
              <a:t>; </a:t>
            </a:r>
            <a:r>
              <a:rPr lang="uk-UA" b="1" i="1" dirty="0"/>
              <a:t>6 — </a:t>
            </a:r>
            <a:r>
              <a:rPr lang="uk-UA" b="1" dirty="0" err="1" smtClean="0"/>
              <a:t>мандибули</a:t>
            </a:r>
            <a:r>
              <a:rPr lang="uk-UA" b="1" dirty="0" smtClean="0"/>
              <a:t>; </a:t>
            </a:r>
            <a:r>
              <a:rPr lang="uk-UA" b="1" i="1" dirty="0"/>
              <a:t>7 </a:t>
            </a:r>
            <a:r>
              <a:rPr lang="uk-UA" b="1" dirty="0"/>
              <a:t>— </a:t>
            </a:r>
            <a:r>
              <a:rPr lang="uk-UA" b="1" dirty="0" err="1" smtClean="0"/>
              <a:t>підглоточник</a:t>
            </a:r>
            <a:r>
              <a:rPr lang="uk-UA" b="1" dirty="0"/>
              <a:t>; </a:t>
            </a:r>
            <a:r>
              <a:rPr lang="uk-UA" b="1" i="1" dirty="0"/>
              <a:t>8 </a:t>
            </a:r>
            <a:r>
              <a:rPr lang="uk-UA" b="1" dirty="0"/>
              <a:t>— </a:t>
            </a:r>
            <a:r>
              <a:rPr lang="uk-UA" b="1" dirty="0" smtClean="0"/>
              <a:t>нижня </a:t>
            </a:r>
            <a:r>
              <a:rPr lang="uk-UA" b="1" dirty="0"/>
              <a:t>губа; </a:t>
            </a:r>
            <a:r>
              <a:rPr lang="uk-UA" b="1" dirty="0" smtClean="0"/>
              <a:t>                        </a:t>
            </a:r>
            <a:r>
              <a:rPr lang="uk-UA" b="1" i="1" dirty="0" smtClean="0"/>
              <a:t>9 </a:t>
            </a:r>
            <a:r>
              <a:rPr lang="uk-UA" b="1" i="1" dirty="0"/>
              <a:t>— </a:t>
            </a:r>
            <a:r>
              <a:rPr lang="uk-UA" b="1" i="1" dirty="0" smtClean="0"/>
              <a:t>складені разом, що вводяться в </a:t>
            </a:r>
            <a:r>
              <a:rPr lang="uk-UA" b="1" dirty="0" smtClean="0"/>
              <a:t>ранку                                                                       (верхня губа</a:t>
            </a:r>
            <a:r>
              <a:rPr lang="uk-UA" b="1" dirty="0"/>
              <a:t>, </a:t>
            </a:r>
            <a:r>
              <a:rPr lang="uk-UA" b="1" dirty="0" err="1" smtClean="0"/>
              <a:t>мандибули</a:t>
            </a:r>
            <a:r>
              <a:rPr lang="uk-UA" b="1" dirty="0" smtClean="0"/>
              <a:t>,  </a:t>
            </a:r>
            <a:r>
              <a:rPr lang="uk-UA" b="1" dirty="0" err="1" smtClean="0"/>
              <a:t>максили</a:t>
            </a:r>
            <a:r>
              <a:rPr lang="uk-UA" b="1" dirty="0" smtClean="0"/>
              <a:t>  та </a:t>
            </a:r>
            <a:r>
              <a:rPr lang="uk-UA" b="1" dirty="0" err="1" smtClean="0"/>
              <a:t>підглоточник</a:t>
            </a:r>
            <a:r>
              <a:rPr lang="uk-UA" b="1" dirty="0" smtClean="0"/>
              <a:t>.)</a:t>
            </a:r>
            <a:endParaRPr lang="uk-UA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071546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         У розправленому вигляді             У нормальному положенні                                       </a:t>
            </a:r>
          </a:p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  під час акту смоктання </a:t>
            </a:r>
            <a:endParaRPr lang="uk-U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 descr="ROACH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42852"/>
            <a:ext cx="1500198" cy="6429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85918" y="142853"/>
            <a:ext cx="7215238" cy="76944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Ротові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самки комара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Рисунок 10" descr="комарр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2357430"/>
            <a:ext cx="3143272" cy="250033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857232"/>
            <a:ext cx="86439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   Між внутрішньою поверхнею              жолобка і трубкою розміщуються              колючі стилети, які виникають із                   верхніх щелеп і пари нижніх щелеп                    та язика. Порожнина язика слугує для        проведення слини. Такі ротові органи          наявні у комарів, у клопів.</a:t>
            </a:r>
            <a:endParaRPr lang="uk-UA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142853"/>
            <a:ext cx="6715172" cy="76944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Колючий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ротовий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апарат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ROACH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52"/>
            <a:ext cx="1500198" cy="642942"/>
          </a:xfrm>
          <a:prstGeom prst="rect">
            <a:avLst/>
          </a:prstGeom>
        </p:spPr>
      </p:pic>
      <p:pic>
        <p:nvPicPr>
          <p:cNvPr id="5" name="Рисунок 4" descr="img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1142984"/>
            <a:ext cx="1143008" cy="2857520"/>
          </a:xfrm>
          <a:prstGeom prst="rect">
            <a:avLst/>
          </a:prstGeom>
        </p:spPr>
      </p:pic>
      <p:pic>
        <p:nvPicPr>
          <p:cNvPr id="6" name="Рисунок 5" descr="9491478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4500570"/>
            <a:ext cx="2714644" cy="2163762"/>
          </a:xfrm>
          <a:prstGeom prst="rect">
            <a:avLst/>
          </a:prstGeom>
        </p:spPr>
      </p:pic>
      <p:pic>
        <p:nvPicPr>
          <p:cNvPr id="8" name="Рисунок 7" descr="klo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330" y="4357694"/>
            <a:ext cx="1357322" cy="2214578"/>
          </a:xfrm>
          <a:prstGeom prst="rect">
            <a:avLst/>
          </a:prstGeom>
        </p:spPr>
      </p:pic>
      <p:pic>
        <p:nvPicPr>
          <p:cNvPr id="11" name="Рисунок 10" descr="см апар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4500570"/>
            <a:ext cx="1928826" cy="214314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42853"/>
            <a:ext cx="6715172" cy="76944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Колючий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ротовий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апарат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ROACH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52"/>
            <a:ext cx="1500198" cy="642942"/>
          </a:xfrm>
          <a:prstGeom prst="rect">
            <a:avLst/>
          </a:prstGeom>
        </p:spPr>
      </p:pic>
      <p:pic>
        <p:nvPicPr>
          <p:cNvPr id="4" name="Рисунок 3" descr="hobo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714488"/>
            <a:ext cx="3448072" cy="2380884"/>
          </a:xfrm>
          <a:prstGeom prst="rect">
            <a:avLst/>
          </a:prstGeom>
        </p:spPr>
      </p:pic>
      <p:pic>
        <p:nvPicPr>
          <p:cNvPr id="10" name="Рисунок 9" descr="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2571744"/>
            <a:ext cx="2500330" cy="3571900"/>
          </a:xfrm>
          <a:prstGeom prst="rect">
            <a:avLst/>
          </a:prstGeom>
        </p:spPr>
      </p:pic>
      <p:pic>
        <p:nvPicPr>
          <p:cNvPr id="11" name="Рисунок 10" descr="otpug_komar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4143380"/>
            <a:ext cx="3000396" cy="250033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4282" y="85723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Колючий ротовий апарат називають ще колючо-сисний, тому що комаха, для того щоб поживитися,                                    повинна проколоти субстрат.</a:t>
            </a:r>
            <a:endParaRPr lang="uk-UA" sz="2400" dirty="0"/>
          </a:p>
        </p:txBody>
      </p:sp>
      <p:pic>
        <p:nvPicPr>
          <p:cNvPr id="13" name="Picture 2" descr="http://school-collection.edu.ru/dlrstore/0014311a-d928-c2bb-0139-90188d24e0e1/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2143116"/>
            <a:ext cx="1214446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school-collection.edu.ru/dlrstore/0014311a-d928-c2bb-0139-90188d24e0e1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071678"/>
            <a:ext cx="1304925" cy="2114550"/>
          </a:xfrm>
          <a:prstGeom prst="rect">
            <a:avLst/>
          </a:prstGeom>
          <a:noFill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14282" y="785794"/>
            <a:ext cx="87154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Колюче-сисний апарат клопа утворений чотирма стилетами,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заключеними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в чохол –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мінену нижню губу. Внутрішня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пара стилетів – I пара нижніх щелеп – формує два жолобки для проведення слини в ранку і всмоктування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рідкої                           їжі.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Верхні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щелепи, що утворюють зовнішню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пару                  стилетів, почергово витягуються з чохла і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заглиблю -              </a:t>
            </a:r>
            <a:r>
              <a:rPr kumimoji="0" lang="uk-UA" sz="2400" b="1" i="0" u="none" strike="noStrike" cap="none" normalizeH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ють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ся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в ранку. Потім одночасно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витягаються нижні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             щелепи.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Всі операції повторюються до тих пір, поки          стилети не проникнуть на достатню глибину в                    тканини організму. 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7" name="Рисунок 6" descr="ROACH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42852"/>
            <a:ext cx="1500198" cy="6429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85918" y="142852"/>
            <a:ext cx="7143800" cy="707886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Колюче-сисний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ротовий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апарат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klo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4357694"/>
            <a:ext cx="2857520" cy="2176490"/>
          </a:xfrm>
          <a:prstGeom prst="rect">
            <a:avLst/>
          </a:prstGeom>
        </p:spPr>
      </p:pic>
      <p:pic>
        <p:nvPicPr>
          <p:cNvPr id="9" name="Рисунок 8" descr="рот кллп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4572008"/>
            <a:ext cx="2381250" cy="1485900"/>
          </a:xfrm>
          <a:prstGeom prst="rect">
            <a:avLst/>
          </a:prstGeom>
        </p:spPr>
      </p:pic>
      <p:pic>
        <p:nvPicPr>
          <p:cNvPr id="10" name="Рисунок 9" descr="klop_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4572008"/>
            <a:ext cx="2071702" cy="207170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ЮЩЕ-СОСУЩИЙ ТИП РОТОВОГО АППАРАТА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142984"/>
            <a:ext cx="564360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85918" y="142852"/>
            <a:ext cx="7143800" cy="707886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Колюче-сисний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ротовий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апарат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ROACH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42852"/>
            <a:ext cx="1500198" cy="642942"/>
          </a:xfrm>
          <a:prstGeom prst="rect">
            <a:avLst/>
          </a:prstGeom>
        </p:spPr>
      </p:pic>
      <p:pic>
        <p:nvPicPr>
          <p:cNvPr id="6" name="Рисунок 5" descr="cicada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357562"/>
            <a:ext cx="2214578" cy="3289324"/>
          </a:xfrm>
          <a:prstGeom prst="rect">
            <a:avLst/>
          </a:prstGeom>
        </p:spPr>
      </p:pic>
      <p:pic>
        <p:nvPicPr>
          <p:cNvPr id="7" name="Рисунок 6" descr="цикад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071546"/>
            <a:ext cx="2571768" cy="192882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chool-collection.edu.ru/dlrstore/0014311a-d928-c2bb-0139-90188d24e0e1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2643182"/>
            <a:ext cx="1143000" cy="1962150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14282" y="785794"/>
            <a:ext cx="871543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   Ротовий апарат лускокрилих представлен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ий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смоктальним хоботком, що складається із пари щільно</a:t>
            </a:r>
            <a:r>
              <a:rPr kumimoji="0" lang="uk-UA" sz="32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притиснених одна до одної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нижніх щелеп,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кожна з яких утворює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жолобок. Внутрішні</a:t>
            </a:r>
            <a:r>
              <a:rPr kumimoji="0" lang="uk-UA" sz="32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поверхні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жолобків формують  </a:t>
            </a:r>
            <a:r>
              <a:rPr kumimoji="0" lang="uk-UA" sz="32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трубку для засмоктування нектару. У спокійному стані</a:t>
            </a:r>
            <a:r>
              <a:rPr kumimoji="0" lang="uk-UA" sz="32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хоботок скручений в      спіраль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та захований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під головою. </a:t>
            </a:r>
          </a:p>
        </p:txBody>
      </p:sp>
      <p:pic>
        <p:nvPicPr>
          <p:cNvPr id="5" name="Рисунок 4" descr="ROACH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42852"/>
            <a:ext cx="1500198" cy="6429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57356" y="142852"/>
            <a:ext cx="7143800" cy="707886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Смоктальний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ротовий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апарат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 descr="метел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786322"/>
            <a:ext cx="2143140" cy="1827870"/>
          </a:xfrm>
          <a:prstGeom prst="rect">
            <a:avLst/>
          </a:prstGeom>
        </p:spPr>
      </p:pic>
      <p:pic>
        <p:nvPicPr>
          <p:cNvPr id="11" name="Рисунок 10" descr="кр ме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4786322"/>
            <a:ext cx="2286016" cy="1857388"/>
          </a:xfrm>
          <a:prstGeom prst="rect">
            <a:avLst/>
          </a:prstGeom>
        </p:spPr>
      </p:pic>
      <p:pic>
        <p:nvPicPr>
          <p:cNvPr id="9" name="Рисунок 8" descr="0_1a445_70baa22f_X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92" y="4857760"/>
            <a:ext cx="2071702" cy="164307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857232"/>
            <a:ext cx="87868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   Хоботок розкручується за рахунок нагнітання рідини в порожнині нижніх щелеп, з’єднаних з порожниною тіла. Всі інші частини ротового апарату атрофовані: верхня губа практично зникає, нижня являє собою невелику пластинку з </a:t>
            </a:r>
            <a:r>
              <a:rPr lang="uk-UA" sz="3200" b="1" dirty="0" err="1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трьохчлениковими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щупиками. Верхніх щелеп у смоктальному апараті немає. </a:t>
            </a:r>
            <a:endParaRPr lang="uk-UA" sz="3200" b="1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142852"/>
            <a:ext cx="7358114" cy="707886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Смоктальний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ротовий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апарат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ROACH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2852"/>
            <a:ext cx="1500198" cy="642942"/>
          </a:xfrm>
          <a:prstGeom prst="rect">
            <a:avLst/>
          </a:prstGeom>
        </p:spPr>
      </p:pic>
      <p:pic>
        <p:nvPicPr>
          <p:cNvPr id="6" name="Рисунок 5" descr="ба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4000504"/>
            <a:ext cx="2628890" cy="2247894"/>
          </a:xfrm>
          <a:prstGeom prst="rect">
            <a:avLst/>
          </a:prstGeom>
        </p:spPr>
      </p:pic>
      <p:pic>
        <p:nvPicPr>
          <p:cNvPr id="7" name="Рисунок 6" descr="6c42ab97a17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4429132"/>
            <a:ext cx="2428892" cy="2071702"/>
          </a:xfrm>
          <a:prstGeom prst="rect">
            <a:avLst/>
          </a:prstGeom>
        </p:spPr>
      </p:pic>
      <p:pic>
        <p:nvPicPr>
          <p:cNvPr id="9" name="Рисунок 8" descr="5b773bfbf5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500570"/>
            <a:ext cx="2357454" cy="214314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142852"/>
            <a:ext cx="7358114" cy="707886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Смоктальний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ротовий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апарат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ROACH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2852"/>
            <a:ext cx="1500198" cy="642942"/>
          </a:xfrm>
          <a:prstGeom prst="rect">
            <a:avLst/>
          </a:prstGeom>
        </p:spPr>
      </p:pic>
      <p:pic>
        <p:nvPicPr>
          <p:cNvPr id="4" name="Рисунок 3" descr="СОСУЩИЙ ТИП РОТОВОГО АППАРАТА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857232"/>
            <a:ext cx="5357850" cy="580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_17c00_6d8ef3b_X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4143380"/>
            <a:ext cx="2571768" cy="2491364"/>
          </a:xfrm>
          <a:prstGeom prst="rect">
            <a:avLst/>
          </a:prstGeom>
        </p:spPr>
      </p:pic>
      <p:pic>
        <p:nvPicPr>
          <p:cNvPr id="7" name="Рисунок 6" descr="a89b40808e0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322" y="1000108"/>
            <a:ext cx="2428892" cy="257176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chool-collection.edu.ru/dlrstore/0014311a-d928-c2bb-0139-90188d24e0e1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214554"/>
            <a:ext cx="1285875" cy="1924051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14282" y="857232"/>
            <a:ext cx="871543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Бігає по столу кімнатна муха, постійно висовуючи м’який язичок з подушечкою на кінці. Ним вона і злизує їжу. Головна частина лижучого ротового апарату мух – м’ясиста нижня губа,                                яка закінчується парою пластинчастих                 виростів. Ці вирости слугують для фільтрації напіврідкої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їжі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. В спокої вони складені,                        при повному розгортанні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відкрив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ають зуби,                      які використовуються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для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зішкрібання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 субстрату. 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 descr="ROACH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42852"/>
            <a:ext cx="1500198" cy="6429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43042" y="142852"/>
            <a:ext cx="7358114" cy="707886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Лижучий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ротовий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апарат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Рисунок 10" descr="6753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4857760"/>
            <a:ext cx="2296858" cy="1785950"/>
          </a:xfrm>
          <a:prstGeom prst="rect">
            <a:avLst/>
          </a:prstGeom>
        </p:spPr>
      </p:pic>
      <p:pic>
        <p:nvPicPr>
          <p:cNvPr id="12" name="Рисунок 11" descr="Muha лиж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857760"/>
            <a:ext cx="1683450" cy="1857388"/>
          </a:xfrm>
          <a:prstGeom prst="rect">
            <a:avLst/>
          </a:prstGeom>
        </p:spPr>
      </p:pic>
      <p:pic>
        <p:nvPicPr>
          <p:cNvPr id="14" name="Рисунок 13" descr="4426мух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4929198"/>
            <a:ext cx="2037972" cy="17145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429288"/>
          </a:xfrm>
          <a:noFill/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Ротові органи комах різних рядів мають спільні ознаки будови у вигляді верхньої та нижньої губ, парних верхніх та нижніх щелеп.</a:t>
            </a:r>
          </a:p>
          <a:p>
            <a:pPr>
              <a:buNone/>
            </a:pP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У залежності від їжі та     </a:t>
            </a:r>
          </a:p>
          <a:p>
            <a:pPr>
              <a:buNone/>
            </a:pP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способів її добування,    </a:t>
            </a:r>
          </a:p>
          <a:p>
            <a:pPr>
              <a:buNone/>
            </a:pP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ротові органи у комах  </a:t>
            </a:r>
          </a:p>
          <a:p>
            <a:pPr>
              <a:buNone/>
            </a:pP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відрізняються між   </a:t>
            </a:r>
          </a:p>
          <a:p>
            <a:pPr>
              <a:buNone/>
            </a:pP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собою. </a:t>
            </a:r>
          </a:p>
        </p:txBody>
      </p:sp>
      <p:pic>
        <p:nvPicPr>
          <p:cNvPr id="6" name="Рисунок 5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643314"/>
            <a:ext cx="3857652" cy="28575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28860" y="142853"/>
            <a:ext cx="6286544" cy="923330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Ротові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комах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 descr="ROACH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42852"/>
            <a:ext cx="1500198" cy="64294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928670"/>
            <a:ext cx="87868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  Верхні щелепи мухи та перша пара нижніх щелеп атрофовані, але ще зберігаються нижньощелепні щупики. Верхня губа та язик лежать в заглибині нижньої щелепи і утворюють трубочку, по якій рухаються  відфільтровані харчові частинки. </a:t>
            </a:r>
            <a:endParaRPr lang="uk-UA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142852"/>
            <a:ext cx="7358114" cy="707886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Лижучий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ротовий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апарат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ROACH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52"/>
            <a:ext cx="1500198" cy="642942"/>
          </a:xfrm>
          <a:prstGeom prst="rect">
            <a:avLst/>
          </a:prstGeom>
        </p:spPr>
      </p:pic>
      <p:pic>
        <p:nvPicPr>
          <p:cNvPr id="6" name="Рисунок 5" descr="7240-мух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4286256"/>
            <a:ext cx="2714644" cy="2071702"/>
          </a:xfrm>
          <a:prstGeom prst="rect">
            <a:avLst/>
          </a:prstGeom>
        </p:spPr>
      </p:pic>
      <p:pic>
        <p:nvPicPr>
          <p:cNvPr id="8" name="Рисунок 7" descr="ох ы мух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071942"/>
            <a:ext cx="2214578" cy="2576708"/>
          </a:xfrm>
          <a:prstGeom prst="rect">
            <a:avLst/>
          </a:prstGeom>
        </p:spPr>
      </p:pic>
      <p:pic>
        <p:nvPicPr>
          <p:cNvPr id="9" name="Рисунок 8" descr="fly мух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4143380"/>
            <a:ext cx="3143272" cy="23098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-lib.gasu.ru/eposobia/bondarenko2/pic/139_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86058"/>
            <a:ext cx="2214578" cy="272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5643578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—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нижньощелепні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щупики;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</a:rPr>
              <a:t>2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—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нижня щелепа;  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</a:rPr>
              <a:t>3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—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верхня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губа;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               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</a:rPr>
              <a:t>4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—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підглоточник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; </a:t>
            </a:r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</a:rPr>
              <a:t>5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—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нижня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губа;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6—подборідок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; 7 —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кінцеві лопаті нижньої губи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нижньогубні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щупики); </a:t>
            </a:r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</a:rPr>
              <a:t>8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— проток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слинної залози. </a:t>
            </a:r>
            <a:endParaRPr lang="uk-UA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ROACH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42852"/>
            <a:ext cx="1500198" cy="6429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85918" y="142853"/>
            <a:ext cx="7215238" cy="76944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Ротові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мухи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ЛИЖУЩИЙ ТИП РОТОВОГО АППАРАТА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000108"/>
            <a:ext cx="378621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Muh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36" y="928670"/>
            <a:ext cx="2286016" cy="257176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785794"/>
            <a:ext cx="8715436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  Гризучо-сисний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отовий апарат бджіл та джмелів характеризується подовженням</a:t>
            </a:r>
            <a:r>
              <a:rPr kumimoji="0" lang="uk-UA" sz="32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нижніх щелеп,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нижньої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губи та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утворення    н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ими довгого гнучкого хоботка,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який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закінчується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язичком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».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Саме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він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         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досягає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до нектару,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всмоктуючи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.                  У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бджоли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хоботки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коротші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ніж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джмелів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4" name="Picture 2" descr="http://school-collection.edu.ru/dlrstore/0014311a-d928-c2bb-0139-90188d24e0e1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571612"/>
            <a:ext cx="1143008" cy="2286016"/>
          </a:xfrm>
          <a:prstGeom prst="rect">
            <a:avLst/>
          </a:prstGeom>
          <a:noFill/>
        </p:spPr>
      </p:pic>
      <p:pic>
        <p:nvPicPr>
          <p:cNvPr id="6" name="Рисунок 5" descr="ROACH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42852"/>
            <a:ext cx="1500198" cy="6429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43042" y="142852"/>
            <a:ext cx="7358114" cy="707886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Гризучо-сисний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ротовий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апарат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1c8d2beca4e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4357694"/>
            <a:ext cx="2928958" cy="2247905"/>
          </a:xfrm>
          <a:prstGeom prst="rect">
            <a:avLst/>
          </a:prstGeom>
        </p:spPr>
      </p:pic>
      <p:pic>
        <p:nvPicPr>
          <p:cNvPr id="10" name="Рисунок 9" descr="sbor_obnojk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429132"/>
            <a:ext cx="2500330" cy="2143140"/>
          </a:xfrm>
          <a:prstGeom prst="rect">
            <a:avLst/>
          </a:prstGeom>
        </p:spPr>
      </p:pic>
      <p:pic>
        <p:nvPicPr>
          <p:cNvPr id="14" name="Рисунок 13" descr="10301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4357694"/>
            <a:ext cx="2571768" cy="225767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142852"/>
            <a:ext cx="7358114" cy="707886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Гризучо-сисний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ротовий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апарат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ROACH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52"/>
            <a:ext cx="1500198" cy="6429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785794"/>
            <a:ext cx="86439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    Верхня губа та верхні щелепи у гризучо-сисному ротовому апараті практично не змінюються, щелепи використовуються для збору та розмелювання твердого квіткового пилку. </a:t>
            </a:r>
            <a:endParaRPr lang="uk-UA" sz="3200" dirty="0"/>
          </a:p>
        </p:txBody>
      </p:sp>
      <p:pic>
        <p:nvPicPr>
          <p:cNvPr id="8" name="Рисунок 7" descr="med_gallery_12266_7_746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3000372"/>
            <a:ext cx="2857521" cy="2357454"/>
          </a:xfrm>
          <a:prstGeom prst="rect">
            <a:avLst/>
          </a:prstGeom>
        </p:spPr>
      </p:pic>
      <p:pic>
        <p:nvPicPr>
          <p:cNvPr id="10" name="Рисунок 9" descr="42989_16_050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143380"/>
            <a:ext cx="2714644" cy="2428892"/>
          </a:xfrm>
          <a:prstGeom prst="rect">
            <a:avLst/>
          </a:prstGeom>
        </p:spPr>
      </p:pic>
      <p:pic>
        <p:nvPicPr>
          <p:cNvPr id="11" name="Рисунок 10" descr="315джм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3429000"/>
            <a:ext cx="2500330" cy="235745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857232"/>
            <a:ext cx="87154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Ротовий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апарат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бджоли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відноситься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до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гризучо-сисного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, 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дехто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вважає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гризучо-сисно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лижучого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типу. До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складу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входять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верхня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та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нижня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губа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парні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верхні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нижні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щелепи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.        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Нижні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щелепи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разом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із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нижньою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губою         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утворили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витянутий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хоботок,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схожий                      на трубочку,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чим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вона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засмоктує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рідку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їжу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.           Верхняя губа –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рухлива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склеротизована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пластинка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яка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прикриває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вхід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ротову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порожнину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. Вона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вільно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звисає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нижнього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краю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лицьового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щитка.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верхньою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губою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ротовим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отвором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знаходиться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м’який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виступ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епіфаринкс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4" name="Рисунок 3" descr="ROACH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52"/>
            <a:ext cx="1500198" cy="642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5918" y="142853"/>
            <a:ext cx="7215238" cy="76944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Ротові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бджоли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 descr="http://school-collection.edu.ru/dlrstore/0014311a-d928-c2bb-0139-90188d24e0e1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1428736"/>
            <a:ext cx="1143008" cy="2286016"/>
          </a:xfrm>
          <a:prstGeom prst="rect">
            <a:avLst/>
          </a:prstGeom>
          <a:noFill/>
        </p:spPr>
      </p:pic>
      <p:pic>
        <p:nvPicPr>
          <p:cNvPr id="8" name="Рисунок 7" descr="бджола куса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929198"/>
            <a:ext cx="1714512" cy="142876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785794"/>
            <a:ext cx="87868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Верхні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щелепи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мандибули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які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називають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жвалами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вкорочені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тверді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нерозчленовані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хітинові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утворення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звужені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всередині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ввігнуті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внутрішньої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сторони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 Вони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прикріплені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боках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верхньої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губи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подтримують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хоботок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звернутому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розвернутому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стані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Мандибули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своєю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основою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приєднуються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голови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таким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чином,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можуть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переміщатися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поперечному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напрямку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 До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зовнішньої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сторони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мандибул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прикріплений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м’яз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                          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скорочення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якого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відводить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їх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 сторону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                               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Другий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більш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міцний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привідний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м’яз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прикріплений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внутрішньої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сторони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мандибули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Поперемінне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скорочення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цих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м’язів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зводить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розводить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мандибули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сторони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Всередині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мандибул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розміщена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верхньощелепна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залоза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вивідний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проток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якої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виходить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назовні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ROACH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52"/>
            <a:ext cx="1500198" cy="642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5918" y="142853"/>
            <a:ext cx="7215238" cy="76944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Ротові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бджоли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голова бдж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357430"/>
            <a:ext cx="2524512" cy="209664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878687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Форма мандибул у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особин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бджолиної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сім’ї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різна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  У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робочої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бджоли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вони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розвинуті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найбільше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Жувальні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краї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ї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х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заокруглені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на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верхній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стороні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є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розширення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заглиблення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у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вигляді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ложки. Тут же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розміщуються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невеликі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гребнеподібні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валики.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Верхніми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щелепами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робочі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бджоли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виконують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різноманітні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роботи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розгризають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пиляки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тичинках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квіток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відкусують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шматочки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перги в сотах,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розминають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віск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при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будівництві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сот,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збирають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прополіс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видаляють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кришечки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лунок сот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із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запечатаним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медом…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У матки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мандибули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більш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ширші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кінці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мають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гострий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зубчик,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яким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вона                           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надрізає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кришечку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перед                  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виходом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із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маточника. 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Мандибули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трутня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недорозвинуті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ROACH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52"/>
            <a:ext cx="1500198" cy="642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5918" y="142853"/>
            <a:ext cx="7215238" cy="76944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Ротові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бджоли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пч семья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496"/>
            <a:ext cx="2000264" cy="3762368"/>
          </a:xfrm>
          <a:prstGeom prst="rect">
            <a:avLst/>
          </a:prstGeom>
        </p:spPr>
      </p:pic>
      <p:pic>
        <p:nvPicPr>
          <p:cNvPr id="11" name="Рисунок 10" descr="голови бджыл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4500570"/>
            <a:ext cx="2643206" cy="147161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4"/>
            <a:ext cx="878687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Нижня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губа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бджоли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влаштована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досить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складно.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ній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збереглись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всі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типічні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частини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але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вони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досить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видозмінені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Розрізняють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:  -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підпідборіддя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(основа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нижньої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губи),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має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форму невеликого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трикутника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; </a:t>
            </a:r>
          </a:p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- підборіддя -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другий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подовжений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,                             добре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хітинізований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членик.                                                       Вниз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підборіддя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відходить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витягнутий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язичок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закінчується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злегка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расширеною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ложечкою. 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Нижні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щелепи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та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нижня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губа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об’єднуються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за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допомогою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зігнутої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пластинки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вуздечки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хітинової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мембрани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Рисунок 3" descr="ROACH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52"/>
            <a:ext cx="1500198" cy="6429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85918" y="142853"/>
            <a:ext cx="7215238" cy="76944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Ротові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бджоли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голова рот бдж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857496"/>
            <a:ext cx="2857500" cy="33813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57232"/>
            <a:ext cx="87154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Щупики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бджоли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тратили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функцію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органів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чуттів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входять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складову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частину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хоботка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—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органу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прийому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їжі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час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прийому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їжі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щупики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бджоли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утворюють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задню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частково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бокові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стінки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великої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трубки хоботка.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Язичок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бджоли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складається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із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почергових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кілець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м’якої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еластичної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щільної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кутикули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Кільця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кутикули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несуть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собі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волосинки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повернуті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кінчика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язичка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Така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будова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надає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язичку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гнучкість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міцність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еластичність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4" name="Рисунок 3" descr="ROACH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52"/>
            <a:ext cx="1500198" cy="642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5918" y="142853"/>
            <a:ext cx="7215238" cy="76944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Ротові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бджоли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0bdaafe636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357694"/>
            <a:ext cx="2214578" cy="2214578"/>
          </a:xfrm>
          <a:prstGeom prst="rect">
            <a:avLst/>
          </a:prstGeom>
        </p:spPr>
      </p:pic>
      <p:pic>
        <p:nvPicPr>
          <p:cNvPr id="12" name="Рисунок 11" descr="19060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643314"/>
            <a:ext cx="2428893" cy="2190742"/>
          </a:xfrm>
          <a:prstGeom prst="rect">
            <a:avLst/>
          </a:prstGeom>
        </p:spPr>
      </p:pic>
      <p:pic>
        <p:nvPicPr>
          <p:cNvPr id="14" name="Рисунок 13" descr="1 жм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286256"/>
            <a:ext cx="2071702" cy="22860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57232"/>
            <a:ext cx="87154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При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взятті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корму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бджола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занурює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хоботок в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краплю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наполовину.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Всередині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трубки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язичок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час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всмоктування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здійснює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швидкі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рухи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вперед та назад (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подібно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поршню насоса),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викликає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переміщення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нектару до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основи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язичка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.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Переміщенню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нектара в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медовий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зобик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сприяють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також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насмоктувальні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рухи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глотки —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глотковий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насос,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м’язи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якого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натягнуті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між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глоткою та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лицьовим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щитком.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142853"/>
            <a:ext cx="7215238" cy="76944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Ротові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бджоли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ROACH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52"/>
            <a:ext cx="1500198" cy="642942"/>
          </a:xfrm>
          <a:prstGeom prst="rect">
            <a:avLst/>
          </a:prstGeom>
        </p:spPr>
      </p:pic>
      <p:pic>
        <p:nvPicPr>
          <p:cNvPr id="6" name="Рисунок 5" descr="у пилк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429132"/>
            <a:ext cx="1983868" cy="2136648"/>
          </a:xfrm>
          <a:prstGeom prst="rect">
            <a:avLst/>
          </a:prstGeom>
        </p:spPr>
      </p:pic>
      <p:pic>
        <p:nvPicPr>
          <p:cNvPr id="7" name="Рисунок 6" descr="голлоова бдж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4714884"/>
            <a:ext cx="1962912" cy="1575816"/>
          </a:xfrm>
          <a:prstGeom prst="rect">
            <a:avLst/>
          </a:prstGeom>
        </p:spPr>
      </p:pic>
      <p:pic>
        <p:nvPicPr>
          <p:cNvPr id="8" name="Рисунок 7" descr="знову у пилку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4000504"/>
            <a:ext cx="2428892" cy="200026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000108"/>
            <a:ext cx="878687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haroni" pitchFamily="2" charset="-79"/>
              </a:rPr>
              <a:t>   Впродовж історичного розвитку ротові органи комах зазнали істотних змін. Виділяють ротові апарати різних типів: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cs typeface="Aharoni" pitchFamily="2" charset="-79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haroni" pitchFamily="2" charset="-79"/>
              </a:rPr>
              <a:t>гризучий;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cs typeface="Aharoni" pitchFamily="2" charset="-79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haroni" pitchFamily="2" charset="-79"/>
              </a:rPr>
              <a:t>смоктальний (сисний);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cs typeface="Aharoni" pitchFamily="2" charset="-79"/>
              </a:rPr>
              <a:t>г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cs typeface="Aharoni" pitchFamily="2" charset="-79"/>
              </a:rPr>
              <a:t>ризучо-сисний;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haroni" pitchFamily="2" charset="-79"/>
              </a:rPr>
              <a:t>колючий;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cs typeface="Aharoni" pitchFamily="2" charset="-79"/>
              </a:rPr>
              <a:t>к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cs typeface="Aharoni" pitchFamily="2" charset="-79"/>
              </a:rPr>
              <a:t>олючо-сисний;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cs typeface="Aharoni" pitchFamily="2" charset="-79"/>
              </a:rPr>
              <a:t>лижучий;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cs typeface="Aharoni" pitchFamily="2" charset="-79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haroni" pitchFamily="2" charset="-79"/>
              </a:rPr>
              <a:t>гризучо-лижучий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haroni" pitchFamily="2" charset="-79"/>
              </a:rPr>
              <a:t>.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cs typeface="Aharoni" pitchFamily="2" charset="-79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haroni" pitchFamily="2" charset="-79"/>
              </a:rPr>
              <a:t>За дослідженнями вчених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haroni" pitchFamily="2" charset="-79"/>
              </a:rPr>
              <a:t>еволюційно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haroni" pitchFamily="2" charset="-79"/>
              </a:rPr>
              <a:t> первинним вважають гризучий тип, а всі інші розвинулись пізніше у залежності від живлення.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cs typeface="Aharoni" pitchFamily="2" charset="-79"/>
            </a:endParaRPr>
          </a:p>
        </p:txBody>
      </p:sp>
      <p:pic>
        <p:nvPicPr>
          <p:cNvPr id="6" name="Рисунок 5" descr="ROACH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52"/>
            <a:ext cx="1500198" cy="642942"/>
          </a:xfrm>
          <a:prstGeom prst="rect">
            <a:avLst/>
          </a:prstGeom>
        </p:spPr>
      </p:pic>
      <p:pic>
        <p:nvPicPr>
          <p:cNvPr id="7" name="Рисунок 6" descr="частини рота комах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285992"/>
            <a:ext cx="4143404" cy="27860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28860" y="142853"/>
            <a:ext cx="6286544" cy="923330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Ротові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комах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4"/>
            <a:ext cx="87154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Будова хоботка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всіх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особин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бджолиної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сім’ї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однакова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Різниця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заключається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лише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довжині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. У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маток в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она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рівна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4,144 мм, у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трутнів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—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4,042 мм.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Найдовший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хоботок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робочих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бджіл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. Величина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хоботка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передається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по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спадковості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.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Ця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ознака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необхідна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при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визначенні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породної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приналежності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також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має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самостійне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селекційне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біологічне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господарське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значення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бджоли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,                                   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мають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довгий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хоботок,                                          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здатні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діставати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нектар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із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нектарників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розміщених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глибоко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квітках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ROACH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52"/>
            <a:ext cx="1500198" cy="642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5918" y="142853"/>
            <a:ext cx="7215238" cy="76944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Ротові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бджоли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на эхинац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3857628"/>
            <a:ext cx="1717846" cy="1500198"/>
          </a:xfrm>
          <a:prstGeom prst="rect">
            <a:avLst/>
          </a:prstGeom>
        </p:spPr>
      </p:pic>
      <p:pic>
        <p:nvPicPr>
          <p:cNvPr id="7" name="Рисунок 6" descr="гл в к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4357694"/>
            <a:ext cx="1835470" cy="1714512"/>
          </a:xfrm>
          <a:prstGeom prst="rect">
            <a:avLst/>
          </a:prstGeom>
        </p:spPr>
      </p:pic>
      <p:pic>
        <p:nvPicPr>
          <p:cNvPr id="8" name="Рисунок 7" descr="бджола на кв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5143512"/>
            <a:ext cx="1714512" cy="148056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6439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  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Хоботок може складатися в два коліна та притискатися до голови верхніми щелепами та навпаки: висовуватися вперед і проникати в квітки з глибокими віночками. </a:t>
            </a:r>
            <a:endParaRPr lang="uk-UA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142852"/>
            <a:ext cx="7358114" cy="707886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Гризучо-сисний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ротовий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апарат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ROACH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52"/>
            <a:ext cx="1500198" cy="642942"/>
          </a:xfrm>
          <a:prstGeom prst="rect">
            <a:avLst/>
          </a:prstGeom>
        </p:spPr>
      </p:pic>
      <p:pic>
        <p:nvPicPr>
          <p:cNvPr id="6" name="Рисунок 5" descr="697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14818"/>
            <a:ext cx="2714644" cy="2357454"/>
          </a:xfrm>
          <a:prstGeom prst="rect">
            <a:avLst/>
          </a:prstGeom>
        </p:spPr>
      </p:pic>
      <p:pic>
        <p:nvPicPr>
          <p:cNvPr id="8" name="Рисунок 7" descr="на чорноб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2571744"/>
            <a:ext cx="2752724" cy="2357454"/>
          </a:xfrm>
          <a:prstGeom prst="rect">
            <a:avLst/>
          </a:prstGeom>
        </p:spPr>
      </p:pic>
      <p:pic>
        <p:nvPicPr>
          <p:cNvPr id="10" name="Рисунок 9" descr="916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3357562"/>
            <a:ext cx="2643206" cy="242889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00108"/>
            <a:ext cx="86439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  А у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сліпця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роті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—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цілий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набір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колючих и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ріжучих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інструментів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, тому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він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живиться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кров’ю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людини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тварин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тому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щоб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дістатися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неї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необхідно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спочатку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прорізати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шкіру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ROACH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52"/>
            <a:ext cx="1500198" cy="642942"/>
          </a:xfrm>
          <a:prstGeom prst="rect">
            <a:avLst/>
          </a:prstGeom>
        </p:spPr>
      </p:pic>
      <p:pic>
        <p:nvPicPr>
          <p:cNvPr id="11" name="Рисунок 10" descr="оовво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143248"/>
            <a:ext cx="2428892" cy="2357454"/>
          </a:xfrm>
          <a:prstGeom prst="rect">
            <a:avLst/>
          </a:prstGeom>
        </p:spPr>
      </p:pic>
      <p:pic>
        <p:nvPicPr>
          <p:cNvPr id="12" name="Рисунок 11" descr="ооов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3571876"/>
            <a:ext cx="2928958" cy="2643206"/>
          </a:xfrm>
          <a:prstGeom prst="rect">
            <a:avLst/>
          </a:prstGeom>
        </p:spPr>
      </p:pic>
      <p:pic>
        <p:nvPicPr>
          <p:cNvPr id="14" name="Рисунок 13" descr="овод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4000504"/>
            <a:ext cx="2786050" cy="250030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785918" y="142853"/>
            <a:ext cx="7215238" cy="76944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Ротові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двокрилих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57232"/>
            <a:ext cx="87154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    За дослідженнями вчених найбільш примітивним є ротовий апарат гризучого типу. На це вказує наявність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такого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рота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личинок,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яких у дорослому стані наявні  ротові апарати інших типів.   </a:t>
            </a:r>
            <a:endParaRPr lang="uk-UA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ROACH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52"/>
            <a:ext cx="1500198" cy="642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5918" y="142853"/>
            <a:ext cx="7215238" cy="76944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Ротові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комах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рот орг гусен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071810"/>
            <a:ext cx="1956250" cy="3357586"/>
          </a:xfrm>
          <a:prstGeom prst="rect">
            <a:avLst/>
          </a:prstGeom>
        </p:spPr>
      </p:pic>
      <p:pic>
        <p:nvPicPr>
          <p:cNvPr id="9" name="Рисунок 8" descr="Myrme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3143248"/>
            <a:ext cx="2643206" cy="2357454"/>
          </a:xfrm>
          <a:prstGeom prst="rect">
            <a:avLst/>
          </a:prstGeom>
        </p:spPr>
      </p:pic>
      <p:pic>
        <p:nvPicPr>
          <p:cNvPr id="12" name="Рисунок 11" descr="гусениц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000504"/>
            <a:ext cx="2614424" cy="242889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928670"/>
            <a:ext cx="8715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Є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комахи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які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дорослому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стані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зовсім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не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живляться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. Тому рот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їм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не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потрібний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. І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у них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немає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. До них належать поденки (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Ephemeroptera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) та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самці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щитовок (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Diaspididae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ROACH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52"/>
            <a:ext cx="1500198" cy="642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5918" y="142853"/>
            <a:ext cx="7215238" cy="76944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Ротові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комах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под_hora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571744"/>
            <a:ext cx="1481142" cy="2428892"/>
          </a:xfrm>
          <a:prstGeom prst="rect">
            <a:avLst/>
          </a:prstGeom>
        </p:spPr>
      </p:pic>
      <p:pic>
        <p:nvPicPr>
          <p:cNvPr id="7" name="Рисунок 6" descr="поден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4214818"/>
            <a:ext cx="1643074" cy="2500330"/>
          </a:xfrm>
          <a:prstGeom prst="rect">
            <a:avLst/>
          </a:prstGeom>
        </p:spPr>
      </p:pic>
      <p:pic>
        <p:nvPicPr>
          <p:cNvPr id="8" name="Рисунок 7" descr="поденка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92" y="3929066"/>
            <a:ext cx="1928827" cy="2714644"/>
          </a:xfrm>
          <a:prstGeom prst="rect">
            <a:avLst/>
          </a:prstGeom>
        </p:spPr>
      </p:pic>
      <p:pic>
        <p:nvPicPr>
          <p:cNvPr id="9" name="Рисунок 8" descr="shitovk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3" y="4214818"/>
            <a:ext cx="1714512" cy="2500310"/>
          </a:xfrm>
          <a:prstGeom prst="rect">
            <a:avLst/>
          </a:prstGeom>
        </p:spPr>
      </p:pic>
      <p:pic>
        <p:nvPicPr>
          <p:cNvPr id="11" name="Рисунок 10" descr="сам щит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0232" y="2786058"/>
            <a:ext cx="1465526" cy="207170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42844" y="785794"/>
            <a:ext cx="878687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залежності від положення ротових органів виділяют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ь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три типи постановки голови: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якщо ротовий апарат направлений вниз, то голова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гіпогнатична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(у тарганів);                            -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кщо ротовий апарат направлений вперед – прогнатична;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якщо ротовий апарат направлений косо назад –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опістогнатична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800" b="1" baseline="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(у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цикад та тлі).</a:t>
            </a:r>
          </a:p>
        </p:txBody>
      </p:sp>
      <p:pic>
        <p:nvPicPr>
          <p:cNvPr id="4" name="Рисунок 3" descr="ROACH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52"/>
            <a:ext cx="1500198" cy="642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5918" y="142853"/>
            <a:ext cx="7215238" cy="76944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Ротові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комах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4500570"/>
            <a:ext cx="3386130" cy="2152647"/>
          </a:xfrm>
          <a:prstGeom prst="rect">
            <a:avLst/>
          </a:prstGeom>
        </p:spPr>
      </p:pic>
      <p:pic>
        <p:nvPicPr>
          <p:cNvPr id="8" name="Рисунок 7" descr="7798b2c342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4643446"/>
            <a:ext cx="3429024" cy="2069406"/>
          </a:xfrm>
          <a:prstGeom prst="rect">
            <a:avLst/>
          </a:prstGeom>
        </p:spPr>
      </p:pic>
      <p:pic>
        <p:nvPicPr>
          <p:cNvPr id="10" name="Рисунок 9" descr="14121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4429132"/>
            <a:ext cx="1857388" cy="200026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928670"/>
            <a:ext cx="8572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Які основні причини, що                                   призводять до видозмін                                           будови ротових апаратів? </a:t>
            </a:r>
          </a:p>
          <a:p>
            <a:endParaRPr lang="uk-UA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uk-UA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uk-UA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uk-UA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uk-UA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</a:t>
            </a:r>
          </a:p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Чому у комах, що живляться           </a:t>
            </a:r>
          </a:p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твердою їжею, розвинуті </a:t>
            </a:r>
            <a:r>
              <a:rPr lang="uk-UA" sz="2800" b="1" dirty="0" err="1" smtClean="0">
                <a:solidFill>
                  <a:schemeClr val="accent2">
                    <a:lumMod val="50000"/>
                  </a:schemeClr>
                </a:solidFill>
              </a:rPr>
              <a:t>жвали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</a:p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а в інших вони видозмінюються ? </a:t>
            </a:r>
          </a:p>
          <a:p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ROACH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52"/>
            <a:ext cx="1500198" cy="642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5918" y="142853"/>
            <a:ext cx="7215238" cy="76944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Ротові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комах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12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285860"/>
            <a:ext cx="2857520" cy="2357454"/>
          </a:xfrm>
          <a:prstGeom prst="rect">
            <a:avLst/>
          </a:prstGeom>
        </p:spPr>
      </p:pic>
      <p:pic>
        <p:nvPicPr>
          <p:cNvPr id="9" name="Рисунок 8" descr="42989_16_050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2428868"/>
            <a:ext cx="2500330" cy="2071702"/>
          </a:xfrm>
          <a:prstGeom prst="rect">
            <a:avLst/>
          </a:prstGeom>
        </p:spPr>
      </p:pic>
      <p:pic>
        <p:nvPicPr>
          <p:cNvPr id="10" name="Рисунок 9" descr="ukus-nasekomiy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643314"/>
            <a:ext cx="2357454" cy="264320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857232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Які ротові органи мають зображені комахи?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142853"/>
            <a:ext cx="7215238" cy="76944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Ротові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комах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ROACH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52"/>
            <a:ext cx="1500198" cy="642942"/>
          </a:xfrm>
          <a:prstGeom prst="rect">
            <a:avLst/>
          </a:prstGeom>
        </p:spPr>
      </p:pic>
      <p:pic>
        <p:nvPicPr>
          <p:cNvPr id="8" name="Рисунок 7" descr="щерш го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571612"/>
            <a:ext cx="2357454" cy="2143140"/>
          </a:xfrm>
          <a:prstGeom prst="rect">
            <a:avLst/>
          </a:prstGeom>
        </p:spPr>
      </p:pic>
      <p:pic>
        <p:nvPicPr>
          <p:cNvPr id="11" name="Рисунок 10" descr="po ово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1500174"/>
            <a:ext cx="2286016" cy="2357454"/>
          </a:xfrm>
          <a:prstGeom prst="rect">
            <a:avLst/>
          </a:prstGeom>
        </p:spPr>
      </p:pic>
      <p:pic>
        <p:nvPicPr>
          <p:cNvPr id="12" name="Рисунок 11" descr="komar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4071942"/>
            <a:ext cx="3000396" cy="2424112"/>
          </a:xfrm>
          <a:prstGeom prst="rect">
            <a:avLst/>
          </a:prstGeom>
        </p:spPr>
      </p:pic>
      <p:pic>
        <p:nvPicPr>
          <p:cNvPr id="13" name="Рисунок 12" descr="на кв мнт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1785926"/>
            <a:ext cx="2214578" cy="2090176"/>
          </a:xfrm>
          <a:prstGeom prst="rect">
            <a:avLst/>
          </a:prstGeom>
        </p:spPr>
      </p:pic>
      <p:pic>
        <p:nvPicPr>
          <p:cNvPr id="14" name="Рисунок 13" descr="хрущ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2066" y="4071942"/>
            <a:ext cx="2571768" cy="235745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00108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Чим відрізняються зображені ротові органи?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142853"/>
            <a:ext cx="7215238" cy="76944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Ротові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комах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ROACH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52"/>
            <a:ext cx="1500198" cy="642942"/>
          </a:xfrm>
          <a:prstGeom prst="rect">
            <a:avLst/>
          </a:prstGeom>
        </p:spPr>
      </p:pic>
      <p:pic>
        <p:nvPicPr>
          <p:cNvPr id="5" name="Рисунок 4" descr="рот апар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928802"/>
            <a:ext cx="7143800" cy="442915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42853"/>
            <a:ext cx="7215238" cy="76944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Ротові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комах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ROACH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52"/>
            <a:ext cx="1500198" cy="642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928670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Чим відрізняються зображені ротові органи?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Які комахи мають такі ротові апарати?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рот а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071678"/>
            <a:ext cx="7072361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785794"/>
            <a:ext cx="87154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Гризучий ротовий апарат включає               верхню губу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uk-UA" sz="3200" b="1" dirty="0" err="1">
                <a:solidFill>
                  <a:schemeClr val="accent2">
                    <a:lumMod val="50000"/>
                  </a:schemeClr>
                </a:solidFill>
              </a:rPr>
              <a:t>labrum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), пару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верхніх та                     нижніх щелеп, нижню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губу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та </a:t>
            </a:r>
            <a:r>
              <a:rPr lang="uk-UA" sz="3200" b="1" dirty="0" err="1" smtClean="0">
                <a:solidFill>
                  <a:schemeClr val="accent2">
                    <a:lumMod val="50000"/>
                  </a:schemeClr>
                </a:solidFill>
              </a:rPr>
              <a:t>гіпофаринкс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uk-UA" sz="3200" b="1" dirty="0" err="1">
                <a:solidFill>
                  <a:schemeClr val="accent2">
                    <a:lumMod val="50000"/>
                  </a:schemeClr>
                </a:solidFill>
              </a:rPr>
              <a:t>hypopharynx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). </a:t>
            </a:r>
            <a:r>
              <a:rPr lang="uk-UA" sz="3200" b="1" dirty="0" err="1">
                <a:solidFill>
                  <a:schemeClr val="accent2">
                    <a:lumMod val="50000"/>
                  </a:schemeClr>
                </a:solidFill>
              </a:rPr>
              <a:t>Верхняя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губа – це  складка           покривів голови, </a:t>
            </a:r>
            <a:r>
              <a:rPr lang="uk-UA" sz="3200" b="1" dirty="0" err="1" smtClean="0">
                <a:solidFill>
                  <a:schemeClr val="accent2">
                    <a:lumMod val="50000"/>
                  </a:schemeClr>
                </a:solidFill>
              </a:rPr>
              <a:t>гіпофаринкс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включає язик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та </a:t>
            </a:r>
            <a:r>
              <a:rPr lang="uk-UA" sz="3200" b="1" dirty="0" err="1" smtClean="0">
                <a:solidFill>
                  <a:schemeClr val="accent2">
                    <a:lumMod val="50000"/>
                  </a:schemeClr>
                </a:solidFill>
              </a:rPr>
              <a:t>підглоточник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uk-UA" sz="3200" b="1" dirty="0" err="1" smtClean="0">
                <a:solidFill>
                  <a:schemeClr val="accent2">
                    <a:lumMod val="50000"/>
                  </a:schemeClr>
                </a:solidFill>
              </a:rPr>
              <a:t>вип’ячування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дна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ротової порожнини.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Пара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верхніх щелеп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uk-UA" sz="3200" b="1" dirty="0" err="1" smtClean="0">
                <a:solidFill>
                  <a:schemeClr val="accent2">
                    <a:lumMod val="50000"/>
                  </a:schemeClr>
                </a:solidFill>
              </a:rPr>
              <a:t>жвал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або </a:t>
            </a:r>
          </a:p>
          <a:p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</a:t>
            </a:r>
            <a:r>
              <a:rPr lang="uk-UA" sz="3200" b="1" dirty="0" err="1" smtClean="0">
                <a:solidFill>
                  <a:schemeClr val="accent2">
                    <a:lumMod val="50000"/>
                  </a:schemeClr>
                </a:solidFill>
              </a:rPr>
              <a:t>мандибул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є кінцівками II      </a:t>
            </a:r>
          </a:p>
          <a:p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сегменту голови  </a:t>
            </a:r>
          </a:p>
          <a:p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(I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сегмент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та його     </a:t>
            </a:r>
          </a:p>
          <a:p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придатки майже повністю </a:t>
            </a:r>
          </a:p>
          <a:p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редуковані).  </a:t>
            </a:r>
            <a:endParaRPr lang="uk-UA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ROACH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52"/>
            <a:ext cx="1500198" cy="642942"/>
          </a:xfrm>
          <a:prstGeom prst="rect">
            <a:avLst/>
          </a:prstGeom>
        </p:spPr>
      </p:pic>
      <p:pic>
        <p:nvPicPr>
          <p:cNvPr id="10" name="Рисунок 9" descr="мандибул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357694"/>
            <a:ext cx="3276607" cy="2143140"/>
          </a:xfrm>
          <a:prstGeom prst="rect">
            <a:avLst/>
          </a:prstGeom>
        </p:spPr>
      </p:pic>
      <p:pic>
        <p:nvPicPr>
          <p:cNvPr id="11" name="Рисунок 10" descr="гризз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1000108"/>
            <a:ext cx="1071570" cy="8572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14546" y="142853"/>
            <a:ext cx="6715172" cy="76944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Гризучий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ротовий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апарат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857232"/>
            <a:ext cx="76862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Бажаю успіхів </a:t>
            </a:r>
          </a:p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вивченні нових тем!</a:t>
            </a:r>
            <a:endParaRPr lang="uk-U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babochka1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3214686"/>
            <a:ext cx="3333750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ЫЗУЩИЙ ТИП РОТОВОГО АППАРАТА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000108"/>
            <a:ext cx="614366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14546" y="142853"/>
            <a:ext cx="6715172" cy="76944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Гризучий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ротовий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апарат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ROACH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42852"/>
            <a:ext cx="1500198" cy="642942"/>
          </a:xfrm>
          <a:prstGeom prst="rect">
            <a:avLst/>
          </a:prstGeom>
        </p:spPr>
      </p:pic>
      <p:pic>
        <p:nvPicPr>
          <p:cNvPr id="6" name="Рисунок 5" descr="коник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285860"/>
            <a:ext cx="2428892" cy="2071702"/>
          </a:xfrm>
          <a:prstGeom prst="rect">
            <a:avLst/>
          </a:prstGeom>
        </p:spPr>
      </p:pic>
      <p:pic>
        <p:nvPicPr>
          <p:cNvPr id="7" name="Рисунок 6" descr="a1636ca60de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4143380"/>
            <a:ext cx="2286016" cy="207170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ACH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52"/>
            <a:ext cx="1500198" cy="6429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928670"/>
            <a:ext cx="86439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  Масивні  нерозчленовані пластинки, що зазубрені по зовнішньому краю, відіграють основну роль у розгризанні їжі. Його мають жуки, мурахи, прямокрилі.</a:t>
            </a:r>
            <a:endParaRPr lang="uk-UA" sz="3200" dirty="0"/>
          </a:p>
        </p:txBody>
      </p:sp>
      <p:pic>
        <p:nvPicPr>
          <p:cNvPr id="10" name="Рисунок 9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357562"/>
            <a:ext cx="2643206" cy="2357454"/>
          </a:xfrm>
          <a:prstGeom prst="rect">
            <a:avLst/>
          </a:prstGeom>
        </p:spPr>
      </p:pic>
      <p:pic>
        <p:nvPicPr>
          <p:cNvPr id="11" name="Рисунок 10" descr="1748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4500570"/>
            <a:ext cx="2500330" cy="1933576"/>
          </a:xfrm>
          <a:prstGeom prst="rect">
            <a:avLst/>
          </a:prstGeom>
        </p:spPr>
      </p:pic>
      <p:pic>
        <p:nvPicPr>
          <p:cNvPr id="13" name="Рисунок 12" descr="жжуу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3786190"/>
            <a:ext cx="2571768" cy="22145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14546" y="142853"/>
            <a:ext cx="6715172" cy="76944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Гризучий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ротовий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апарат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ACH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52"/>
            <a:ext cx="1500198" cy="642942"/>
          </a:xfrm>
          <a:prstGeom prst="rect">
            <a:avLst/>
          </a:prstGeom>
        </p:spPr>
      </p:pic>
      <p:pic>
        <p:nvPicPr>
          <p:cNvPr id="6" name="Рисунок 5" descr="545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357298"/>
            <a:ext cx="2928958" cy="2571768"/>
          </a:xfrm>
          <a:prstGeom prst="rect">
            <a:avLst/>
          </a:prstGeom>
        </p:spPr>
      </p:pic>
      <p:pic>
        <p:nvPicPr>
          <p:cNvPr id="11" name="Рисунок 10" descr="cicindel_germanic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071546"/>
            <a:ext cx="2857520" cy="2428893"/>
          </a:xfrm>
          <a:prstGeom prst="rect">
            <a:avLst/>
          </a:prstGeom>
        </p:spPr>
      </p:pic>
      <p:pic>
        <p:nvPicPr>
          <p:cNvPr id="13" name="Рисунок 12" descr="Kravchik-evropeiyski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071546"/>
            <a:ext cx="2667000" cy="2138365"/>
          </a:xfrm>
          <a:prstGeom prst="rect">
            <a:avLst/>
          </a:prstGeom>
        </p:spPr>
      </p:pic>
      <p:pic>
        <p:nvPicPr>
          <p:cNvPr id="15" name="Рисунок 14" descr="муравей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92" y="4572008"/>
            <a:ext cx="2412116" cy="2000264"/>
          </a:xfrm>
          <a:prstGeom prst="rect">
            <a:avLst/>
          </a:prstGeom>
        </p:spPr>
      </p:pic>
      <p:pic>
        <p:nvPicPr>
          <p:cNvPr id="20" name="Рисунок 19" descr="саран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88" y="3857628"/>
            <a:ext cx="2500330" cy="2143140"/>
          </a:xfrm>
          <a:prstGeom prst="rect">
            <a:avLst/>
          </a:prstGeom>
        </p:spPr>
      </p:pic>
      <p:pic>
        <p:nvPicPr>
          <p:cNvPr id="21" name="Рисунок 20" descr="кол жук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3929066"/>
            <a:ext cx="2428892" cy="214314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14546" y="142853"/>
            <a:ext cx="6715172" cy="76944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Гризучий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ротовий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апарат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-lib.gasu.ru/eposobia/bondarenko2/pic/13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285860"/>
            <a:ext cx="35909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5143512"/>
            <a:ext cx="8643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/>
              <a:t>1 </a:t>
            </a:r>
            <a:r>
              <a:rPr lang="uk-UA" b="1" dirty="0"/>
              <a:t>— </a:t>
            </a:r>
            <a:r>
              <a:rPr lang="uk-UA" b="1" dirty="0" smtClean="0"/>
              <a:t>верхня </a:t>
            </a:r>
            <a:r>
              <a:rPr lang="uk-UA" b="1" dirty="0"/>
              <a:t>губа; </a:t>
            </a:r>
            <a:r>
              <a:rPr lang="uk-UA" b="1" i="1" dirty="0"/>
              <a:t>2 </a:t>
            </a:r>
            <a:r>
              <a:rPr lang="uk-UA" b="1" dirty="0"/>
              <a:t>— </a:t>
            </a:r>
            <a:r>
              <a:rPr lang="uk-UA" b="1" dirty="0" err="1" smtClean="0"/>
              <a:t>жвали</a:t>
            </a:r>
            <a:r>
              <a:rPr lang="uk-UA" b="1" dirty="0" smtClean="0"/>
              <a:t>; </a:t>
            </a:r>
            <a:r>
              <a:rPr lang="uk-UA" b="1" dirty="0"/>
              <a:t>3 - </a:t>
            </a:r>
            <a:r>
              <a:rPr lang="uk-UA" b="1" i="1" dirty="0"/>
              <a:t>7 </a:t>
            </a:r>
            <a:r>
              <a:rPr lang="uk-UA" b="1" dirty="0"/>
              <a:t>— </a:t>
            </a:r>
            <a:r>
              <a:rPr lang="uk-UA" b="1" dirty="0" smtClean="0"/>
              <a:t>нижні щелепи </a:t>
            </a:r>
            <a:r>
              <a:rPr lang="uk-UA" b="1" i="1" dirty="0" smtClean="0"/>
              <a:t>(3 </a:t>
            </a:r>
            <a:r>
              <a:rPr lang="uk-UA" b="1" dirty="0"/>
              <a:t>— </a:t>
            </a:r>
            <a:r>
              <a:rPr lang="uk-UA" b="1" dirty="0" smtClean="0"/>
              <a:t>нижньощелепний щупик</a:t>
            </a:r>
            <a:r>
              <a:rPr lang="uk-UA" b="1" dirty="0"/>
              <a:t>; </a:t>
            </a:r>
            <a:r>
              <a:rPr lang="uk-UA" b="1" dirty="0" smtClean="0"/>
              <a:t>   </a:t>
            </a:r>
            <a:r>
              <a:rPr lang="uk-UA" b="1" i="1" dirty="0" smtClean="0"/>
              <a:t>4 </a:t>
            </a:r>
            <a:r>
              <a:rPr lang="uk-UA" b="1" dirty="0"/>
              <a:t>— </a:t>
            </a:r>
            <a:r>
              <a:rPr lang="uk-UA" b="1" dirty="0" smtClean="0"/>
              <a:t>зовнішня, </a:t>
            </a:r>
            <a:r>
              <a:rPr lang="uk-UA" b="1" i="1" dirty="0"/>
              <a:t>5 </a:t>
            </a:r>
            <a:r>
              <a:rPr lang="uk-UA" b="1" dirty="0"/>
              <a:t>— </a:t>
            </a:r>
            <a:r>
              <a:rPr lang="uk-UA" b="1" dirty="0" smtClean="0"/>
              <a:t>внутрішні жувальні </a:t>
            </a:r>
            <a:r>
              <a:rPr lang="uk-UA" b="1" dirty="0" err="1" smtClean="0"/>
              <a:t>лопасті</a:t>
            </a:r>
            <a:r>
              <a:rPr lang="uk-UA" b="1" dirty="0" smtClean="0"/>
              <a:t>; </a:t>
            </a:r>
            <a:r>
              <a:rPr lang="uk-UA" b="1" i="1" dirty="0"/>
              <a:t>6 </a:t>
            </a:r>
            <a:r>
              <a:rPr lang="uk-UA" b="1" dirty="0"/>
              <a:t>— </a:t>
            </a:r>
            <a:r>
              <a:rPr lang="uk-UA" b="1" dirty="0" err="1"/>
              <a:t>стволик</a:t>
            </a:r>
            <a:r>
              <a:rPr lang="uk-UA" b="1" dirty="0"/>
              <a:t>; 7 — </a:t>
            </a:r>
            <a:r>
              <a:rPr lang="uk-UA" b="1" dirty="0" smtClean="0"/>
              <a:t>основний </a:t>
            </a:r>
            <a:r>
              <a:rPr lang="uk-UA" b="1" dirty="0"/>
              <a:t>членик); </a:t>
            </a:r>
            <a:r>
              <a:rPr lang="uk-UA" b="1" i="1" dirty="0"/>
              <a:t>8 </a:t>
            </a:r>
            <a:r>
              <a:rPr lang="uk-UA" b="1" dirty="0"/>
              <a:t>— </a:t>
            </a:r>
            <a:r>
              <a:rPr lang="uk-UA" b="1" i="1" dirty="0"/>
              <a:t>12 — </a:t>
            </a:r>
            <a:r>
              <a:rPr lang="uk-UA" b="1" dirty="0" smtClean="0"/>
              <a:t>нижня губа </a:t>
            </a:r>
            <a:r>
              <a:rPr lang="uk-UA" b="1" i="1" dirty="0"/>
              <a:t>(8 — </a:t>
            </a:r>
            <a:r>
              <a:rPr lang="uk-UA" b="1" dirty="0" err="1" smtClean="0"/>
              <a:t>підпідборіддя</a:t>
            </a:r>
            <a:r>
              <a:rPr lang="uk-UA" b="1" dirty="0" smtClean="0"/>
              <a:t> ; </a:t>
            </a:r>
            <a:r>
              <a:rPr lang="uk-UA" b="1" i="1" dirty="0"/>
              <a:t>9 — </a:t>
            </a:r>
            <a:r>
              <a:rPr lang="uk-UA" b="1" dirty="0" smtClean="0"/>
              <a:t>підборіддя;                                              10 </a:t>
            </a:r>
            <a:r>
              <a:rPr lang="uk-UA" b="1" dirty="0"/>
              <a:t>— </a:t>
            </a:r>
            <a:r>
              <a:rPr lang="uk-UA" b="1" dirty="0" smtClean="0"/>
              <a:t>язичок </a:t>
            </a:r>
            <a:r>
              <a:rPr lang="uk-UA" b="1" dirty="0"/>
              <a:t>— </a:t>
            </a:r>
            <a:r>
              <a:rPr lang="uk-UA" b="1" dirty="0" smtClean="0"/>
              <a:t>внутрішня </a:t>
            </a:r>
            <a:r>
              <a:rPr lang="uk-UA" b="1" dirty="0" err="1"/>
              <a:t>лопасть</a:t>
            </a:r>
            <a:r>
              <a:rPr lang="uk-UA" b="1" dirty="0"/>
              <a:t>; </a:t>
            </a:r>
            <a:r>
              <a:rPr lang="uk-UA" b="1" i="1" dirty="0"/>
              <a:t>11 </a:t>
            </a:r>
            <a:r>
              <a:rPr lang="uk-UA" b="1" dirty="0"/>
              <a:t>— </a:t>
            </a:r>
            <a:r>
              <a:rPr lang="uk-UA" b="1" dirty="0" smtClean="0"/>
              <a:t>додатковий </a:t>
            </a:r>
            <a:r>
              <a:rPr lang="uk-UA" b="1" dirty="0" err="1" smtClean="0"/>
              <a:t>язичок</a:t>
            </a:r>
            <a:r>
              <a:rPr lang="uk-UA" b="1" dirty="0" err="1"/>
              <a:t>—</a:t>
            </a:r>
            <a:r>
              <a:rPr lang="uk-UA" b="1" dirty="0"/>
              <a:t> </a:t>
            </a:r>
            <a:r>
              <a:rPr lang="uk-UA" b="1" dirty="0" smtClean="0"/>
              <a:t>зовнішня </a:t>
            </a:r>
            <a:r>
              <a:rPr lang="uk-UA" b="1" dirty="0" err="1" smtClean="0"/>
              <a:t>лопасть</a:t>
            </a:r>
            <a:r>
              <a:rPr lang="uk-UA" b="1" dirty="0"/>
              <a:t>; </a:t>
            </a:r>
            <a:r>
              <a:rPr lang="uk-UA" b="1" i="1" dirty="0"/>
              <a:t>12— </a:t>
            </a:r>
            <a:r>
              <a:rPr lang="uk-UA" b="1" dirty="0" smtClean="0"/>
              <a:t>нижньогубні щупики</a:t>
            </a:r>
            <a:r>
              <a:rPr lang="uk-UA" b="1" dirty="0"/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071546"/>
            <a:ext cx="45005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Ротові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органи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таргана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гризучого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типу. Головною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зброєю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пережовування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їжі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служать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жвали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їм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допомогають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нижні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щелепи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 На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нижніх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щелепах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та на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нижній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губі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розміщені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органи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смаку, 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дві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пари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щупалець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—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щелепні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губні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—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ощупують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шматочки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їжі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та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притримують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час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жування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uk-U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 descr="ROACH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42852"/>
            <a:ext cx="1500198" cy="6429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14546" y="142853"/>
            <a:ext cx="6715172" cy="76944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Ротовий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аппарат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таргана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928670"/>
            <a:ext cx="54292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деяких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жуків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виростають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великі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за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розмірами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верхні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щелепи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. Так, у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самця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жука-оленя (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Lucanus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cervus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щелепи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нагадують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роги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оленя,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звідси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назва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виду.    А у рогача-гранта (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Chiasognathus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granti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верхні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щелепи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навіть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перевищують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розміри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інших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частин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тіла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ROACH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52"/>
            <a:ext cx="1500198" cy="6429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14546" y="142853"/>
            <a:ext cx="6715172" cy="76944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Гризучий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ротовий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апарат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adkl012826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3857628"/>
            <a:ext cx="3071818" cy="2714644"/>
          </a:xfrm>
          <a:prstGeom prst="rect">
            <a:avLst/>
          </a:prstGeom>
        </p:spPr>
      </p:pic>
      <p:pic>
        <p:nvPicPr>
          <p:cNvPr id="11" name="Рисунок 10" descr="312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1000108"/>
            <a:ext cx="2714644" cy="2714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1674</TotalTime>
  <Words>1874</Words>
  <Application>Microsoft Office PowerPoint</Application>
  <PresentationFormat>Экран (4:3)</PresentationFormat>
  <Paragraphs>124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Ротові органи комах</dc:title>
  <dc:creator>Павленко</dc:creator>
  <cp:lastModifiedBy>User</cp:lastModifiedBy>
  <cp:revision>278</cp:revision>
  <dcterms:created xsi:type="dcterms:W3CDTF">2010-03-27T10:08:38Z</dcterms:created>
  <dcterms:modified xsi:type="dcterms:W3CDTF">2012-02-07T11:23:28Z</dcterms:modified>
</cp:coreProperties>
</file>