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9" r:id="rId3"/>
    <p:sldId id="268" r:id="rId4"/>
    <p:sldId id="269" r:id="rId5"/>
    <p:sldId id="264" r:id="rId6"/>
    <p:sldId id="263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6" d="100"/>
          <a:sy n="86" d="100"/>
        </p:scale>
        <p:origin x="144" y="7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7839-C9C7-4A33-8A31-C86EB479EF62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5100B-9228-40DF-9756-6450E841F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7839-C9C7-4A33-8A31-C86EB479EF62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5100B-9228-40DF-9756-6450E841F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7839-C9C7-4A33-8A31-C86EB479EF62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5100B-9228-40DF-9756-6450E841F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7839-C9C7-4A33-8A31-C86EB479EF62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5100B-9228-40DF-9756-6450E841F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7839-C9C7-4A33-8A31-C86EB479EF62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5100B-9228-40DF-9756-6450E841F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7839-C9C7-4A33-8A31-C86EB479EF62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5100B-9228-40DF-9756-6450E841F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7839-C9C7-4A33-8A31-C86EB479EF62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5100B-9228-40DF-9756-6450E841F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7839-C9C7-4A33-8A31-C86EB479EF62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5100B-9228-40DF-9756-6450E841F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7839-C9C7-4A33-8A31-C86EB479EF62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5100B-9228-40DF-9756-6450E841F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7839-C9C7-4A33-8A31-C86EB479EF62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5100B-9228-40DF-9756-6450E841F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47839-C9C7-4A33-8A31-C86EB479EF62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B5100B-9228-40DF-9756-6450E841F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47839-C9C7-4A33-8A31-C86EB479EF62}" type="datetimeFigureOut">
              <a:rPr lang="ru-RU" smtClean="0"/>
              <a:pPr/>
              <a:t>07.02.2012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B5100B-9228-40DF-9756-6450E841FE5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7" Type="http://schemas.openxmlformats.org/officeDocument/2006/relationships/image" Target="../media/image24.pn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0.jpeg"/><Relationship Id="rId5" Type="http://schemas.openxmlformats.org/officeDocument/2006/relationships/image" Target="../media/image29.jpeg"/><Relationship Id="rId4" Type="http://schemas.openxmlformats.org/officeDocument/2006/relationships/image" Target="../media/image28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133600" y="381000"/>
            <a:ext cx="495135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uk-UA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9 клас - біологія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352800" y="1828800"/>
            <a:ext cx="215770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0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effectLst/>
              </a:rPr>
              <a:t>Тема 8</a:t>
            </a:r>
            <a:endParaRPr lang="ru-RU" sz="5400" b="1" cap="none" spc="0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9899497">
            <a:off x="-139961" y="2958110"/>
            <a:ext cx="980622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   и  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л   е  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</a:t>
            </a:r>
            <a:r>
              <a:rPr lang="ru-RU" sz="54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</a:t>
            </a:r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  я</a:t>
            </a:r>
            <a:endParaRPr lang="ru-RU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  <p:pic>
        <p:nvPicPr>
          <p:cNvPr id="16386" name="Picture 2" descr="C:\Documents and Settings\Администратор\Рабочий стол\Новая папка\R65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781800" y="3200400"/>
            <a:ext cx="2154237" cy="3467120"/>
          </a:xfrm>
          <a:prstGeom prst="rect">
            <a:avLst/>
          </a:prstGeom>
          <a:noFill/>
        </p:spPr>
      </p:pic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305800" y="228600"/>
            <a:ext cx="685800" cy="685800"/>
          </a:xfrm>
          <a:prstGeom prst="actionButtonForwardNex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9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2000"/>
                            </p:stCondLst>
                            <p:childTnLst>
                              <p:par>
                                <p:cTn id="18" presetID="7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FF3399"/>
            </a:gs>
            <a:gs pos="25000">
              <a:srgbClr val="FF6633"/>
            </a:gs>
            <a:gs pos="50000">
              <a:srgbClr val="FFFF00"/>
            </a:gs>
            <a:gs pos="75000">
              <a:srgbClr val="01A78F"/>
            </a:gs>
            <a:gs pos="100000">
              <a:srgbClr val="3366FF"/>
            </a:gs>
          </a:gsLst>
          <a:path path="shap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C:\Documents and Settings\Администратор\Рабочий стол\Новая папка\Копия R7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81200" y="1752600"/>
            <a:ext cx="4762500" cy="3619500"/>
          </a:xfrm>
          <a:prstGeom prst="rect">
            <a:avLst/>
          </a:prstGeom>
          <a:noFill/>
        </p:spPr>
      </p:pic>
      <p:sp>
        <p:nvSpPr>
          <p:cNvPr id="11" name="Овал 10"/>
          <p:cNvSpPr/>
          <p:nvPr/>
        </p:nvSpPr>
        <p:spPr>
          <a:xfrm>
            <a:off x="7239000" y="1981200"/>
            <a:ext cx="304800" cy="533400"/>
          </a:xfrm>
          <a:prstGeom prst="ellipse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239000" y="2057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1</a:t>
            </a:r>
            <a:endParaRPr lang="ru-RU" b="1" dirty="0"/>
          </a:p>
        </p:txBody>
      </p:sp>
      <p:cxnSp>
        <p:nvCxnSpPr>
          <p:cNvPr id="18" name="Прямая со стрелкой 17"/>
          <p:cNvCxnSpPr/>
          <p:nvPr/>
        </p:nvCxnSpPr>
        <p:spPr>
          <a:xfrm>
            <a:off x="1905000" y="5029200"/>
            <a:ext cx="1371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6" name="Овал 25"/>
          <p:cNvSpPr/>
          <p:nvPr/>
        </p:nvSpPr>
        <p:spPr>
          <a:xfrm>
            <a:off x="990600" y="1905000"/>
            <a:ext cx="304800" cy="533400"/>
          </a:xfrm>
          <a:prstGeom prst="ellipse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990600" y="1981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5</a:t>
            </a: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>
            <a:off x="1143000" y="3352800"/>
            <a:ext cx="304800" cy="533400"/>
          </a:xfrm>
          <a:prstGeom prst="ellipse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1143000" y="3429000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28" name="Овал 27"/>
          <p:cNvSpPr/>
          <p:nvPr/>
        </p:nvSpPr>
        <p:spPr>
          <a:xfrm>
            <a:off x="1676400" y="4724400"/>
            <a:ext cx="304800" cy="533400"/>
          </a:xfrm>
          <a:prstGeom prst="ellipse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676400" y="48006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3</a:t>
            </a:r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>
            <a:off x="7315200" y="4114800"/>
            <a:ext cx="304800" cy="533400"/>
          </a:xfrm>
          <a:prstGeom prst="ellipse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hlinkHover r:id="" action="ppaction://noaction" highlightClick="1"/>
          </p:cNvPr>
          <p:cNvSpPr txBox="1"/>
          <p:nvPr/>
        </p:nvSpPr>
        <p:spPr>
          <a:xfrm>
            <a:off x="7315200" y="4191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1676400" y="228600"/>
            <a:ext cx="564148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ru-RU" sz="5400" b="1" dirty="0" err="1" smtClean="0">
                <a:ln w="50800"/>
                <a:solidFill>
                  <a:schemeClr val="bg1">
                    <a:shade val="50000"/>
                  </a:schemeClr>
                </a:solidFill>
              </a:rPr>
              <a:t>Органи</a:t>
            </a:r>
            <a:r>
              <a:rPr lang="uk-UA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 виділення</a:t>
            </a:r>
            <a:endParaRPr lang="ru-RU" sz="5400" b="1" dirty="0">
              <a:ln w="50800"/>
              <a:solidFill>
                <a:schemeClr val="bg1">
                  <a:shade val="50000"/>
                </a:schemeClr>
              </a:solidFill>
            </a:endParaRPr>
          </a:p>
        </p:txBody>
      </p:sp>
      <p:pic>
        <p:nvPicPr>
          <p:cNvPr id="15363" name="Picture 3" descr="C:\Documents and Settings\Администратор\Рабочий стол\trrt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95800" y="1828800"/>
            <a:ext cx="1428750" cy="1381125"/>
          </a:xfrm>
          <a:prstGeom prst="rect">
            <a:avLst/>
          </a:prstGeom>
          <a:noFill/>
        </p:spPr>
      </p:pic>
      <p:cxnSp>
        <p:nvCxnSpPr>
          <p:cNvPr id="7" name="Прямая со стрелкой 6"/>
          <p:cNvCxnSpPr/>
          <p:nvPr/>
        </p:nvCxnSpPr>
        <p:spPr>
          <a:xfrm rot="10800000">
            <a:off x="5562600" y="22860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7543800" y="1981200"/>
            <a:ext cx="1447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Легені</a:t>
            </a:r>
            <a:endParaRPr lang="ru-RU" sz="2400" b="1" dirty="0"/>
          </a:p>
        </p:txBody>
      </p:sp>
      <p:pic>
        <p:nvPicPr>
          <p:cNvPr id="15364" name="Picture 4" descr="C:\Documents and Settings\Администратор\Рабочий стол\ryyrt.bmp"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29200" y="3352800"/>
            <a:ext cx="1438275" cy="1285875"/>
          </a:xfrm>
          <a:prstGeom prst="rect">
            <a:avLst/>
          </a:prstGeom>
          <a:noFill/>
        </p:spPr>
      </p:pic>
      <p:cxnSp>
        <p:nvCxnSpPr>
          <p:cNvPr id="15" name="Прямая со стрелкой 14"/>
          <p:cNvCxnSpPr/>
          <p:nvPr/>
        </p:nvCxnSpPr>
        <p:spPr>
          <a:xfrm rot="10800000">
            <a:off x="6248400" y="4343400"/>
            <a:ext cx="990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7696200" y="4114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Шкіра</a:t>
            </a:r>
            <a:endParaRPr lang="ru-RU" sz="2400" b="1" dirty="0"/>
          </a:p>
        </p:txBody>
      </p:sp>
      <p:pic>
        <p:nvPicPr>
          <p:cNvPr id="15365" name="Picture 5" descr="C:\Documents and Settings\Администратор\Рабочий стол\yu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276600" y="3886200"/>
            <a:ext cx="1438637" cy="1447800"/>
          </a:xfrm>
          <a:prstGeom prst="rect">
            <a:avLst/>
          </a:prstGeom>
          <a:noFill/>
        </p:spPr>
      </p:pic>
      <p:sp>
        <p:nvSpPr>
          <p:cNvPr id="41" name="TextBox 40"/>
          <p:cNvSpPr txBox="1"/>
          <p:nvPr/>
        </p:nvSpPr>
        <p:spPr>
          <a:xfrm>
            <a:off x="0" y="4724400"/>
            <a:ext cx="2438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Шлунково-кишковий тракт</a:t>
            </a:r>
            <a:endParaRPr lang="ru-RU" sz="2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0" y="3352800"/>
            <a:ext cx="1219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П</a:t>
            </a:r>
            <a:r>
              <a:rPr lang="uk-UA" sz="2400" b="1" dirty="0" smtClean="0"/>
              <a:t>ечінка</a:t>
            </a:r>
            <a:endParaRPr lang="ru-RU" sz="2400" b="1" dirty="0"/>
          </a:p>
        </p:txBody>
      </p:sp>
      <p:pic>
        <p:nvPicPr>
          <p:cNvPr id="15366" name="Picture 6" descr="C:\Documents and Settings\Администратор\Рабочий стол\erwef.bm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0" y="3352800"/>
            <a:ext cx="1323975" cy="838200"/>
          </a:xfrm>
          <a:prstGeom prst="rect">
            <a:avLst/>
          </a:prstGeom>
          <a:noFill/>
        </p:spPr>
      </p:pic>
      <p:cxnSp>
        <p:nvCxnSpPr>
          <p:cNvPr id="21" name="Прямая со стрелкой 20"/>
          <p:cNvCxnSpPr/>
          <p:nvPr/>
        </p:nvCxnSpPr>
        <p:spPr>
          <a:xfrm>
            <a:off x="1524000" y="35814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pic>
        <p:nvPicPr>
          <p:cNvPr id="15367" name="Picture 7" descr="C:\Documents and Settings\Администратор\Рабочий стол\gfffffffffff.bmp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2819400" y="1905000"/>
            <a:ext cx="1238250" cy="1019175"/>
          </a:xfrm>
          <a:prstGeom prst="rect">
            <a:avLst/>
          </a:prstGeom>
          <a:noFill/>
        </p:spPr>
      </p:pic>
      <p:cxnSp>
        <p:nvCxnSpPr>
          <p:cNvPr id="24" name="Прямая со стрелкой 23"/>
          <p:cNvCxnSpPr/>
          <p:nvPr/>
        </p:nvCxnSpPr>
        <p:spPr>
          <a:xfrm>
            <a:off x="1371600" y="2209800"/>
            <a:ext cx="1676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0" y="1905000"/>
            <a:ext cx="129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/>
              <a:t>Н</a:t>
            </a:r>
            <a:r>
              <a:rPr lang="uk-UA" sz="2400" b="1" dirty="0" smtClean="0"/>
              <a:t>ирки</a:t>
            </a:r>
            <a:endParaRPr lang="ru-RU" sz="2400" b="1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685800" y="5562600"/>
            <a:ext cx="45943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Показати</a:t>
            </a:r>
            <a:r>
              <a:rPr lang="ru-RU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всі</a:t>
            </a:r>
            <a:r>
              <a:rPr lang="ru-RU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позначення</a:t>
            </a:r>
            <a:endParaRPr lang="ru-RU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590800" y="6096000"/>
            <a:ext cx="639450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Показати всі підписані позначення</a:t>
            </a:r>
            <a:endParaRPr lang="ru-RU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6" name="Управляющая кнопка: далее 65">
            <a:hlinkClick r:id="" action="ppaction://hlinkshowjump?jump=nextslide" highlightClick="1"/>
          </p:cNvPr>
          <p:cNvSpPr/>
          <p:nvPr/>
        </p:nvSpPr>
        <p:spPr>
          <a:xfrm>
            <a:off x="8305800" y="228600"/>
            <a:ext cx="685800" cy="685800"/>
          </a:xfrm>
          <a:prstGeom prst="actionButtonForwardNex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143000" y="990600"/>
            <a:ext cx="6629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Виберіть орган, щоб отримати про нього інформацію.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52" restart="whenNotActive" fill="hold" evtFilter="cancelBubble" nodeType="interactiveSeq">
                <p:stCondLst>
                  <p:cond evt="onClick" delay="0">
                    <p:tgtEl>
                      <p:spTgt spid="153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3" fill="hold">
                      <p:stCondLst>
                        <p:cond delay="0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3"/>
                  </p:tgtEl>
                </p:cond>
              </p:nextCondLst>
            </p:seq>
            <p:seq concurrent="1" nextAc="seek">
              <p:cTn id="111" restart="whenNotActive" fill="hold" evtFilter="cancelBubble" nodeType="interactiveSeq">
                <p:stCondLst>
                  <p:cond evt="onClick" delay="0">
                    <p:tgtEl>
                      <p:spTgt spid="15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12" fill="hold">
                      <p:stCondLst>
                        <p:cond delay="0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4"/>
                  </p:tgtEl>
                </p:cond>
              </p:nextCondLst>
            </p:seq>
            <p:seq concurrent="1" nextAc="seek">
              <p:cTn id="162" restart="whenNotActive" fill="hold" evtFilter="cancelBubble" nodeType="interactiveSeq">
                <p:stCondLst>
                  <p:cond evt="onClick" delay="0">
                    <p:tgtEl>
                      <p:spTgt spid="153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63" fill="hold">
                      <p:stCondLst>
                        <p:cond delay="0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5"/>
                  </p:tgtEl>
                </p:cond>
              </p:nextCondLst>
            </p:seq>
            <p:seq concurrent="1" nextAc="seek">
              <p:cTn id="221" restart="whenNotActive" fill="hold" evtFilter="cancelBubble" nodeType="interactiveSeq">
                <p:stCondLst>
                  <p:cond evt="onClick" delay="0">
                    <p:tgtEl>
                      <p:spTgt spid="15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22" fill="hold">
                      <p:stCondLst>
                        <p:cond delay="0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6"/>
                  </p:tgtEl>
                </p:cond>
              </p:nextCondLst>
            </p:seq>
            <p:seq concurrent="1" nextAc="seek">
              <p:cTn id="280" restart="whenNotActive" fill="hold" evtFilter="cancelBubble" nodeType="interactiveSeq">
                <p:stCondLst>
                  <p:cond evt="onClick" delay="0">
                    <p:tgtEl>
                      <p:spTgt spid="153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81" fill="hold">
                      <p:stCondLst>
                        <p:cond delay="0"/>
                      </p:stCondLst>
                      <p:childTnLst>
                        <p:par>
                          <p:cTn id="282" fill="hold">
                            <p:stCondLst>
                              <p:cond delay="0"/>
                            </p:stCondLst>
                            <p:childTnLst>
                              <p:par>
                                <p:cTn id="28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7"/>
                  </p:tgtEl>
                </p:cond>
              </p:nextCondLst>
            </p:seq>
            <p:seq concurrent="1" nextAc="seek">
              <p:cTn id="331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2" fill="hold">
                      <p:stCondLst>
                        <p:cond delay="0"/>
                      </p:stCondLst>
                      <p:childTnLst>
                        <p:par>
                          <p:cTn id="333" fill="hold">
                            <p:stCondLst>
                              <p:cond delay="0"/>
                            </p:stCondLst>
                            <p:childTnLst>
                              <p:par>
                                <p:cTn id="334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8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6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0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8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2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0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4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2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6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4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6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8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2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404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05" fill="hold">
                      <p:stCondLst>
                        <p:cond delay="0"/>
                      </p:stCondLst>
                      <p:childTnLst>
                        <p:par>
                          <p:cTn id="406" fill="hold">
                            <p:stCondLst>
                              <p:cond delay="0"/>
                            </p:stCondLst>
                            <p:childTnLst>
                              <p:par>
                                <p:cTn id="407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1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5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3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7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1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9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1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3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7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9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3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7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5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9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3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1" grpId="6" animBg="1"/>
      <p:bldP spid="10" grpId="0"/>
      <p:bldP spid="10" grpId="1"/>
      <p:bldP spid="10" grpId="2"/>
      <p:bldP spid="10" grpId="3"/>
      <p:bldP spid="10" grpId="4"/>
      <p:bldP spid="10" grpId="5"/>
      <p:bldP spid="10" grpId="6"/>
      <p:bldP spid="26" grpId="0" animBg="1"/>
      <p:bldP spid="26" grpId="1" animBg="1"/>
      <p:bldP spid="26" grpId="2" animBg="1"/>
      <p:bldP spid="26" grpId="3" animBg="1"/>
      <p:bldP spid="26" grpId="4" animBg="1"/>
      <p:bldP spid="26" grpId="5" animBg="1"/>
      <p:bldP spid="26" grpId="6" animBg="1"/>
      <p:bldP spid="26" grpId="7" animBg="1"/>
      <p:bldP spid="26" grpId="8" animBg="1"/>
      <p:bldP spid="25" grpId="0"/>
      <p:bldP spid="25" grpId="1"/>
      <p:bldP spid="25" grpId="2"/>
      <p:bldP spid="25" grpId="3"/>
      <p:bldP spid="25" grpId="4"/>
      <p:bldP spid="25" grpId="5"/>
      <p:bldP spid="25" grpId="6"/>
      <p:bldP spid="25" grpId="7"/>
      <p:bldP spid="25" grpId="8"/>
      <p:bldP spid="27" grpId="0" animBg="1"/>
      <p:bldP spid="27" grpId="1" animBg="1"/>
      <p:bldP spid="27" grpId="2" animBg="1"/>
      <p:bldP spid="27" grpId="3" animBg="1"/>
      <p:bldP spid="27" grpId="4" animBg="1"/>
      <p:bldP spid="27" grpId="5" animBg="1"/>
      <p:bldP spid="27" grpId="6" animBg="1"/>
      <p:bldP spid="27" grpId="7" animBg="1"/>
      <p:bldP spid="22" grpId="0"/>
      <p:bldP spid="22" grpId="1"/>
      <p:bldP spid="22" grpId="2"/>
      <p:bldP spid="22" grpId="3"/>
      <p:bldP spid="22" grpId="4"/>
      <p:bldP spid="22" grpId="5"/>
      <p:bldP spid="22" grpId="6"/>
      <p:bldP spid="22" grpId="7"/>
      <p:bldP spid="28" grpId="0" animBg="1"/>
      <p:bldP spid="28" grpId="1" animBg="1"/>
      <p:bldP spid="28" grpId="2" animBg="1"/>
      <p:bldP spid="28" grpId="3" animBg="1"/>
      <p:bldP spid="28" grpId="4" animBg="1"/>
      <p:bldP spid="28" grpId="5" animBg="1"/>
      <p:bldP spid="28" grpId="6" animBg="1"/>
      <p:bldP spid="28" grpId="7" animBg="1"/>
      <p:bldP spid="28" grpId="8" animBg="1"/>
      <p:bldP spid="19" grpId="0"/>
      <p:bldP spid="19" grpId="1"/>
      <p:bldP spid="19" grpId="2"/>
      <p:bldP spid="19" grpId="3"/>
      <p:bldP spid="19" grpId="4"/>
      <p:bldP spid="19" grpId="5"/>
      <p:bldP spid="19" grpId="6"/>
      <p:bldP spid="19" grpId="7"/>
      <p:bldP spid="19" grpId="8"/>
      <p:bldP spid="29" grpId="0" animBg="1"/>
      <p:bldP spid="29" grpId="1" animBg="1"/>
      <p:bldP spid="29" grpId="2" animBg="1"/>
      <p:bldP spid="29" grpId="3" animBg="1"/>
      <p:bldP spid="29" grpId="4" animBg="1"/>
      <p:bldP spid="29" grpId="5" animBg="1"/>
      <p:bldP spid="29" grpId="6" animBg="1"/>
      <p:bldP spid="29" grpId="7" animBg="1"/>
      <p:bldP spid="29" grpId="8" animBg="1"/>
      <p:bldP spid="16" grpId="0"/>
      <p:bldP spid="16" grpId="1"/>
      <p:bldP spid="16" grpId="2"/>
      <p:bldP spid="16" grpId="3"/>
      <p:bldP spid="16" grpId="4"/>
      <p:bldP spid="16" grpId="5"/>
      <p:bldP spid="16" grpId="6"/>
      <p:bldP spid="16" grpId="7"/>
      <p:bldP spid="16" grpId="8"/>
      <p:bldP spid="37" grpId="0"/>
      <p:bldP spid="37" grpId="1"/>
      <p:bldP spid="37" grpId="2"/>
      <p:bldP spid="37" grpId="3"/>
      <p:bldP spid="37" grpId="4"/>
      <p:bldP spid="37" grpId="5"/>
      <p:bldP spid="37" grpId="6"/>
      <p:bldP spid="39" grpId="0"/>
      <p:bldP spid="39" grpId="1"/>
      <p:bldP spid="39" grpId="2"/>
      <p:bldP spid="39" grpId="3"/>
      <p:bldP spid="39" grpId="4"/>
      <p:bldP spid="39" grpId="5"/>
      <p:bldP spid="39" grpId="6"/>
      <p:bldP spid="39" grpId="7"/>
      <p:bldP spid="39" grpId="8"/>
      <p:bldP spid="41" grpId="0"/>
      <p:bldP spid="41" grpId="1"/>
      <p:bldP spid="41" grpId="2"/>
      <p:bldP spid="41" grpId="3"/>
      <p:bldP spid="41" grpId="4"/>
      <p:bldP spid="41" grpId="5"/>
      <p:bldP spid="41" grpId="6"/>
      <p:bldP spid="41" grpId="7"/>
      <p:bldP spid="41" grpId="8"/>
      <p:bldP spid="42" grpId="0"/>
      <p:bldP spid="42" grpId="1"/>
      <p:bldP spid="42" grpId="2"/>
      <p:bldP spid="42" grpId="3"/>
      <p:bldP spid="42" grpId="4"/>
      <p:bldP spid="42" grpId="5"/>
      <p:bldP spid="42" grpId="6"/>
      <p:bldP spid="42" grpId="7"/>
      <p:bldP spid="45" grpId="0"/>
      <p:bldP spid="45" grpId="1"/>
      <p:bldP spid="45" grpId="2"/>
      <p:bldP spid="45" grpId="3"/>
      <p:bldP spid="45" grpId="4"/>
      <p:bldP spid="45" grpId="5"/>
      <p:bldP spid="45" grpId="6"/>
      <p:bldP spid="45" grpId="7"/>
      <p:bldP spid="45" grpId="8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Овал 22"/>
          <p:cNvSpPr/>
          <p:nvPr/>
        </p:nvSpPr>
        <p:spPr>
          <a:xfrm>
            <a:off x="1905000" y="1066800"/>
            <a:ext cx="304800" cy="457200"/>
          </a:xfrm>
          <a:prstGeom prst="ellipse">
            <a:avLst/>
          </a:prstGeom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1905000" y="2971800"/>
            <a:ext cx="304800" cy="457200"/>
          </a:xfrm>
          <a:prstGeom prst="ellipse">
            <a:avLst/>
          </a:prstGeom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752600" y="4572000"/>
            <a:ext cx="304800" cy="457200"/>
          </a:xfrm>
          <a:prstGeom prst="ellipse">
            <a:avLst/>
          </a:prstGeom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6400800" y="1371600"/>
            <a:ext cx="304800" cy="457200"/>
          </a:xfrm>
          <a:prstGeom prst="ellipse">
            <a:avLst/>
          </a:prstGeom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5715000" y="5105400"/>
            <a:ext cx="304800" cy="457200"/>
          </a:xfrm>
          <a:prstGeom prst="ellipse">
            <a:avLst/>
          </a:prstGeom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6477000" y="2971800"/>
            <a:ext cx="304800" cy="457200"/>
          </a:xfrm>
          <a:prstGeom prst="ellipse">
            <a:avLst/>
          </a:prstGeom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905000" y="29718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905000" y="1066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752600" y="45720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400800" y="13716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477000" y="29718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5715000" y="51054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228600" y="1066800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Ниркова вена</a:t>
            </a:r>
            <a:endParaRPr lang="ru-RU" dirty="0"/>
          </a:p>
        </p:txBody>
      </p:sp>
      <p:sp>
        <p:nvSpPr>
          <p:cNvPr id="32" name="TextBox 31"/>
          <p:cNvSpPr txBox="1"/>
          <p:nvPr/>
        </p:nvSpPr>
        <p:spPr>
          <a:xfrm>
            <a:off x="838200" y="2895600"/>
            <a:ext cx="129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Ниркова артерія</a:t>
            </a:r>
            <a:endParaRPr lang="ru-RU" dirty="0"/>
          </a:p>
        </p:txBody>
      </p:sp>
      <p:sp>
        <p:nvSpPr>
          <p:cNvPr id="34" name="TextBox 33"/>
          <p:cNvSpPr txBox="1"/>
          <p:nvPr/>
        </p:nvSpPr>
        <p:spPr>
          <a:xfrm>
            <a:off x="6781800" y="1371600"/>
            <a:ext cx="236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Нирка</a:t>
            </a:r>
            <a:endParaRPr lang="ru-RU" dirty="0"/>
          </a:p>
        </p:txBody>
      </p:sp>
      <p:sp>
        <p:nvSpPr>
          <p:cNvPr id="35" name="Управляющая кнопка: далее 34">
            <a:hlinkClick r:id="" action="ppaction://hlinkshowjump?jump=nextslide" highlightClick="1"/>
          </p:cNvPr>
          <p:cNvSpPr/>
          <p:nvPr/>
        </p:nvSpPr>
        <p:spPr>
          <a:xfrm>
            <a:off x="8077200" y="228600"/>
            <a:ext cx="762000" cy="685800"/>
          </a:xfrm>
          <a:prstGeom prst="actionButtonForwardNex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6781800" y="2819400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Сечовід</a:t>
            </a:r>
            <a:endParaRPr lang="ru-RU" dirty="0"/>
          </a:p>
        </p:txBody>
      </p:sp>
      <p:sp>
        <p:nvSpPr>
          <p:cNvPr id="38" name="TextBox 37"/>
          <p:cNvSpPr txBox="1"/>
          <p:nvPr/>
        </p:nvSpPr>
        <p:spPr>
          <a:xfrm>
            <a:off x="6019800" y="5105400"/>
            <a:ext cx="1219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Сечівник</a:t>
            </a:r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152400" y="45720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Сечовий міхур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533400" y="55626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Показати всі позначення</a:t>
            </a:r>
            <a:endParaRPr lang="ru-RU" sz="32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286000" y="6096000"/>
            <a:ext cx="63945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Показати всі підписані позначення</a:t>
            </a:r>
            <a:endParaRPr lang="ru-RU" sz="32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1295400" y="0"/>
            <a:ext cx="64770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Сечовидільна система </a:t>
            </a:r>
            <a:endParaRPr lang="ru-RU" sz="4000" b="1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  <p:pic>
        <p:nvPicPr>
          <p:cNvPr id="39" name="Picture 2" descr="C:\Documents and Settings\Администратор\Рабочий стол\Призентація\Копия R68.gif"/>
          <p:cNvPicPr>
            <a:picLocks noChangeAspect="1" noChangeArrowheads="1"/>
          </p:cNvPicPr>
          <p:nvPr/>
        </p:nvPicPr>
        <p:blipFill>
          <a:blip r:embed="rId2"/>
          <a:srcRect l="21488" r="22314" b="15108"/>
          <a:stretch>
            <a:fillRect/>
          </a:stretch>
        </p:blipFill>
        <p:spPr bwMode="auto">
          <a:xfrm>
            <a:off x="2971800" y="990600"/>
            <a:ext cx="2590800" cy="4495800"/>
          </a:xfrm>
          <a:prstGeom prst="rect">
            <a:avLst/>
          </a:prstGeom>
          <a:noFill/>
        </p:spPr>
      </p:pic>
      <p:pic>
        <p:nvPicPr>
          <p:cNvPr id="2050" name="Picture 2" descr="C:\Documents and Settings\Администратор\Рабочий стол\assssssssss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81400" y="4495800"/>
            <a:ext cx="1219200" cy="876300"/>
          </a:xfrm>
          <a:prstGeom prst="rect">
            <a:avLst/>
          </a:prstGeom>
          <a:noFill/>
        </p:spPr>
      </p:pic>
      <p:pic>
        <p:nvPicPr>
          <p:cNvPr id="2051" name="Picture 3" descr="C:\Documents and Settings\Администратор\Рабочий стол\dddddddddddd.bmp"/>
          <p:cNvPicPr>
            <a:picLocks noChangeAspect="1" noChangeArrowheads="1"/>
          </p:cNvPicPr>
          <p:nvPr/>
        </p:nvPicPr>
        <p:blipFill>
          <a:blip r:embed="rId4"/>
          <a:srcRect l="5405" r="2703"/>
          <a:stretch>
            <a:fillRect/>
          </a:stretch>
        </p:blipFill>
        <p:spPr bwMode="auto">
          <a:xfrm>
            <a:off x="2971800" y="1219200"/>
            <a:ext cx="2590800" cy="1181100"/>
          </a:xfrm>
          <a:prstGeom prst="rect">
            <a:avLst/>
          </a:prstGeom>
          <a:noFill/>
        </p:spPr>
      </p:pic>
      <p:pic>
        <p:nvPicPr>
          <p:cNvPr id="2052" name="Picture 4" descr="C:\Documents and Settings\Администратор\Рабочий стол\eeeeeeeeeeeeee.bmp"/>
          <p:cNvPicPr>
            <a:picLocks noChangeAspect="1" noChangeArrowheads="1"/>
          </p:cNvPicPr>
          <p:nvPr/>
        </p:nvPicPr>
        <p:blipFill>
          <a:blip r:embed="rId5"/>
          <a:srcRect l="2941"/>
          <a:stretch>
            <a:fillRect/>
          </a:stretch>
        </p:blipFill>
        <p:spPr bwMode="auto">
          <a:xfrm>
            <a:off x="2971800" y="2514600"/>
            <a:ext cx="2514600" cy="1409700"/>
          </a:xfrm>
          <a:prstGeom prst="rect">
            <a:avLst/>
          </a:prstGeom>
          <a:noFill/>
        </p:spPr>
      </p:pic>
      <p:cxnSp>
        <p:nvCxnSpPr>
          <p:cNvPr id="55" name="Прямая со стрелкой 54"/>
          <p:cNvCxnSpPr/>
          <p:nvPr/>
        </p:nvCxnSpPr>
        <p:spPr>
          <a:xfrm>
            <a:off x="2209800" y="1295400"/>
            <a:ext cx="1828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6" name="Прямая со стрелкой 55"/>
          <p:cNvCxnSpPr/>
          <p:nvPr/>
        </p:nvCxnSpPr>
        <p:spPr>
          <a:xfrm>
            <a:off x="2133600" y="3200400"/>
            <a:ext cx="1981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8" name="Прямая со стрелкой 57"/>
          <p:cNvCxnSpPr/>
          <p:nvPr/>
        </p:nvCxnSpPr>
        <p:spPr>
          <a:xfrm>
            <a:off x="2057400" y="4800600"/>
            <a:ext cx="2057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3" name="Прямая со стрелкой 62"/>
          <p:cNvCxnSpPr/>
          <p:nvPr/>
        </p:nvCxnSpPr>
        <p:spPr>
          <a:xfrm rot="10800000">
            <a:off x="5257800" y="1600200"/>
            <a:ext cx="1143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 rot="10800000">
            <a:off x="4724400" y="32004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>
            <a:endCxn id="2050" idx="2"/>
          </p:cNvCxnSpPr>
          <p:nvPr/>
        </p:nvCxnSpPr>
        <p:spPr>
          <a:xfrm rot="10800000" flipV="1">
            <a:off x="4191000" y="5335588"/>
            <a:ext cx="1524000" cy="3651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3" name="Прямоугольник 42"/>
          <p:cNvSpPr/>
          <p:nvPr/>
        </p:nvSpPr>
        <p:spPr>
          <a:xfrm>
            <a:off x="1295400" y="609600"/>
            <a:ext cx="6019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Виберіть орган, щоб отримати про нього інформацію.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1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" fill="hold">
                      <p:stCondLst>
                        <p:cond delay="0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8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2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6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0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4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8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10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5" fill="hold">
                      <p:stCondLst>
                        <p:cond delay="0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3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7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1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5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9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3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7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1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5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179" restart="whenNotActive" fill="hold" evtFilter="cancelBubble" nodeType="interactiveSeq">
                <p:stCondLst>
                  <p:cond evt="onClick" delay="0">
                    <p:tgtEl>
                      <p:spTgt spid="20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0" fill="hold">
                      <p:stCondLst>
                        <p:cond delay="0"/>
                      </p:stCondLst>
                      <p:childTnLst>
                        <p:par>
                          <p:cTn id="181" fill="hold">
                            <p:stCondLst>
                              <p:cond delay="0"/>
                            </p:stCondLst>
                            <p:childTnLst>
                              <p:par>
                                <p:cTn id="18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0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20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1"/>
                  </p:tgtEl>
                </p:cond>
              </p:nextCondLst>
            </p:seq>
            <p:seq concurrent="1" nextAc="seek">
              <p:cTn id="335" restart="whenNotActive" fill="hold" evtFilter="cancelBubble" nodeType="interactiveSeq">
                <p:stCondLst>
                  <p:cond evt="onClick" delay="0">
                    <p:tgtEl>
                      <p:spTgt spid="205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6" fill="hold">
                      <p:stCondLst>
                        <p:cond delay="0"/>
                      </p:stCondLst>
                      <p:childTnLst>
                        <p:par>
                          <p:cTn id="337" fill="hold">
                            <p:stCondLst>
                              <p:cond delay="0"/>
                            </p:stCondLst>
                            <p:childTnLst>
                              <p:par>
                                <p:cTn id="3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52"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3" grpId="2" animBg="1"/>
      <p:bldP spid="23" grpId="3" animBg="1"/>
      <p:bldP spid="23" grpId="4" animBg="1"/>
      <p:bldP spid="23" grpId="5" animBg="1"/>
      <p:bldP spid="23" grpId="6" animBg="1"/>
      <p:bldP spid="23" grpId="7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4" grpId="6" animBg="1"/>
      <p:bldP spid="25" grpId="0" animBg="1"/>
      <p:bldP spid="25" grpId="1" animBg="1"/>
      <p:bldP spid="25" grpId="2" animBg="1"/>
      <p:bldP spid="25" grpId="3" animBg="1"/>
      <p:bldP spid="25" grpId="4" animBg="1"/>
      <p:bldP spid="25" grpId="5" animBg="1"/>
      <p:bldP spid="25" grpId="6" animBg="1"/>
      <p:bldP spid="26" grpId="0" animBg="1"/>
      <p:bldP spid="26" grpId="1" animBg="1"/>
      <p:bldP spid="26" grpId="2" animBg="1"/>
      <p:bldP spid="26" grpId="3" animBg="1"/>
      <p:bldP spid="26" grpId="4" animBg="1"/>
      <p:bldP spid="26" grpId="5" animBg="1"/>
      <p:bldP spid="26" grpId="6" animBg="1"/>
      <p:bldP spid="26" grpId="7" animBg="1"/>
      <p:bldP spid="27" grpId="0" animBg="1"/>
      <p:bldP spid="27" grpId="1" animBg="1"/>
      <p:bldP spid="27" grpId="2" animBg="1"/>
      <p:bldP spid="27" grpId="3" animBg="1"/>
      <p:bldP spid="27" grpId="5" animBg="1"/>
      <p:bldP spid="27" grpId="6" animBg="1"/>
      <p:bldP spid="27" grpId="7" animBg="1"/>
      <p:bldP spid="28" grpId="0" animBg="1"/>
      <p:bldP spid="28" grpId="1" animBg="1"/>
      <p:bldP spid="28" grpId="2" animBg="1"/>
      <p:bldP spid="28" grpId="3" animBg="1"/>
      <p:bldP spid="28" grpId="4" animBg="1"/>
      <p:bldP spid="28" grpId="5" animBg="1"/>
      <p:bldP spid="28" grpId="6" animBg="1"/>
      <p:bldP spid="28" grpId="7" animBg="1"/>
      <p:bldP spid="18" grpId="0"/>
      <p:bldP spid="18" grpId="1"/>
      <p:bldP spid="18" grpId="2"/>
      <p:bldP spid="18" grpId="3"/>
      <p:bldP spid="18" grpId="4"/>
      <p:bldP spid="18" grpId="5"/>
      <p:bldP spid="18" grpId="6"/>
      <p:bldP spid="17" grpId="0"/>
      <p:bldP spid="17" grpId="1"/>
      <p:bldP spid="17" grpId="2"/>
      <p:bldP spid="17" grpId="3"/>
      <p:bldP spid="17" grpId="4"/>
      <p:bldP spid="17" grpId="5"/>
      <p:bldP spid="17" grpId="6"/>
      <p:bldP spid="17" grpId="7"/>
      <p:bldP spid="19" grpId="0"/>
      <p:bldP spid="19" grpId="1"/>
      <p:bldP spid="19" grpId="2"/>
      <p:bldP spid="19" grpId="3"/>
      <p:bldP spid="19" grpId="4"/>
      <p:bldP spid="19" grpId="5"/>
      <p:bldP spid="19" grpId="6"/>
      <p:bldP spid="20" grpId="0"/>
      <p:bldP spid="20" grpId="1"/>
      <p:bldP spid="20" grpId="2"/>
      <p:bldP spid="20" grpId="3"/>
      <p:bldP spid="20" grpId="4"/>
      <p:bldP spid="20" grpId="5"/>
      <p:bldP spid="20" grpId="6"/>
      <p:bldP spid="20" grpId="7"/>
      <p:bldP spid="21" grpId="0"/>
      <p:bldP spid="21" grpId="1"/>
      <p:bldP spid="21" grpId="2"/>
      <p:bldP spid="21" grpId="3"/>
      <p:bldP spid="21" grpId="4"/>
      <p:bldP spid="21" grpId="5"/>
      <p:bldP spid="21" grpId="6"/>
      <p:bldP spid="21" grpId="7"/>
      <p:bldP spid="22" grpId="0"/>
      <p:bldP spid="22" grpId="1"/>
      <p:bldP spid="22" grpId="2"/>
      <p:bldP spid="22" grpId="3"/>
      <p:bldP spid="22" grpId="5"/>
      <p:bldP spid="22" grpId="6"/>
      <p:bldP spid="22" grpId="7"/>
      <p:bldP spid="30" grpId="0"/>
      <p:bldP spid="30" grpId="1"/>
      <p:bldP spid="30" grpId="2"/>
      <p:bldP spid="30" grpId="3"/>
      <p:bldP spid="30" grpId="4"/>
      <p:bldP spid="30" grpId="5"/>
      <p:bldP spid="30" grpId="6"/>
      <p:bldP spid="32" grpId="0"/>
      <p:bldP spid="32" grpId="1"/>
      <p:bldP spid="32" grpId="2"/>
      <p:bldP spid="32" grpId="3"/>
      <p:bldP spid="32" grpId="4"/>
      <p:bldP spid="32" grpId="5"/>
      <p:bldP spid="32" grpId="6"/>
      <p:bldP spid="34" grpId="0"/>
      <p:bldP spid="34" grpId="1"/>
      <p:bldP spid="34" grpId="2"/>
      <p:bldP spid="34" grpId="3"/>
      <p:bldP spid="34" grpId="4"/>
      <p:bldP spid="34" grpId="5"/>
      <p:bldP spid="34" grpId="6"/>
      <p:bldP spid="34" grpId="7"/>
      <p:bldP spid="36" grpId="0"/>
      <p:bldP spid="36" grpId="1"/>
      <p:bldP spid="36" grpId="2"/>
      <p:bldP spid="36" grpId="3"/>
      <p:bldP spid="36" grpId="4"/>
      <p:bldP spid="36" grpId="5"/>
      <p:bldP spid="36" grpId="6"/>
      <p:bldP spid="36" grpId="7"/>
      <p:bldP spid="38" grpId="0"/>
      <p:bldP spid="38" grpId="1"/>
      <p:bldP spid="38" grpId="2"/>
      <p:bldP spid="38" grpId="3"/>
      <p:bldP spid="38" grpId="5"/>
      <p:bldP spid="38" grpId="6"/>
      <p:bldP spid="38" grpId="7"/>
      <p:bldP spid="40" grpId="0"/>
      <p:bldP spid="40" grpId="1"/>
      <p:bldP spid="40" grpId="2"/>
      <p:bldP spid="40" grpId="3"/>
      <p:bldP spid="40" grpId="4"/>
      <p:bldP spid="40" grpId="5"/>
      <p:bldP spid="40" grpId="6"/>
      <p:bldP spid="40" grpId="7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" name="Picture 2" descr="C:\Documents and Settings\Администратор\Рабочий стол\Новая папка\R73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0" y="1066800"/>
            <a:ext cx="4492625" cy="5386566"/>
          </a:xfrm>
          <a:prstGeom prst="rect">
            <a:avLst/>
          </a:prstGeom>
          <a:noFill/>
        </p:spPr>
      </p:pic>
      <p:sp>
        <p:nvSpPr>
          <p:cNvPr id="11" name="Овал 10"/>
          <p:cNvSpPr/>
          <p:nvPr/>
        </p:nvSpPr>
        <p:spPr>
          <a:xfrm>
            <a:off x="7239000" y="1981200"/>
            <a:ext cx="304800" cy="533400"/>
          </a:xfrm>
          <a:prstGeom prst="ellipse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TextBox 9"/>
          <p:cNvSpPr txBox="1"/>
          <p:nvPr/>
        </p:nvSpPr>
        <p:spPr>
          <a:xfrm>
            <a:off x="7239000" y="2057400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dirty="0" smtClean="0"/>
              <a:t>1</a:t>
            </a:r>
            <a:endParaRPr lang="ru-RU" b="1" dirty="0"/>
          </a:p>
        </p:txBody>
      </p:sp>
      <p:sp>
        <p:nvSpPr>
          <p:cNvPr id="26" name="Овал 25"/>
          <p:cNvSpPr/>
          <p:nvPr/>
        </p:nvSpPr>
        <p:spPr>
          <a:xfrm>
            <a:off x="1295400" y="1371600"/>
            <a:ext cx="304800" cy="533400"/>
          </a:xfrm>
          <a:prstGeom prst="ellipse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TextBox 24"/>
          <p:cNvSpPr txBox="1"/>
          <p:nvPr/>
        </p:nvSpPr>
        <p:spPr>
          <a:xfrm>
            <a:off x="1295400" y="14478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6</a:t>
            </a:r>
            <a:endParaRPr lang="ru-RU" dirty="0"/>
          </a:p>
        </p:txBody>
      </p:sp>
      <p:sp>
        <p:nvSpPr>
          <p:cNvPr id="27" name="Овал 26"/>
          <p:cNvSpPr/>
          <p:nvPr/>
        </p:nvSpPr>
        <p:spPr>
          <a:xfrm>
            <a:off x="1219200" y="3048000"/>
            <a:ext cx="304800" cy="533400"/>
          </a:xfrm>
          <a:prstGeom prst="ellipse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TextBox 21"/>
          <p:cNvSpPr txBox="1"/>
          <p:nvPr/>
        </p:nvSpPr>
        <p:spPr>
          <a:xfrm>
            <a:off x="1219200" y="3124200"/>
            <a:ext cx="2286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5</a:t>
            </a:r>
            <a:endParaRPr lang="ru-RU" dirty="0"/>
          </a:p>
        </p:txBody>
      </p:sp>
      <p:sp>
        <p:nvSpPr>
          <p:cNvPr id="28" name="Овал 27"/>
          <p:cNvSpPr/>
          <p:nvPr/>
        </p:nvSpPr>
        <p:spPr>
          <a:xfrm>
            <a:off x="1676400" y="4724400"/>
            <a:ext cx="304800" cy="533400"/>
          </a:xfrm>
          <a:prstGeom prst="ellipse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TextBox 18"/>
          <p:cNvSpPr txBox="1"/>
          <p:nvPr/>
        </p:nvSpPr>
        <p:spPr>
          <a:xfrm>
            <a:off x="1676400" y="48006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4</a:t>
            </a:r>
            <a:endParaRPr lang="ru-RU" dirty="0"/>
          </a:p>
        </p:txBody>
      </p:sp>
      <p:sp>
        <p:nvSpPr>
          <p:cNvPr id="29" name="Овал 28"/>
          <p:cNvSpPr/>
          <p:nvPr/>
        </p:nvSpPr>
        <p:spPr>
          <a:xfrm>
            <a:off x="7162800" y="3352800"/>
            <a:ext cx="304800" cy="533400"/>
          </a:xfrm>
          <a:prstGeom prst="ellipse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TextBox 15">
            <a:hlinkHover r:id="" action="ppaction://noaction" highlightClick="1"/>
          </p:cNvPr>
          <p:cNvSpPr txBox="1"/>
          <p:nvPr/>
        </p:nvSpPr>
        <p:spPr>
          <a:xfrm>
            <a:off x="7162800" y="34290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7543800" y="1828800"/>
            <a:ext cx="14478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Ниркова чашечка</a:t>
            </a:r>
            <a:endParaRPr lang="ru-RU" sz="2400" b="1" dirty="0"/>
          </a:p>
        </p:txBody>
      </p:sp>
      <p:pic>
        <p:nvPicPr>
          <p:cNvPr id="15364" name="Picture 4" descr="C:\Documents and Settings\Администратор\Рабочий стол\ryyrt.bmp">
            <a:hlinkHover r:id="" action="ppaction://noaction" highlightClick="1"/>
          </p:cNvPr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3962400" y="2590800"/>
            <a:ext cx="1447800" cy="1828800"/>
          </a:xfrm>
          <a:prstGeom prst="rect">
            <a:avLst/>
          </a:prstGeom>
          <a:noFill/>
        </p:spPr>
      </p:pic>
      <p:sp>
        <p:nvSpPr>
          <p:cNvPr id="39" name="TextBox 38"/>
          <p:cNvSpPr txBox="1"/>
          <p:nvPr/>
        </p:nvSpPr>
        <p:spPr>
          <a:xfrm>
            <a:off x="7467600" y="3352800"/>
            <a:ext cx="1676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Ниркова миска</a:t>
            </a:r>
            <a:endParaRPr lang="ru-RU" sz="2400" b="1" dirty="0"/>
          </a:p>
        </p:txBody>
      </p:sp>
      <p:pic>
        <p:nvPicPr>
          <p:cNvPr id="15365" name="Picture 5" descr="C:\Documents and Settings\Администратор\Рабочий стол\yu.bmp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3886200" y="4572000"/>
            <a:ext cx="952499" cy="1295400"/>
          </a:xfrm>
          <a:prstGeom prst="rect">
            <a:avLst/>
          </a:prstGeom>
          <a:noFill/>
        </p:spPr>
      </p:pic>
      <p:sp>
        <p:nvSpPr>
          <p:cNvPr id="41" name="TextBox 40"/>
          <p:cNvSpPr txBox="1"/>
          <p:nvPr/>
        </p:nvSpPr>
        <p:spPr>
          <a:xfrm>
            <a:off x="152400" y="45720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Мозкова речовина</a:t>
            </a:r>
            <a:endParaRPr lang="ru-RU" sz="2400" b="1" dirty="0"/>
          </a:p>
        </p:txBody>
      </p:sp>
      <p:sp>
        <p:nvSpPr>
          <p:cNvPr id="42" name="TextBox 41"/>
          <p:cNvSpPr txBox="1"/>
          <p:nvPr/>
        </p:nvSpPr>
        <p:spPr>
          <a:xfrm>
            <a:off x="0" y="2895600"/>
            <a:ext cx="137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Ниркові ворота</a:t>
            </a:r>
            <a:endParaRPr lang="ru-RU" sz="2400" b="1" dirty="0"/>
          </a:p>
        </p:txBody>
      </p:sp>
      <p:pic>
        <p:nvPicPr>
          <p:cNvPr id="15366" name="Picture 6" descr="C:\Documents and Settings\Администратор\Рабочий стол\erwef.bmp"/>
          <p:cNvPicPr>
            <a:picLocks noChangeAspect="1" noChangeArrowheads="1"/>
          </p:cNvPicPr>
          <p:nvPr/>
        </p:nvPicPr>
        <p:blipFill>
          <a:blip r:embed="rId5"/>
          <a:stretch>
            <a:fillRect/>
          </a:stretch>
        </p:blipFill>
        <p:spPr bwMode="auto">
          <a:xfrm>
            <a:off x="2438400" y="2514600"/>
            <a:ext cx="1524000" cy="1066800"/>
          </a:xfrm>
          <a:prstGeom prst="rect">
            <a:avLst/>
          </a:prstGeom>
          <a:noFill/>
        </p:spPr>
      </p:pic>
      <p:pic>
        <p:nvPicPr>
          <p:cNvPr id="15367" name="Picture 7" descr="C:\Documents and Settings\Администратор\Рабочий стол\gfffffffffff.bmp"/>
          <p:cNvPicPr>
            <a:picLocks noChangeAspect="1" noChangeArrowheads="1"/>
          </p:cNvPicPr>
          <p:nvPr/>
        </p:nvPicPr>
        <p:blipFill>
          <a:blip r:embed="rId6"/>
          <a:stretch>
            <a:fillRect/>
          </a:stretch>
        </p:blipFill>
        <p:spPr bwMode="auto">
          <a:xfrm>
            <a:off x="3657600" y="1066800"/>
            <a:ext cx="1828800" cy="838200"/>
          </a:xfrm>
          <a:prstGeom prst="rect">
            <a:avLst/>
          </a:prstGeom>
          <a:noFill/>
        </p:spPr>
      </p:pic>
      <p:sp>
        <p:nvSpPr>
          <p:cNvPr id="45" name="TextBox 44"/>
          <p:cNvSpPr txBox="1"/>
          <p:nvPr/>
        </p:nvSpPr>
        <p:spPr>
          <a:xfrm>
            <a:off x="0" y="1219200"/>
            <a:ext cx="152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Ниркова пірамідка</a:t>
            </a:r>
            <a:endParaRPr lang="ru-RU" sz="2400" b="1" dirty="0"/>
          </a:p>
        </p:txBody>
      </p:sp>
      <p:sp>
        <p:nvSpPr>
          <p:cNvPr id="54" name="Прямоугольник 53"/>
          <p:cNvSpPr/>
          <p:nvPr/>
        </p:nvSpPr>
        <p:spPr>
          <a:xfrm>
            <a:off x="0" y="5867400"/>
            <a:ext cx="459433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32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Показати</a:t>
            </a:r>
            <a:r>
              <a:rPr lang="ru-RU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всі</a:t>
            </a:r>
            <a:r>
              <a:rPr lang="ru-RU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 </a:t>
            </a:r>
            <a:r>
              <a:rPr lang="ru-RU" sz="3200" b="1" cap="none" spc="0" dirty="0" err="1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позначення</a:t>
            </a:r>
            <a:endParaRPr lang="ru-RU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590800" y="6273225"/>
            <a:ext cx="6394506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cap="none" spc="0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  <a:effectLst/>
              </a:rPr>
              <a:t>Показати всі підписані позначення</a:t>
            </a:r>
            <a:endParaRPr lang="ru-RU" sz="3200" b="1" cap="none" spc="0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  <a:effectLst/>
            </a:endParaRPr>
          </a:p>
        </p:txBody>
      </p:sp>
      <p:sp>
        <p:nvSpPr>
          <p:cNvPr id="66" name="Управляющая кнопка: далее 65">
            <a:hlinkClick r:id="" action="ppaction://hlinkshowjump?jump=nextslide" highlightClick="1"/>
          </p:cNvPr>
          <p:cNvSpPr/>
          <p:nvPr/>
        </p:nvSpPr>
        <p:spPr>
          <a:xfrm>
            <a:off x="8305800" y="228600"/>
            <a:ext cx="685800" cy="685800"/>
          </a:xfrm>
          <a:prstGeom prst="actionButtonForwardNex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Прямоугольник 31"/>
          <p:cNvSpPr/>
          <p:nvPr/>
        </p:nvSpPr>
        <p:spPr>
          <a:xfrm>
            <a:off x="1524000" y="0"/>
            <a:ext cx="5943600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Будова </a:t>
            </a:r>
            <a:r>
              <a:rPr lang="ru-RU" sz="4400" b="1" cap="all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нирки</a:t>
            </a:r>
            <a:endParaRPr lang="ru-RU" sz="4400" b="1" cap="all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pic>
        <p:nvPicPr>
          <p:cNvPr id="15363" name="Picture 3" descr="C:\Documents and Settings\Администратор\Рабочий стол\trrt.bmp"/>
          <p:cNvPicPr>
            <a:picLocks noChangeAspect="1" noChangeArrowheads="1"/>
          </p:cNvPicPr>
          <p:nvPr/>
        </p:nvPicPr>
        <p:blipFill>
          <a:blip r:embed="rId7"/>
          <a:stretch>
            <a:fillRect/>
          </a:stretch>
        </p:blipFill>
        <p:spPr bwMode="auto">
          <a:xfrm>
            <a:off x="5105400" y="1981200"/>
            <a:ext cx="1143000" cy="995523"/>
          </a:xfrm>
          <a:prstGeom prst="rect">
            <a:avLst/>
          </a:prstGeom>
          <a:noFill/>
        </p:spPr>
      </p:pic>
      <p:sp>
        <p:nvSpPr>
          <p:cNvPr id="57" name="Овал 56"/>
          <p:cNvSpPr/>
          <p:nvPr/>
        </p:nvSpPr>
        <p:spPr>
          <a:xfrm>
            <a:off x="7239000" y="5105400"/>
            <a:ext cx="304800" cy="533400"/>
          </a:xfrm>
          <a:prstGeom prst="ellipse">
            <a:avLst/>
          </a:prstGeom>
          <a:gradFill flip="none" rotWithShape="1"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8" name="TextBox 57">
            <a:hlinkHover r:id="" action="ppaction://noaction" highlightClick="1"/>
          </p:cNvPr>
          <p:cNvSpPr txBox="1"/>
          <p:nvPr/>
        </p:nvSpPr>
        <p:spPr>
          <a:xfrm>
            <a:off x="7239000" y="51816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3</a:t>
            </a:r>
            <a:endParaRPr lang="ru-RU" dirty="0"/>
          </a:p>
        </p:txBody>
      </p:sp>
      <p:sp>
        <p:nvSpPr>
          <p:cNvPr id="59" name="TextBox 58"/>
          <p:cNvSpPr txBox="1"/>
          <p:nvPr/>
        </p:nvSpPr>
        <p:spPr>
          <a:xfrm>
            <a:off x="7543800" y="5105400"/>
            <a:ext cx="1600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/>
              <a:t>Кіркова речовина</a:t>
            </a:r>
            <a:endParaRPr lang="ru-RU" sz="2400" b="1" dirty="0"/>
          </a:p>
        </p:txBody>
      </p:sp>
      <p:pic>
        <p:nvPicPr>
          <p:cNvPr id="3076" name="Picture 4" descr="C:\Documents and Settings\Администратор\Рабочий стол\ddddddddddaaaaaaaaassssssss.bmp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638800" y="4953000"/>
            <a:ext cx="1066800" cy="1123950"/>
          </a:xfrm>
          <a:prstGeom prst="rect">
            <a:avLst/>
          </a:prstGeom>
          <a:noFill/>
        </p:spPr>
      </p:pic>
      <p:sp>
        <p:nvSpPr>
          <p:cNvPr id="64" name="TextBox 63"/>
          <p:cNvSpPr txBox="1"/>
          <p:nvPr/>
        </p:nvSpPr>
        <p:spPr>
          <a:xfrm>
            <a:off x="1066800" y="6858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Виберіть частину органа, щоб отримати про нього інформацію.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cxnSp>
        <p:nvCxnSpPr>
          <p:cNvPr id="67" name="Прямая со стрелкой 66"/>
          <p:cNvCxnSpPr/>
          <p:nvPr/>
        </p:nvCxnSpPr>
        <p:spPr>
          <a:xfrm flipV="1">
            <a:off x="1600200" y="1600200"/>
            <a:ext cx="2286000" cy="381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>
            <a:off x="1524000" y="32766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4" name="Прямая со стрелкой 73"/>
          <p:cNvCxnSpPr/>
          <p:nvPr/>
        </p:nvCxnSpPr>
        <p:spPr>
          <a:xfrm>
            <a:off x="1981200" y="4953000"/>
            <a:ext cx="2362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/>
          <p:nvPr/>
        </p:nvCxnSpPr>
        <p:spPr>
          <a:xfrm rot="10800000">
            <a:off x="5791200" y="22098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9" name="Прямая со стрелкой 78"/>
          <p:cNvCxnSpPr/>
          <p:nvPr/>
        </p:nvCxnSpPr>
        <p:spPr>
          <a:xfrm rot="10800000">
            <a:off x="4800600" y="3581400"/>
            <a:ext cx="2362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/>
          <p:nvPr/>
        </p:nvCxnSpPr>
        <p:spPr>
          <a:xfrm rot="10800000">
            <a:off x="6324600" y="5334000"/>
            <a:ext cx="914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5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xit" presetSubtype="0" fill="hold" grpId="8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6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1536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3"/>
                  </p:tgtEl>
                </p:cond>
              </p:nextCondLst>
            </p:seq>
            <p:seq concurrent="1" nextAc="seek">
              <p:cTn id="100" restart="whenNotActive" fill="hold" evtFilter="cancelBubble" nodeType="interactiveSeq">
                <p:stCondLst>
                  <p:cond evt="onClick" delay="0">
                    <p:tgtEl>
                      <p:spTgt spid="153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1" fill="hold">
                      <p:stCondLst>
                        <p:cond delay="0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4"/>
                  </p:tgtEl>
                </p:cond>
              </p:nextCondLst>
            </p:seq>
            <p:seq concurrent="1" nextAc="seek">
              <p:cTn id="143" restart="whenNotActive" fill="hold" evtFilter="cancelBubble" nodeType="interactiveSeq">
                <p:stCondLst>
                  <p:cond evt="onClick" delay="0">
                    <p:tgtEl>
                      <p:spTgt spid="1536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4" fill="hold">
                      <p:stCondLst>
                        <p:cond delay="0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5"/>
                  </p:tgtEl>
                </p:cond>
              </p:nextCondLst>
            </p:seq>
            <p:seq concurrent="1" nextAc="seek">
              <p:cTn id="194" restart="whenNotActive" fill="hold" evtFilter="cancelBubble" nodeType="interactiveSeq">
                <p:stCondLst>
                  <p:cond evt="onClick" delay="0">
                    <p:tgtEl>
                      <p:spTgt spid="1536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95" fill="hold">
                      <p:stCondLst>
                        <p:cond delay="0"/>
                      </p:stCondLst>
                      <p:childTnLst>
                        <p:par>
                          <p:cTn id="196" fill="hold">
                            <p:stCondLst>
                              <p:cond delay="0"/>
                            </p:stCondLst>
                            <p:childTnLst>
                              <p:par>
                                <p:cTn id="1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5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7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6"/>
                  </p:tgtEl>
                </p:cond>
              </p:nextCondLst>
            </p:seq>
            <p:seq concurrent="1" nextAc="seek">
              <p:cTn id="245" restart="whenNotActive" fill="hold" evtFilter="cancelBubble" nodeType="interactiveSeq">
                <p:stCondLst>
                  <p:cond evt="onClick" delay="0">
                    <p:tgtEl>
                      <p:spTgt spid="1536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6" fill="hold">
                      <p:stCondLst>
                        <p:cond delay="0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0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8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0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2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4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6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367"/>
                  </p:tgtEl>
                </p:cond>
              </p:nextCondLst>
            </p:seq>
            <p:seq concurrent="1" nextAc="seek">
              <p:cTn id="290" restart="whenNotActive" fill="hold" evtFilter="cancelBubble" nodeType="interactiveSeq">
                <p:stCondLst>
                  <p:cond evt="onClick" delay="0">
                    <p:tgtEl>
                      <p:spTgt spid="5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1" fill="hold">
                      <p:stCondLst>
                        <p:cond delay="0"/>
                      </p:stCondLst>
                      <p:childTnLst>
                        <p:par>
                          <p:cTn id="292" fill="hold">
                            <p:stCondLst>
                              <p:cond delay="0"/>
                            </p:stCondLst>
                            <p:childTnLst>
                              <p:par>
                                <p:cTn id="293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7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1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5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9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3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7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1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5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9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3" presetID="2" presetClass="entr" presetSubtype="4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5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7" presetID="2" presetClass="entr" presetSubtype="4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9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4"/>
                  </p:tgtEl>
                </p:cond>
              </p:nextCondLst>
            </p:seq>
            <p:seq concurrent="1" nextAc="seek">
              <p:cTn id="353" restart="whenNotActive" fill="hold" evtFilter="cancelBubble" nodeType="interactiveSeq">
                <p:stCondLst>
                  <p:cond evt="onClick" delay="0">
                    <p:tgtEl>
                      <p:spTgt spid="5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54" fill="hold">
                      <p:stCondLst>
                        <p:cond delay="0"/>
                      </p:stCondLst>
                      <p:childTnLst>
                        <p:par>
                          <p:cTn id="355" fill="hold">
                            <p:stCondLst>
                              <p:cond delay="0"/>
                            </p:stCondLst>
                            <p:childTnLst>
                              <p:par>
                                <p:cTn id="356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8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9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0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4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8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1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2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4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6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0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2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3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4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8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2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6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0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4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8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2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4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8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2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6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7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5"/>
                  </p:tgtEl>
                </p:cond>
              </p:nextCondLst>
            </p:seq>
            <p:seq concurrent="1" nextAc="seek">
              <p:cTn id="428" restart="whenNotActive" fill="hold" evtFilter="cancelBubble" nodeType="interactiveSeq">
                <p:stCondLst>
                  <p:cond evt="onClick" delay="0">
                    <p:tgtEl>
                      <p:spTgt spid="307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29" fill="hold">
                      <p:stCondLst>
                        <p:cond delay="0"/>
                      </p:stCondLst>
                      <p:childTnLst>
                        <p:par>
                          <p:cTn id="430" fill="hold">
                            <p:stCondLst>
                              <p:cond delay="0"/>
                            </p:stCondLst>
                            <p:childTnLst>
                              <p:par>
                                <p:cTn id="4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3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4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7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8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1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2" dur="500" fill="hold"/>
                                        <p:tgtEl>
                                          <p:spTgt spid="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3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5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6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7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1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7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9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3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3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5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7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9" presetID="1" presetClass="exit" presetSubtype="0" fill="hold" grpId="9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076"/>
                  </p:tgtEl>
                </p:cond>
              </p:nextCondLst>
            </p:seq>
          </p:childTnLst>
        </p:cTn>
      </p:par>
    </p:tnLst>
    <p:bldLst>
      <p:bldP spid="11" grpId="0" animBg="1"/>
      <p:bldP spid="11" grpId="1" animBg="1"/>
      <p:bldP spid="11" grpId="2" animBg="1"/>
      <p:bldP spid="11" grpId="3" animBg="1"/>
      <p:bldP spid="11" grpId="4" animBg="1"/>
      <p:bldP spid="11" grpId="5" animBg="1"/>
      <p:bldP spid="11" grpId="6" animBg="1"/>
      <p:bldP spid="11" grpId="7" animBg="1"/>
      <p:bldP spid="10" grpId="0"/>
      <p:bldP spid="10" grpId="1"/>
      <p:bldP spid="10" grpId="2"/>
      <p:bldP spid="10" grpId="3"/>
      <p:bldP spid="10" grpId="4"/>
      <p:bldP spid="10" grpId="5"/>
      <p:bldP spid="10" grpId="6"/>
      <p:bldP spid="10" grpId="7"/>
      <p:bldP spid="26" grpId="0" animBg="1"/>
      <p:bldP spid="26" grpId="1" animBg="1"/>
      <p:bldP spid="26" grpId="2" animBg="1"/>
      <p:bldP spid="26" grpId="3" animBg="1"/>
      <p:bldP spid="26" grpId="4" animBg="1"/>
      <p:bldP spid="26" grpId="5" animBg="1"/>
      <p:bldP spid="26" grpId="6" animBg="1"/>
      <p:bldP spid="26" grpId="7" animBg="1"/>
      <p:bldP spid="26" grpId="8" animBg="1"/>
      <p:bldP spid="26" grpId="9" animBg="1"/>
      <p:bldP spid="25" grpId="0"/>
      <p:bldP spid="25" grpId="1"/>
      <p:bldP spid="25" grpId="2"/>
      <p:bldP spid="25" grpId="3"/>
      <p:bldP spid="25" grpId="4"/>
      <p:bldP spid="25" grpId="5"/>
      <p:bldP spid="25" grpId="6"/>
      <p:bldP spid="25" grpId="7"/>
      <p:bldP spid="25" grpId="8"/>
      <p:bldP spid="25" grpId="9"/>
      <p:bldP spid="27" grpId="0" animBg="1"/>
      <p:bldP spid="27" grpId="1" animBg="1"/>
      <p:bldP spid="27" grpId="2" animBg="1"/>
      <p:bldP spid="27" grpId="3" animBg="1"/>
      <p:bldP spid="27" grpId="4" animBg="1"/>
      <p:bldP spid="27" grpId="5" animBg="1"/>
      <p:bldP spid="27" grpId="6" animBg="1"/>
      <p:bldP spid="27" grpId="7" animBg="1"/>
      <p:bldP spid="27" grpId="8" animBg="1"/>
      <p:bldP spid="22" grpId="0"/>
      <p:bldP spid="22" grpId="1"/>
      <p:bldP spid="22" grpId="2"/>
      <p:bldP spid="22" grpId="3"/>
      <p:bldP spid="22" grpId="4"/>
      <p:bldP spid="22" grpId="5"/>
      <p:bldP spid="22" grpId="6"/>
      <p:bldP spid="22" grpId="7"/>
      <p:bldP spid="22" grpId="8"/>
      <p:bldP spid="28" grpId="0" animBg="1"/>
      <p:bldP spid="28" grpId="1" animBg="1"/>
      <p:bldP spid="28" grpId="2" animBg="1"/>
      <p:bldP spid="28" grpId="3" animBg="1"/>
      <p:bldP spid="28" grpId="4" animBg="1"/>
      <p:bldP spid="28" grpId="5" animBg="1"/>
      <p:bldP spid="28" grpId="6" animBg="1"/>
      <p:bldP spid="28" grpId="7" animBg="1"/>
      <p:bldP spid="28" grpId="8" animBg="1"/>
      <p:bldP spid="28" grpId="9" animBg="1"/>
      <p:bldP spid="19" grpId="0"/>
      <p:bldP spid="19" grpId="1"/>
      <p:bldP spid="19" grpId="2"/>
      <p:bldP spid="19" grpId="3"/>
      <p:bldP spid="19" grpId="4"/>
      <p:bldP spid="19" grpId="5"/>
      <p:bldP spid="19" grpId="6"/>
      <p:bldP spid="19" grpId="7"/>
      <p:bldP spid="19" grpId="8"/>
      <p:bldP spid="19" grpId="9"/>
      <p:bldP spid="29" grpId="0" animBg="1"/>
      <p:bldP spid="29" grpId="1" animBg="1"/>
      <p:bldP spid="29" grpId="2" animBg="1"/>
      <p:bldP spid="29" grpId="3" animBg="1"/>
      <p:bldP spid="29" grpId="4" animBg="1"/>
      <p:bldP spid="29" grpId="5" animBg="1"/>
      <p:bldP spid="29" grpId="6" animBg="1"/>
      <p:bldP spid="29" grpId="7" animBg="1"/>
      <p:bldP spid="29" grpId="8" animBg="1"/>
      <p:bldP spid="29" grpId="9" animBg="1"/>
      <p:bldP spid="16" grpId="0"/>
      <p:bldP spid="16" grpId="1"/>
      <p:bldP spid="16" grpId="2"/>
      <p:bldP spid="16" grpId="3"/>
      <p:bldP spid="16" grpId="4"/>
      <p:bldP spid="16" grpId="5"/>
      <p:bldP spid="16" grpId="6"/>
      <p:bldP spid="16" grpId="7"/>
      <p:bldP spid="16" grpId="8"/>
      <p:bldP spid="16" grpId="9"/>
      <p:bldP spid="37" grpId="0"/>
      <p:bldP spid="37" grpId="1"/>
      <p:bldP spid="37" grpId="2"/>
      <p:bldP spid="37" grpId="3"/>
      <p:bldP spid="37" grpId="4"/>
      <p:bldP spid="37" grpId="5"/>
      <p:bldP spid="37" grpId="6"/>
      <p:bldP spid="37" grpId="7"/>
      <p:bldP spid="39" grpId="0"/>
      <p:bldP spid="39" grpId="1"/>
      <p:bldP spid="39" grpId="2"/>
      <p:bldP spid="39" grpId="3"/>
      <p:bldP spid="39" grpId="4"/>
      <p:bldP spid="39" grpId="5"/>
      <p:bldP spid="39" grpId="6"/>
      <p:bldP spid="39" grpId="7"/>
      <p:bldP spid="39" grpId="8"/>
      <p:bldP spid="39" grpId="9"/>
      <p:bldP spid="41" grpId="0"/>
      <p:bldP spid="41" grpId="1"/>
      <p:bldP spid="41" grpId="2"/>
      <p:bldP spid="41" grpId="3"/>
      <p:bldP spid="41" grpId="4"/>
      <p:bldP spid="41" grpId="5"/>
      <p:bldP spid="41" grpId="6"/>
      <p:bldP spid="41" grpId="7"/>
      <p:bldP spid="41" grpId="8"/>
      <p:bldP spid="41" grpId="9"/>
      <p:bldP spid="42" grpId="0"/>
      <p:bldP spid="42" grpId="1"/>
      <p:bldP spid="42" grpId="2"/>
      <p:bldP spid="42" grpId="3"/>
      <p:bldP spid="42" grpId="4"/>
      <p:bldP spid="42" grpId="5"/>
      <p:bldP spid="42" grpId="6"/>
      <p:bldP spid="42" grpId="7"/>
      <p:bldP spid="42" grpId="8"/>
      <p:bldP spid="45" grpId="0"/>
      <p:bldP spid="45" grpId="1"/>
      <p:bldP spid="45" grpId="2"/>
      <p:bldP spid="45" grpId="4"/>
      <p:bldP spid="45" grpId="5"/>
      <p:bldP spid="45" grpId="6"/>
      <p:bldP spid="45" grpId="7"/>
      <p:bldP spid="45" grpId="8"/>
      <p:bldP spid="45" grpId="9"/>
      <p:bldP spid="57" grpId="0" animBg="1"/>
      <p:bldP spid="57" grpId="1" animBg="1"/>
      <p:bldP spid="57" grpId="2" animBg="1"/>
      <p:bldP spid="57" grpId="3" animBg="1"/>
      <p:bldP spid="57" grpId="4" animBg="1"/>
      <p:bldP spid="57" grpId="5" animBg="1"/>
      <p:bldP spid="57" grpId="7" animBg="1"/>
      <p:bldP spid="57" grpId="8" animBg="1"/>
      <p:bldP spid="57" grpId="9" animBg="1"/>
      <p:bldP spid="58" grpId="0"/>
      <p:bldP spid="58" grpId="1"/>
      <p:bldP spid="58" grpId="2"/>
      <p:bldP spid="58" grpId="3"/>
      <p:bldP spid="58" grpId="4"/>
      <p:bldP spid="58" grpId="5"/>
      <p:bldP spid="58" grpId="7"/>
      <p:bldP spid="58" grpId="8"/>
      <p:bldP spid="58" grpId="9"/>
      <p:bldP spid="59" grpId="0" build="allAtOnce"/>
      <p:bldP spid="59" grpId="1" build="allAtOnce"/>
      <p:bldP spid="59" grpId="2" build="allAtOnce"/>
      <p:bldP spid="59" grpId="3" build="allAtOnce"/>
      <p:bldP spid="59" grpId="4" build="allAtOnce"/>
      <p:bldP spid="59" grpId="5" build="allAtOnce"/>
      <p:bldP spid="59" grpId="6" build="allAtOnce"/>
      <p:bldP spid="59" grpId="7" bui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89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28800" y="228600"/>
            <a:ext cx="587186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Цікаво знати, </a:t>
            </a:r>
            <a:r>
              <a:rPr lang="uk-UA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</a:t>
            </a:r>
            <a:r>
              <a:rPr lang="uk-UA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о…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1219200"/>
            <a:ext cx="8534400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200" b="1" dirty="0" smtClean="0"/>
              <a:t>Особливості будови нирок вперше у 1788 році описав російський лікар  і гістолог О. М. </a:t>
            </a:r>
            <a:r>
              <a:rPr lang="uk-UA" sz="2200" b="1" dirty="0" err="1" smtClean="0"/>
              <a:t>Шумлянський</a:t>
            </a:r>
            <a:r>
              <a:rPr lang="uk-UA" sz="2200" b="1" dirty="0"/>
              <a:t> </a:t>
            </a:r>
            <a:r>
              <a:rPr lang="uk-UA" sz="2200" b="1" dirty="0" smtClean="0"/>
              <a:t>(1748 – 1795). Капсулу, що оточує кожний капілярний клубочок, назвали капсулою </a:t>
            </a:r>
            <a:r>
              <a:rPr lang="uk-UA" sz="2200" b="1" dirty="0" err="1" smtClean="0"/>
              <a:t>Шумлянського</a:t>
            </a:r>
            <a:r>
              <a:rPr lang="uk-UA" sz="2200" b="1" dirty="0" smtClean="0"/>
              <a:t>.</a:t>
            </a:r>
            <a:r>
              <a:rPr lang="ru-RU" sz="2200" b="1" dirty="0" smtClean="0"/>
              <a:t> </a:t>
            </a:r>
          </a:p>
          <a:p>
            <a:endParaRPr lang="ru-RU" sz="2200" b="1" dirty="0" smtClean="0"/>
          </a:p>
          <a:p>
            <a:r>
              <a:rPr lang="ru-RU" sz="2200" b="1" dirty="0" err="1" smtClean="0"/>
              <a:t>Олександр</a:t>
            </a:r>
            <a:r>
              <a:rPr lang="ru-RU" sz="2200" b="1" dirty="0" smtClean="0"/>
              <a:t> Михайлович </a:t>
            </a:r>
            <a:r>
              <a:rPr lang="ru-RU" sz="2200" b="1" dirty="0" err="1" smtClean="0"/>
              <a:t>Шумлянський</a:t>
            </a:r>
            <a:r>
              <a:rPr lang="ru-RU" sz="2200" b="1" dirty="0" smtClean="0"/>
              <a:t> </a:t>
            </a:r>
            <a:r>
              <a:rPr lang="ru-RU" sz="2200" b="1" dirty="0"/>
              <a:t>(1748–1795</a:t>
            </a:r>
            <a:r>
              <a:rPr lang="ru-RU" sz="2200" b="1" dirty="0" smtClean="0"/>
              <a:t>) </a:t>
            </a:r>
            <a:r>
              <a:rPr lang="ru-RU" sz="2200" b="1" dirty="0" err="1"/>
              <a:t>народився</a:t>
            </a:r>
            <a:r>
              <a:rPr lang="ru-RU" sz="2200" b="1" dirty="0"/>
              <a:t> на </a:t>
            </a:r>
            <a:r>
              <a:rPr lang="ru-RU" sz="2200" b="1" dirty="0" err="1" smtClean="0"/>
              <a:t>Полтавщині</a:t>
            </a:r>
            <a:r>
              <a:rPr lang="ru-RU" sz="2200" b="1" dirty="0" smtClean="0"/>
              <a:t> </a:t>
            </a:r>
            <a:r>
              <a:rPr lang="ru-RU" sz="2200" b="1" dirty="0"/>
              <a:t>в  </a:t>
            </a:r>
            <a:r>
              <a:rPr lang="ru-RU" sz="2200" b="1" dirty="0" err="1"/>
              <a:t>козацькій</a:t>
            </a:r>
            <a:r>
              <a:rPr lang="ru-RU" sz="2200" b="1" dirty="0"/>
              <a:t> </a:t>
            </a:r>
            <a:r>
              <a:rPr lang="ru-RU" sz="2200" b="1" dirty="0" err="1"/>
              <a:t>сім’ї</a:t>
            </a:r>
            <a:r>
              <a:rPr lang="ru-RU" sz="2200" b="1" dirty="0"/>
              <a:t>. </a:t>
            </a:r>
            <a:r>
              <a:rPr lang="ru-RU" sz="2200" b="1" dirty="0" err="1"/>
              <a:t>Навчався</a:t>
            </a:r>
            <a:r>
              <a:rPr lang="ru-RU" sz="2200" b="1" dirty="0"/>
              <a:t> в </a:t>
            </a:r>
            <a:r>
              <a:rPr lang="ru-RU" sz="2200" b="1" dirty="0" err="1" smtClean="0"/>
              <a:t>Києво-Могилянській</a:t>
            </a:r>
            <a:r>
              <a:rPr lang="ru-RU" sz="2200" b="1" dirty="0" smtClean="0"/>
              <a:t> </a:t>
            </a:r>
            <a:r>
              <a:rPr lang="ru-RU" sz="2200" b="1" dirty="0" err="1"/>
              <a:t>академії</a:t>
            </a:r>
            <a:r>
              <a:rPr lang="ru-RU" sz="2200" b="1" dirty="0"/>
              <a:t>, у </a:t>
            </a:r>
            <a:r>
              <a:rPr lang="ru-RU" sz="2200" b="1" dirty="0" err="1" smtClean="0"/>
              <a:t>Шпитальній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школі</a:t>
            </a:r>
            <a:r>
              <a:rPr lang="ru-RU" sz="2200" b="1" dirty="0" smtClean="0"/>
              <a:t> </a:t>
            </a:r>
            <a:r>
              <a:rPr lang="ru-RU" sz="2200" b="1" dirty="0"/>
              <a:t>в </a:t>
            </a:r>
            <a:r>
              <a:rPr lang="ru-RU" sz="2200" b="1" dirty="0" err="1"/>
              <a:t>Петербурзі</a:t>
            </a:r>
            <a:r>
              <a:rPr lang="ru-RU" sz="2200" b="1" dirty="0"/>
              <a:t>, </a:t>
            </a:r>
            <a:r>
              <a:rPr lang="ru-RU" sz="2200" b="1" dirty="0" err="1"/>
              <a:t>в</a:t>
            </a:r>
            <a:r>
              <a:rPr lang="ru-RU" sz="2200" b="1" dirty="0"/>
              <a:t> </a:t>
            </a:r>
            <a:r>
              <a:rPr lang="ru-RU" sz="2200" b="1" dirty="0" err="1" smtClean="0"/>
              <a:t>Страсбурзькому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університеті</a:t>
            </a:r>
            <a:r>
              <a:rPr lang="ru-RU" sz="2200" b="1" dirty="0"/>
              <a:t>, де </a:t>
            </a:r>
            <a:r>
              <a:rPr lang="ru-RU" sz="2200" b="1" dirty="0" err="1"/>
              <a:t>захистив</a:t>
            </a:r>
            <a:r>
              <a:rPr lang="ru-RU" sz="2200" b="1" dirty="0"/>
              <a:t> </a:t>
            </a:r>
            <a:r>
              <a:rPr lang="ru-RU" sz="2200" b="1" dirty="0" err="1" smtClean="0"/>
              <a:t>дисертацію</a:t>
            </a:r>
            <a:r>
              <a:rPr lang="ru-RU" sz="2200" b="1" dirty="0" smtClean="0"/>
              <a:t> «Про </a:t>
            </a:r>
            <a:r>
              <a:rPr lang="ru-RU" sz="2200" b="1" dirty="0" err="1"/>
              <a:t>будову</a:t>
            </a:r>
            <a:r>
              <a:rPr lang="ru-RU" sz="2200" b="1" dirty="0"/>
              <a:t> </a:t>
            </a:r>
            <a:r>
              <a:rPr lang="ru-RU" sz="2200" b="1" dirty="0" err="1"/>
              <a:t>нирок</a:t>
            </a:r>
            <a:r>
              <a:rPr lang="ru-RU" sz="2200" b="1" dirty="0"/>
              <a:t>» (1782). У </a:t>
            </a:r>
            <a:r>
              <a:rPr lang="ru-RU" sz="2200" b="1" dirty="0" err="1"/>
              <a:t>ній</a:t>
            </a:r>
            <a:r>
              <a:rPr lang="ru-RU" sz="2200" b="1" dirty="0"/>
              <a:t> </a:t>
            </a:r>
            <a:r>
              <a:rPr lang="ru-RU" sz="2200" b="1" dirty="0" err="1" smtClean="0"/>
              <a:t>вперше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у</a:t>
            </a:r>
            <a:r>
              <a:rPr lang="ru-RU" sz="2200" b="1" dirty="0" smtClean="0"/>
              <a:t> </a:t>
            </a:r>
            <a:r>
              <a:rPr lang="ru-RU" sz="2200" b="1" dirty="0" err="1"/>
              <a:t>світі</a:t>
            </a:r>
            <a:r>
              <a:rPr lang="ru-RU" sz="2200" b="1" dirty="0"/>
              <a:t> </a:t>
            </a:r>
            <a:r>
              <a:rPr lang="ru-RU" sz="2200" b="1" dirty="0" err="1"/>
              <a:t>найдосконаліше</a:t>
            </a:r>
            <a:r>
              <a:rPr lang="ru-RU" sz="2200" b="1" dirty="0"/>
              <a:t> </a:t>
            </a:r>
            <a:r>
              <a:rPr lang="ru-RU" sz="2200" b="1" dirty="0" err="1"/>
              <a:t>дослідив</a:t>
            </a:r>
            <a:r>
              <a:rPr lang="ru-RU" sz="2200" b="1" dirty="0"/>
              <a:t> та </a:t>
            </a:r>
            <a:r>
              <a:rPr lang="ru-RU" sz="2200" b="1" dirty="0" smtClean="0"/>
              <a:t>описав </a:t>
            </a:r>
            <a:r>
              <a:rPr lang="ru-RU" sz="2200" b="1" dirty="0" err="1" smtClean="0"/>
              <a:t>особливості</a:t>
            </a:r>
            <a:r>
              <a:rPr lang="ru-RU" sz="2200" b="1" dirty="0" smtClean="0"/>
              <a:t> </a:t>
            </a:r>
            <a:r>
              <a:rPr lang="ru-RU" sz="2200" b="1" dirty="0" err="1"/>
              <a:t>мікроскопічної</a:t>
            </a:r>
            <a:r>
              <a:rPr lang="ru-RU" sz="2200" b="1" dirty="0"/>
              <a:t> </a:t>
            </a:r>
            <a:r>
              <a:rPr lang="ru-RU" sz="2200" b="1" dirty="0" err="1"/>
              <a:t>будови</a:t>
            </a:r>
            <a:r>
              <a:rPr lang="ru-RU" sz="2200" b="1" dirty="0"/>
              <a:t> </a:t>
            </a:r>
            <a:r>
              <a:rPr lang="ru-RU" sz="2200" b="1" dirty="0" err="1" smtClean="0"/>
              <a:t>нирок</a:t>
            </a:r>
            <a:r>
              <a:rPr lang="ru-RU" sz="2200" b="1" dirty="0" smtClean="0"/>
              <a:t>: </a:t>
            </a:r>
            <a:r>
              <a:rPr lang="ru-RU" sz="2200" b="1" dirty="0" err="1" smtClean="0"/>
              <a:t>звивисті</a:t>
            </a:r>
            <a:r>
              <a:rPr lang="ru-RU" sz="2200" b="1" dirty="0" smtClean="0"/>
              <a:t> </a:t>
            </a:r>
            <a:r>
              <a:rPr lang="ru-RU" sz="2200" b="1" dirty="0" err="1"/>
              <a:t>канальці</a:t>
            </a:r>
            <a:r>
              <a:rPr lang="ru-RU" sz="2200" b="1" dirty="0"/>
              <a:t>, </a:t>
            </a:r>
            <a:r>
              <a:rPr lang="ru-RU" sz="2200" b="1" dirty="0" err="1"/>
              <a:t>судинний</a:t>
            </a:r>
            <a:r>
              <a:rPr lang="ru-RU" sz="2200" b="1" dirty="0"/>
              <a:t> </a:t>
            </a:r>
            <a:r>
              <a:rPr lang="ru-RU" sz="2200" b="1" dirty="0" err="1" smtClean="0"/>
              <a:t>клубочок</a:t>
            </a:r>
            <a:r>
              <a:rPr lang="ru-RU" sz="2200" b="1" dirty="0" smtClean="0"/>
              <a:t>, капсулу </a:t>
            </a:r>
            <a:r>
              <a:rPr lang="ru-RU" sz="2200" b="1" dirty="0" err="1"/>
              <a:t>навколо</a:t>
            </a:r>
            <a:r>
              <a:rPr lang="ru-RU" sz="2200" b="1" dirty="0"/>
              <a:t> </a:t>
            </a:r>
            <a:r>
              <a:rPr lang="ru-RU" sz="2200" b="1" dirty="0" err="1"/>
              <a:t>нього</a:t>
            </a:r>
            <a:r>
              <a:rPr lang="ru-RU" sz="2200" b="1" dirty="0"/>
              <a:t>, яку </a:t>
            </a:r>
            <a:r>
              <a:rPr lang="ru-RU" sz="2200" b="1" dirty="0" err="1"/>
              <a:t>пізніше</a:t>
            </a:r>
            <a:r>
              <a:rPr lang="ru-RU" sz="2200" b="1" dirty="0"/>
              <a:t> </a:t>
            </a:r>
            <a:r>
              <a:rPr lang="ru-RU" sz="2200" b="1" dirty="0" smtClean="0"/>
              <a:t>описав </a:t>
            </a:r>
            <a:r>
              <a:rPr lang="ru-RU" sz="2200" b="1" dirty="0" err="1" smtClean="0"/>
              <a:t>англієць</a:t>
            </a:r>
            <a:endParaRPr lang="ru-RU" sz="2200" b="1" dirty="0" smtClean="0"/>
          </a:p>
          <a:p>
            <a:r>
              <a:rPr lang="ru-RU" sz="2200" b="1" dirty="0" smtClean="0"/>
              <a:t> </a:t>
            </a:r>
            <a:r>
              <a:rPr lang="ru-RU" sz="2200" b="1" dirty="0"/>
              <a:t>В. </a:t>
            </a:r>
            <a:r>
              <a:rPr lang="ru-RU" sz="2200" b="1" dirty="0" err="1" smtClean="0"/>
              <a:t>Боумен</a:t>
            </a:r>
            <a:r>
              <a:rPr lang="ru-RU" sz="2200" b="1" dirty="0" smtClean="0"/>
              <a:t> </a:t>
            </a:r>
            <a:r>
              <a:rPr lang="ru-RU" sz="2200" b="1" dirty="0"/>
              <a:t>(капсула </a:t>
            </a:r>
            <a:r>
              <a:rPr lang="ru-RU" sz="2200" b="1" dirty="0" err="1" smtClean="0"/>
              <a:t>Шумлянського</a:t>
            </a:r>
            <a:r>
              <a:rPr lang="ru-RU" sz="2200" b="1" dirty="0" err="1"/>
              <a:t>-</a:t>
            </a:r>
            <a:r>
              <a:rPr lang="ru-RU" sz="2200" b="1" dirty="0" err="1" smtClean="0"/>
              <a:t>Боумена</a:t>
            </a:r>
            <a:r>
              <a:rPr lang="ru-RU" sz="2200" b="1" dirty="0"/>
              <a:t>). </a:t>
            </a:r>
            <a:endParaRPr lang="ru-RU" sz="2200" b="1" dirty="0" smtClean="0"/>
          </a:p>
          <a:p>
            <a:endParaRPr lang="ru-RU" sz="2200" b="1" dirty="0" smtClean="0"/>
          </a:p>
          <a:p>
            <a:r>
              <a:rPr lang="ru-RU" sz="2200" b="1" dirty="0" err="1" smtClean="0"/>
              <a:t>Пізніше</a:t>
            </a:r>
            <a:r>
              <a:rPr lang="ru-RU" sz="2200" b="1" dirty="0" smtClean="0"/>
              <a:t> </a:t>
            </a:r>
            <a:r>
              <a:rPr lang="ru-RU" sz="2200" b="1" dirty="0"/>
              <a:t>О.М. </a:t>
            </a:r>
            <a:r>
              <a:rPr lang="ru-RU" sz="2200" b="1" dirty="0" err="1" smtClean="0"/>
              <a:t>Шумлянський</a:t>
            </a:r>
            <a:r>
              <a:rPr lang="ru-RU" sz="2200" b="1" dirty="0" smtClean="0"/>
              <a:t> </a:t>
            </a:r>
            <a:r>
              <a:rPr lang="ru-RU" sz="2200" b="1" dirty="0"/>
              <a:t>— </a:t>
            </a:r>
            <a:r>
              <a:rPr lang="ru-RU" sz="2200" b="1" dirty="0" err="1"/>
              <a:t>професор</a:t>
            </a:r>
            <a:r>
              <a:rPr lang="ru-RU" sz="2200" b="1" dirty="0"/>
              <a:t> </a:t>
            </a:r>
            <a:r>
              <a:rPr lang="ru-RU" sz="2200" b="1" dirty="0" err="1"/>
              <a:t>патології</a:t>
            </a:r>
            <a:r>
              <a:rPr lang="ru-RU" sz="2200" b="1" dirty="0"/>
              <a:t> та </a:t>
            </a:r>
            <a:r>
              <a:rPr lang="ru-RU" sz="2200" b="1" dirty="0" err="1"/>
              <a:t>терапії</a:t>
            </a:r>
            <a:endParaRPr lang="ru-RU" sz="2200" b="1" dirty="0"/>
          </a:p>
          <a:p>
            <a:r>
              <a:rPr lang="ru-RU" sz="2200" b="1" dirty="0" err="1" smtClean="0"/>
              <a:t>Московського</a:t>
            </a:r>
            <a:r>
              <a:rPr lang="ru-RU" sz="2200" b="1" dirty="0" smtClean="0"/>
              <a:t> </a:t>
            </a:r>
            <a:r>
              <a:rPr lang="ru-RU" sz="2200" b="1" dirty="0" err="1" smtClean="0"/>
              <a:t>медико-хірургічного</a:t>
            </a:r>
            <a:r>
              <a:rPr lang="ru-RU" sz="2200" b="1" dirty="0" smtClean="0"/>
              <a:t> училища </a:t>
            </a:r>
            <a:r>
              <a:rPr lang="ru-RU" sz="2200" b="1" dirty="0"/>
              <a:t>та </a:t>
            </a:r>
            <a:r>
              <a:rPr lang="ru-RU" sz="2200" b="1" dirty="0" err="1"/>
              <a:t>акушерської</a:t>
            </a:r>
            <a:r>
              <a:rPr lang="ru-RU" sz="2200" b="1" dirty="0"/>
              <a:t> </a:t>
            </a:r>
            <a:r>
              <a:rPr lang="ru-RU" sz="2200" b="1" dirty="0" err="1"/>
              <a:t>школи</a:t>
            </a:r>
            <a:r>
              <a:rPr lang="ru-RU" sz="2200" b="1" dirty="0"/>
              <a:t>.</a:t>
            </a:r>
          </a:p>
          <a:p>
            <a:endParaRPr lang="ru-RU" dirty="0"/>
          </a:p>
        </p:txBody>
      </p:sp>
      <p:sp>
        <p:nvSpPr>
          <p:cNvPr id="4" name="Управляющая кнопка: далее 3">
            <a:hlinkClick r:id="" action="ppaction://hlinkshowjump?jump=nextslide" highlightClick="1"/>
          </p:cNvPr>
          <p:cNvSpPr/>
          <p:nvPr/>
        </p:nvSpPr>
        <p:spPr>
          <a:xfrm>
            <a:off x="8305800" y="228600"/>
            <a:ext cx="685800" cy="685800"/>
          </a:xfrm>
          <a:prstGeom prst="actionButtonForwardNex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3D4A8"/>
            </a:gs>
            <a:gs pos="25000">
              <a:srgbClr val="21D6E0"/>
            </a:gs>
            <a:gs pos="75000">
              <a:srgbClr val="0087E6"/>
            </a:gs>
            <a:gs pos="100000">
              <a:srgbClr val="005CBF"/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524000" y="304800"/>
            <a:ext cx="567745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algn="ctr"/>
            <a:r>
              <a:rPr lang="ru-RU" sz="5400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</a:rPr>
              <a:t>Будова нефрону</a:t>
            </a:r>
            <a:endParaRPr lang="ru-RU" sz="5400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</a:endParaRPr>
          </a:p>
        </p:txBody>
      </p:sp>
      <p:pic>
        <p:nvPicPr>
          <p:cNvPr id="19460" name="Picture 4" descr="C:\Documents and Settings\Администратор\Рабочий стол\Новая папка\Копия R70.jpg"/>
          <p:cNvPicPr>
            <a:picLocks noChangeAspect="1" noChangeArrowheads="1"/>
          </p:cNvPicPr>
          <p:nvPr/>
        </p:nvPicPr>
        <p:blipFill>
          <a:blip r:embed="rId2"/>
          <a:srcRect l="25110" r="20705"/>
          <a:stretch>
            <a:fillRect/>
          </a:stretch>
        </p:blipFill>
        <p:spPr bwMode="auto">
          <a:xfrm>
            <a:off x="2590800" y="1905000"/>
            <a:ext cx="3124200" cy="3594100"/>
          </a:xfrm>
          <a:prstGeom prst="rect">
            <a:avLst/>
          </a:prstGeom>
          <a:noFill/>
        </p:spPr>
      </p:pic>
      <p:sp>
        <p:nvSpPr>
          <p:cNvPr id="23" name="Овал 22"/>
          <p:cNvSpPr/>
          <p:nvPr/>
        </p:nvSpPr>
        <p:spPr>
          <a:xfrm>
            <a:off x="1905000" y="1981200"/>
            <a:ext cx="304800" cy="457200"/>
          </a:xfrm>
          <a:prstGeom prst="ellipse">
            <a:avLst/>
          </a:prstGeom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Овал 23"/>
          <p:cNvSpPr/>
          <p:nvPr/>
        </p:nvSpPr>
        <p:spPr>
          <a:xfrm>
            <a:off x="1905000" y="2514600"/>
            <a:ext cx="304800" cy="457200"/>
          </a:xfrm>
          <a:prstGeom prst="ellipse">
            <a:avLst/>
          </a:prstGeom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Овал 24"/>
          <p:cNvSpPr/>
          <p:nvPr/>
        </p:nvSpPr>
        <p:spPr>
          <a:xfrm>
            <a:off x="1828800" y="4800600"/>
            <a:ext cx="304800" cy="457200"/>
          </a:xfrm>
          <a:prstGeom prst="ellipse">
            <a:avLst/>
          </a:prstGeom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6" name="Овал 25"/>
          <p:cNvSpPr/>
          <p:nvPr/>
        </p:nvSpPr>
        <p:spPr>
          <a:xfrm>
            <a:off x="6477000" y="1981200"/>
            <a:ext cx="304800" cy="457200"/>
          </a:xfrm>
          <a:prstGeom prst="ellipse">
            <a:avLst/>
          </a:prstGeom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7" name="Овал 26"/>
          <p:cNvSpPr/>
          <p:nvPr/>
        </p:nvSpPr>
        <p:spPr>
          <a:xfrm>
            <a:off x="6553200" y="4648200"/>
            <a:ext cx="304800" cy="457200"/>
          </a:xfrm>
          <a:prstGeom prst="ellipse">
            <a:avLst/>
          </a:prstGeom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Овал 27"/>
          <p:cNvSpPr/>
          <p:nvPr/>
        </p:nvSpPr>
        <p:spPr>
          <a:xfrm>
            <a:off x="6477000" y="2971800"/>
            <a:ext cx="304800" cy="457200"/>
          </a:xfrm>
          <a:prstGeom prst="ellipse">
            <a:avLst/>
          </a:prstGeom>
          <a:ln>
            <a:noFill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1905000" y="25146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2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1905000" y="1981200"/>
            <a:ext cx="228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1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1828800" y="48006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3</a:t>
            </a:r>
            <a:endParaRPr lang="ru-RU" dirty="0"/>
          </a:p>
        </p:txBody>
      </p:sp>
      <p:sp>
        <p:nvSpPr>
          <p:cNvPr id="20" name="TextBox 19"/>
          <p:cNvSpPr txBox="1"/>
          <p:nvPr/>
        </p:nvSpPr>
        <p:spPr>
          <a:xfrm>
            <a:off x="6477000" y="19812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</a:t>
            </a:r>
            <a:endParaRPr lang="ru-RU" dirty="0"/>
          </a:p>
        </p:txBody>
      </p:sp>
      <p:sp>
        <p:nvSpPr>
          <p:cNvPr id="21" name="TextBox 20"/>
          <p:cNvSpPr txBox="1"/>
          <p:nvPr/>
        </p:nvSpPr>
        <p:spPr>
          <a:xfrm>
            <a:off x="6477000" y="29718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5</a:t>
            </a:r>
            <a:endParaRPr lang="ru-RU" dirty="0"/>
          </a:p>
        </p:txBody>
      </p:sp>
      <p:sp>
        <p:nvSpPr>
          <p:cNvPr id="22" name="TextBox 21"/>
          <p:cNvSpPr txBox="1"/>
          <p:nvPr/>
        </p:nvSpPr>
        <p:spPr>
          <a:xfrm>
            <a:off x="6553200" y="4648200"/>
            <a:ext cx="152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ru-RU" dirty="0"/>
          </a:p>
        </p:txBody>
      </p:sp>
      <p:sp>
        <p:nvSpPr>
          <p:cNvPr id="30" name="TextBox 29"/>
          <p:cNvSpPr txBox="1"/>
          <p:nvPr/>
        </p:nvSpPr>
        <p:spPr>
          <a:xfrm>
            <a:off x="685800" y="1905000"/>
            <a:ext cx="106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Капсула нефрону</a:t>
            </a:r>
            <a:endParaRPr lang="ru-RU" dirty="0"/>
          </a:p>
        </p:txBody>
      </p:sp>
      <p:pic>
        <p:nvPicPr>
          <p:cNvPr id="1026" name="Picture 2" descr="C:\Documents and Settings\Администратор\Рабочий стол\rrrrrrrrrrrrrr.bmp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76600" y="2209800"/>
            <a:ext cx="838200" cy="838200"/>
          </a:xfrm>
          <a:prstGeom prst="rect">
            <a:avLst/>
          </a:prstGeom>
          <a:noFill/>
        </p:spPr>
      </p:pic>
      <p:cxnSp>
        <p:nvCxnSpPr>
          <p:cNvPr id="9" name="Прямая со стрелкой 8"/>
          <p:cNvCxnSpPr/>
          <p:nvPr/>
        </p:nvCxnSpPr>
        <p:spPr>
          <a:xfrm>
            <a:off x="2133600" y="2667000"/>
            <a:ext cx="1600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>
            <a:off x="2209800" y="2286000"/>
            <a:ext cx="14478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57200" y="2514600"/>
            <a:ext cx="1371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Ка</a:t>
            </a:r>
            <a:r>
              <a:rPr lang="uk-UA" dirty="0" err="1" smtClean="0"/>
              <a:t>пілярний</a:t>
            </a:r>
            <a:r>
              <a:rPr lang="uk-UA" dirty="0" smtClean="0"/>
              <a:t> клубочок</a:t>
            </a:r>
            <a:endParaRPr lang="ru-RU" dirty="0"/>
          </a:p>
        </p:txBody>
      </p:sp>
      <p:pic>
        <p:nvPicPr>
          <p:cNvPr id="1027" name="Picture 3" descr="C:\Documents and Settings\Администратор\Рабочий стол\ewrexzcbsdajfgshdg.bmp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114800" y="1981200"/>
            <a:ext cx="762000" cy="788276"/>
          </a:xfrm>
          <a:prstGeom prst="rect">
            <a:avLst/>
          </a:prstGeom>
          <a:noFill/>
        </p:spPr>
      </p:pic>
      <p:cxnSp>
        <p:nvCxnSpPr>
          <p:cNvPr id="11" name="Прямая со стрелкой 10"/>
          <p:cNvCxnSpPr/>
          <p:nvPr/>
        </p:nvCxnSpPr>
        <p:spPr>
          <a:xfrm rot="10800000">
            <a:off x="4419600" y="2133600"/>
            <a:ext cx="20574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6781800" y="1905000"/>
            <a:ext cx="2362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Звивисті </a:t>
            </a:r>
            <a:r>
              <a:rPr lang="uk-UA" dirty="0" err="1" smtClean="0"/>
              <a:t>канальці</a:t>
            </a:r>
            <a:r>
              <a:rPr lang="uk-UA" dirty="0" smtClean="0"/>
              <a:t> першого порядку</a:t>
            </a:r>
            <a:endParaRPr lang="ru-RU" dirty="0"/>
          </a:p>
        </p:txBody>
      </p:sp>
      <p:sp>
        <p:nvSpPr>
          <p:cNvPr id="35" name="Управляющая кнопка: далее 34">
            <a:hlinkClick r:id="" action="ppaction://hlinkshowjump?jump=nextslide" highlightClick="1"/>
          </p:cNvPr>
          <p:cNvSpPr/>
          <p:nvPr/>
        </p:nvSpPr>
        <p:spPr>
          <a:xfrm>
            <a:off x="8077200" y="228600"/>
            <a:ext cx="762000" cy="685800"/>
          </a:xfrm>
          <a:prstGeom prst="actionButtonForwardNext">
            <a:avLst/>
          </a:prstGeom>
          <a:gradFill flip="none" rotWithShape="1">
            <a:gsLst>
              <a:gs pos="0">
                <a:schemeClr val="accent5">
                  <a:lumMod val="50000"/>
                </a:schemeClr>
              </a:gs>
              <a:gs pos="80000">
                <a:schemeClr val="accent1">
                  <a:shade val="93000"/>
                  <a:satMod val="130000"/>
                </a:schemeClr>
              </a:gs>
              <a:gs pos="100000">
                <a:schemeClr val="accent1">
                  <a:shade val="94000"/>
                  <a:satMod val="135000"/>
                </a:schemeClr>
              </a:gs>
            </a:gsLst>
            <a:path path="shape">
              <a:fillToRect l="50000" t="50000" r="50000" b="50000"/>
            </a:path>
            <a:tileRect/>
          </a:gra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TextBox 35"/>
          <p:cNvSpPr txBox="1"/>
          <p:nvPr/>
        </p:nvSpPr>
        <p:spPr>
          <a:xfrm>
            <a:off x="6781800" y="28194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Звивисті </a:t>
            </a:r>
            <a:r>
              <a:rPr lang="uk-UA" dirty="0" err="1" smtClean="0"/>
              <a:t>канальці</a:t>
            </a:r>
            <a:r>
              <a:rPr lang="uk-UA" dirty="0" smtClean="0"/>
              <a:t> другого порядку</a:t>
            </a:r>
            <a:endParaRPr lang="ru-RU" dirty="0"/>
          </a:p>
        </p:txBody>
      </p:sp>
      <p:pic>
        <p:nvPicPr>
          <p:cNvPr id="1028" name="Picture 4" descr="C:\Documents and Settings\Администратор\Рабочий стол\dsfdsdfdsfdfsdfs.bmp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191000" y="2895600"/>
            <a:ext cx="762000" cy="609600"/>
          </a:xfrm>
          <a:prstGeom prst="rect">
            <a:avLst/>
          </a:prstGeom>
          <a:noFill/>
        </p:spPr>
      </p:pic>
      <p:sp>
        <p:nvSpPr>
          <p:cNvPr id="38" name="TextBox 37"/>
          <p:cNvSpPr txBox="1"/>
          <p:nvPr/>
        </p:nvSpPr>
        <p:spPr>
          <a:xfrm>
            <a:off x="6858000" y="4648200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err="1" smtClean="0"/>
              <a:t>Збирна</a:t>
            </a:r>
            <a:r>
              <a:rPr lang="uk-UA" dirty="0" smtClean="0"/>
              <a:t> трубочка</a:t>
            </a:r>
            <a:endParaRPr lang="ru-RU" dirty="0"/>
          </a:p>
        </p:txBody>
      </p:sp>
      <p:pic>
        <p:nvPicPr>
          <p:cNvPr id="1029" name="Picture 5" descr="C:\Documents and Settings\Администратор\Рабочий стол\dsfgdhhjegt4464rtyte.bmp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800600" y="3733800"/>
            <a:ext cx="685800" cy="1422401"/>
          </a:xfrm>
          <a:prstGeom prst="rect">
            <a:avLst/>
          </a:prstGeom>
          <a:noFill/>
        </p:spPr>
      </p:pic>
      <p:sp>
        <p:nvSpPr>
          <p:cNvPr id="40" name="TextBox 39"/>
          <p:cNvSpPr txBox="1"/>
          <p:nvPr/>
        </p:nvSpPr>
        <p:spPr>
          <a:xfrm>
            <a:off x="228600" y="47244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Петля нефрону</a:t>
            </a:r>
            <a:endParaRPr lang="ru-RU" dirty="0"/>
          </a:p>
        </p:txBody>
      </p:sp>
      <p:pic>
        <p:nvPicPr>
          <p:cNvPr id="1030" name="Picture 6" descr="C:\Documents and Settings\Администратор\Рабочий стол\rterwertret5rrrrrrrrrrrrrrrrrrrrrrrrrrrrrrrrr.bmp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276601" y="4495800"/>
            <a:ext cx="1143000" cy="1004887"/>
          </a:xfrm>
          <a:prstGeom prst="rect">
            <a:avLst/>
          </a:prstGeom>
          <a:noFill/>
        </p:spPr>
      </p:pic>
      <p:cxnSp>
        <p:nvCxnSpPr>
          <p:cNvPr id="5" name="Прямая со стрелкой 4"/>
          <p:cNvCxnSpPr/>
          <p:nvPr/>
        </p:nvCxnSpPr>
        <p:spPr>
          <a:xfrm>
            <a:off x="2057400" y="5029200"/>
            <a:ext cx="17526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rot="10800000">
            <a:off x="5029200" y="4800600"/>
            <a:ext cx="1524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rot="10800000">
            <a:off x="4572000" y="3200400"/>
            <a:ext cx="19050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533400" y="5562600"/>
            <a:ext cx="563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Показати всі позначення</a:t>
            </a:r>
            <a:endParaRPr lang="ru-RU" sz="32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286000" y="6096000"/>
            <a:ext cx="639450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3200" b="1" dirty="0" smtClean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Показати всі підписані позначення</a:t>
            </a:r>
            <a:endParaRPr lang="ru-RU" sz="3200" b="1" dirty="0">
              <a:ln w="10541" cmpd="sng">
                <a:solidFill>
                  <a:srgbClr val="7D7D7D">
                    <a:tint val="100000"/>
                    <a:shade val="100000"/>
                    <a:satMod val="110000"/>
                  </a:srgbClr>
                </a:solidFill>
                <a:prstDash val="solid"/>
              </a:ln>
              <a:gradFill>
                <a:gsLst>
                  <a:gs pos="0">
                    <a:srgbClr val="FFFFFF">
                      <a:tint val="40000"/>
                      <a:satMod val="250000"/>
                    </a:srgbClr>
                  </a:gs>
                  <a:gs pos="9000">
                    <a:srgbClr val="FFFFFF">
                      <a:tint val="52000"/>
                      <a:satMod val="300000"/>
                    </a:srgbClr>
                  </a:gs>
                  <a:gs pos="50000">
                    <a:srgbClr val="FFFFFF">
                      <a:shade val="20000"/>
                      <a:satMod val="300000"/>
                    </a:srgbClr>
                  </a:gs>
                  <a:gs pos="79000">
                    <a:srgbClr val="FFFFFF">
                      <a:tint val="52000"/>
                      <a:satMod val="300000"/>
                    </a:srgbClr>
                  </a:gs>
                  <a:gs pos="100000">
                    <a:srgbClr val="FFFFFF">
                      <a:tint val="40000"/>
                      <a:satMod val="250000"/>
                    </a:srgbClr>
                  </a:gs>
                </a:gsLst>
                <a:lin ang="5400000"/>
              </a:gra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1143000" y="1066800"/>
            <a:ext cx="678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Виберіть частину органа, щоб отримати про нього інформацію.</a:t>
            </a:r>
            <a:endParaRPr lang="ru-RU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86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7" fill="hold">
                      <p:stCondLst>
                        <p:cond delay="0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9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1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7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9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131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2" fill="hold">
                      <p:stCondLst>
                        <p:cond delay="0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4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0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2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4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6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8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170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1" fill="hold">
                      <p:stCondLst>
                        <p:cond delay="0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3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9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3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7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1" presetID="1" presetClass="exit" presetSubtype="0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5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7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9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1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3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215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6" fill="hold">
                      <p:stCondLst>
                        <p:cond delay="0"/>
                      </p:stCondLst>
                      <p:childTnLst>
                        <p:par>
                          <p:cTn id="217" fill="hold">
                            <p:stCondLst>
                              <p:cond delay="0"/>
                            </p:stCondLst>
                            <p:childTnLst>
                              <p:par>
                                <p:cTn id="21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2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0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8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0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2" presetID="1" presetClass="exit" presetSubtype="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4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6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8" presetID="1" presetClass="exit" presetSubtype="0" fill="hold" grpId="4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260" restart="whenNotActive" fill="hold" evtFilter="cancelBubble" nodeType="interactiveSeq">
                <p:stCondLst>
                  <p:cond evt="onClick" delay="0">
                    <p:tgtEl>
                      <p:spTgt spid="4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61" fill="hold">
                      <p:stCondLst>
                        <p:cond delay="0"/>
                      </p:stCondLst>
                      <p:childTnLst>
                        <p:par>
                          <p:cTn id="262" fill="hold">
                            <p:stCondLst>
                              <p:cond delay="0"/>
                            </p:stCondLst>
                            <p:childTnLst>
                              <p:par>
                                <p:cTn id="263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7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1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5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9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3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7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1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5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9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3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7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1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3" presetID="1" presetClass="exit" presetSubtype="0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5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7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9" presetID="1" presetClass="exit" presetSubtype="0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1" presetID="1" presetClass="exit" presetSubtype="0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1"/>
                  </p:tgtEl>
                </p:cond>
              </p:nextCondLst>
            </p:seq>
            <p:seq concurrent="1" nextAc="seek">
              <p:cTn id="323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24" fill="hold">
                      <p:stCondLst>
                        <p:cond delay="0"/>
                      </p:stCondLst>
                      <p:childTnLst>
                        <p:par>
                          <p:cTn id="325" fill="hold">
                            <p:stCondLst>
                              <p:cond delay="0"/>
                            </p:stCondLst>
                            <p:childTnLst>
                              <p:par>
                                <p:cTn id="326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0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4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8" presetID="2" presetClass="entr" presetSubtype="4" fill="hold" grpId="5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2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4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6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0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4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8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2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5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6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0" presetID="2" presetClass="entr" presetSubtype="4" fill="hold" grpId="8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4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8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2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6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0" presetID="2" presetClass="entr" presetSubtype="4" fill="hold" grpId="7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4" presetID="2" presetClass="entr" presetSubtype="4" fill="hold" grpId="6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7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</p:childTnLst>
        </p:cTn>
      </p:par>
    </p:tnLst>
    <p:bldLst>
      <p:bldP spid="23" grpId="0" animBg="1"/>
      <p:bldP spid="23" grpId="1" animBg="1"/>
      <p:bldP spid="23" grpId="2" animBg="1"/>
      <p:bldP spid="23" grpId="3" animBg="1"/>
      <p:bldP spid="23" grpId="4" animBg="1"/>
      <p:bldP spid="23" grpId="5" animBg="1"/>
      <p:bldP spid="23" grpId="6" animBg="1"/>
      <p:bldP spid="23" grpId="7" animBg="1"/>
      <p:bldP spid="24" grpId="0" animBg="1"/>
      <p:bldP spid="24" grpId="1" animBg="1"/>
      <p:bldP spid="24" grpId="2" animBg="1"/>
      <p:bldP spid="24" grpId="3" animBg="1"/>
      <p:bldP spid="24" grpId="4" animBg="1"/>
      <p:bldP spid="24" grpId="5" animBg="1"/>
      <p:bldP spid="24" grpId="6" animBg="1"/>
      <p:bldP spid="25" grpId="0" animBg="1"/>
      <p:bldP spid="25" grpId="1" animBg="1"/>
      <p:bldP spid="25" grpId="2" animBg="1"/>
      <p:bldP spid="25" grpId="5" animBg="1"/>
      <p:bldP spid="25" grpId="6" animBg="1"/>
      <p:bldP spid="25" grpId="7" animBg="1"/>
      <p:bldP spid="25" grpId="8" animBg="1"/>
      <p:bldP spid="26" grpId="0" animBg="1"/>
      <p:bldP spid="26" grpId="1" animBg="1"/>
      <p:bldP spid="26" grpId="2" animBg="1"/>
      <p:bldP spid="26" grpId="3" animBg="1"/>
      <p:bldP spid="26" grpId="4" animBg="1"/>
      <p:bldP spid="26" grpId="5" animBg="1"/>
      <p:bldP spid="26" grpId="6" animBg="1"/>
      <p:bldP spid="26" grpId="7" animBg="1"/>
      <p:bldP spid="27" grpId="0" animBg="1"/>
      <p:bldP spid="27" grpId="1" animBg="1"/>
      <p:bldP spid="27" grpId="2" animBg="1"/>
      <p:bldP spid="27" grpId="3" animBg="1"/>
      <p:bldP spid="27" grpId="4" animBg="1"/>
      <p:bldP spid="27" grpId="5" animBg="1"/>
      <p:bldP spid="27" grpId="6" animBg="1"/>
      <p:bldP spid="27" grpId="7" animBg="1"/>
      <p:bldP spid="28" grpId="0" animBg="1"/>
      <p:bldP spid="28" grpId="1" animBg="1"/>
      <p:bldP spid="28" grpId="2" animBg="1"/>
      <p:bldP spid="28" grpId="3" animBg="1"/>
      <p:bldP spid="28" grpId="4" animBg="1"/>
      <p:bldP spid="28" grpId="5" animBg="1"/>
      <p:bldP spid="28" grpId="6" animBg="1"/>
      <p:bldP spid="28" grpId="7" animBg="1"/>
      <p:bldP spid="18" grpId="0"/>
      <p:bldP spid="18" grpId="1"/>
      <p:bldP spid="18" grpId="2"/>
      <p:bldP spid="18" grpId="3"/>
      <p:bldP spid="18" grpId="4"/>
      <p:bldP spid="18" grpId="5"/>
      <p:bldP spid="18" grpId="6"/>
      <p:bldP spid="17" grpId="0"/>
      <p:bldP spid="17" grpId="1"/>
      <p:bldP spid="17" grpId="2"/>
      <p:bldP spid="17" grpId="3"/>
      <p:bldP spid="17" grpId="4"/>
      <p:bldP spid="17" grpId="5"/>
      <p:bldP spid="17" grpId="6"/>
      <p:bldP spid="17" grpId="7"/>
      <p:bldP spid="19" grpId="0"/>
      <p:bldP spid="19" grpId="1"/>
      <p:bldP spid="19" grpId="2"/>
      <p:bldP spid="19" grpId="5"/>
      <p:bldP spid="19" grpId="6"/>
      <p:bldP spid="19" grpId="7"/>
      <p:bldP spid="19" grpId="8"/>
      <p:bldP spid="20" grpId="0"/>
      <p:bldP spid="20" grpId="1"/>
      <p:bldP spid="20" grpId="2"/>
      <p:bldP spid="20" grpId="3"/>
      <p:bldP spid="20" grpId="4"/>
      <p:bldP spid="20" grpId="5"/>
      <p:bldP spid="20" grpId="6"/>
      <p:bldP spid="20" grpId="7"/>
      <p:bldP spid="21" grpId="0"/>
      <p:bldP spid="21" grpId="1"/>
      <p:bldP spid="21" grpId="2"/>
      <p:bldP spid="21" grpId="3"/>
      <p:bldP spid="21" grpId="4"/>
      <p:bldP spid="21" grpId="5"/>
      <p:bldP spid="21" grpId="6"/>
      <p:bldP spid="21" grpId="7"/>
      <p:bldP spid="22" grpId="0"/>
      <p:bldP spid="22" grpId="1"/>
      <p:bldP spid="22" grpId="2"/>
      <p:bldP spid="22" grpId="3"/>
      <p:bldP spid="22" grpId="4"/>
      <p:bldP spid="22" grpId="5"/>
      <p:bldP spid="22" grpId="6"/>
      <p:bldP spid="22" grpId="7"/>
      <p:bldP spid="30" grpId="0"/>
      <p:bldP spid="30" grpId="1"/>
      <p:bldP spid="30" grpId="2"/>
      <p:bldP spid="30" grpId="3"/>
      <p:bldP spid="30" grpId="4"/>
      <p:bldP spid="30" grpId="5"/>
      <p:bldP spid="30" grpId="6"/>
      <p:bldP spid="30" grpId="7"/>
      <p:bldP spid="32" grpId="0"/>
      <p:bldP spid="32" grpId="1"/>
      <p:bldP spid="32" grpId="2"/>
      <p:bldP spid="32" grpId="3"/>
      <p:bldP spid="32" grpId="4"/>
      <p:bldP spid="32" grpId="5"/>
      <p:bldP spid="32" grpId="6"/>
      <p:bldP spid="34" grpId="0"/>
      <p:bldP spid="34" grpId="1"/>
      <p:bldP spid="34" grpId="2"/>
      <p:bldP spid="34" grpId="3"/>
      <p:bldP spid="34" grpId="4"/>
      <p:bldP spid="34" grpId="5"/>
      <p:bldP spid="34" grpId="6"/>
      <p:bldP spid="34" grpId="7"/>
      <p:bldP spid="36" grpId="0"/>
      <p:bldP spid="36" grpId="1"/>
      <p:bldP spid="36" grpId="2"/>
      <p:bldP spid="36" grpId="3"/>
      <p:bldP spid="36" grpId="4"/>
      <p:bldP spid="36" grpId="5"/>
      <p:bldP spid="36" grpId="6"/>
      <p:bldP spid="36" grpId="7"/>
      <p:bldP spid="38" grpId="0"/>
      <p:bldP spid="38" grpId="1"/>
      <p:bldP spid="38" grpId="2"/>
      <p:bldP spid="38" grpId="3"/>
      <p:bldP spid="38" grpId="4"/>
      <p:bldP spid="38" grpId="5"/>
      <p:bldP spid="38" grpId="6"/>
      <p:bldP spid="38" grpId="7"/>
      <p:bldP spid="40" grpId="0"/>
      <p:bldP spid="40" grpId="1"/>
      <p:bldP spid="40" grpId="2"/>
      <p:bldP spid="40" grpId="5"/>
      <p:bldP spid="40" grpId="6"/>
      <p:bldP spid="40" grpId="7"/>
      <p:bldP spid="40" grpId="8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13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6800" y="152400"/>
            <a:ext cx="6326155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4400" b="1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Механізм утворення сечі</a:t>
            </a:r>
            <a:endParaRPr lang="ru-RU" sz="4400" b="1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81000" y="990600"/>
            <a:ext cx="4114800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FF00"/>
                </a:solidFill>
              </a:rPr>
              <a:t>І етап </a:t>
            </a:r>
            <a:r>
              <a:rPr lang="uk-UA" sz="2400" dirty="0" smtClean="0">
                <a:solidFill>
                  <a:srgbClr val="FFFF00"/>
                </a:solidFill>
              </a:rPr>
              <a:t>– </a:t>
            </a:r>
            <a:r>
              <a:rPr lang="uk-UA" sz="2800" b="1" dirty="0" smtClean="0">
                <a:solidFill>
                  <a:srgbClr val="FF0000"/>
                </a:solidFill>
              </a:rPr>
              <a:t>фільтрація </a:t>
            </a:r>
            <a:r>
              <a:rPr lang="uk-UA" sz="2400" dirty="0" smtClean="0">
                <a:solidFill>
                  <a:srgbClr val="FFFF00"/>
                </a:solidFill>
              </a:rPr>
              <a:t>– відбувається в ниркових тільцях нефрону, які й виконують функцію фільтра.</a:t>
            </a:r>
          </a:p>
          <a:p>
            <a:r>
              <a:rPr lang="uk-UA" sz="2400" dirty="0" smtClean="0">
                <a:solidFill>
                  <a:srgbClr val="FFFF00"/>
                </a:solidFill>
              </a:rPr>
              <a:t>Результат – утворення в порожнині капсули нефрону первинної сечі (150 л).</a:t>
            </a:r>
          </a:p>
        </p:txBody>
      </p:sp>
      <p:pic>
        <p:nvPicPr>
          <p:cNvPr id="21506" name="Picture 2" descr="C:\Documents and Settings\Администратор\Рабочий стол\Новая папка\R7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3886200"/>
            <a:ext cx="5765800" cy="280670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5181600" y="990600"/>
            <a:ext cx="3657600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400" b="1" dirty="0" smtClean="0">
                <a:solidFill>
                  <a:srgbClr val="FFFF00"/>
                </a:solidFill>
              </a:rPr>
              <a:t>ІІ етап </a:t>
            </a:r>
            <a:r>
              <a:rPr lang="uk-UA" sz="2400" dirty="0" smtClean="0">
                <a:solidFill>
                  <a:srgbClr val="FFFF00"/>
                </a:solidFill>
              </a:rPr>
              <a:t>– </a:t>
            </a:r>
            <a:r>
              <a:rPr lang="uk-UA" sz="2800" b="1" dirty="0" smtClean="0">
                <a:solidFill>
                  <a:srgbClr val="FF0000"/>
                </a:solidFill>
              </a:rPr>
              <a:t>реабсорбція</a:t>
            </a:r>
            <a:r>
              <a:rPr lang="uk-UA" sz="2400" dirty="0" smtClean="0">
                <a:solidFill>
                  <a:srgbClr val="FFFF00"/>
                </a:solidFill>
              </a:rPr>
              <a:t> – відбувається в </a:t>
            </a:r>
            <a:r>
              <a:rPr lang="uk-UA" sz="2400" dirty="0" err="1" smtClean="0">
                <a:solidFill>
                  <a:srgbClr val="FFFF00"/>
                </a:solidFill>
              </a:rPr>
              <a:t>канальцях</a:t>
            </a:r>
            <a:r>
              <a:rPr lang="uk-UA" sz="2400" dirty="0" smtClean="0">
                <a:solidFill>
                  <a:srgbClr val="FFFF00"/>
                </a:solidFill>
              </a:rPr>
              <a:t> нефронів.</a:t>
            </a:r>
          </a:p>
          <a:p>
            <a:r>
              <a:rPr lang="uk-UA" sz="2400" dirty="0" smtClean="0">
                <a:solidFill>
                  <a:srgbClr val="FFFF00"/>
                </a:solidFill>
              </a:rPr>
              <a:t>Результат – утворення вторинної сечі (1,5 л).</a:t>
            </a:r>
            <a:endParaRPr lang="ru-RU" sz="2400" dirty="0" smtClean="0">
              <a:solidFill>
                <a:srgbClr val="FFFF00"/>
              </a:solidFill>
            </a:endParaRPr>
          </a:p>
          <a:p>
            <a:endParaRPr lang="ru-RU" dirty="0"/>
          </a:p>
        </p:txBody>
      </p:sp>
      <p:sp>
        <p:nvSpPr>
          <p:cNvPr id="6" name="Управляющая кнопка: далее 5">
            <a:hlinkClick r:id="" action="ppaction://hlinkshowjump?jump=nextslide" highlightClick="1"/>
          </p:cNvPr>
          <p:cNvSpPr/>
          <p:nvPr/>
        </p:nvSpPr>
        <p:spPr>
          <a:xfrm>
            <a:off x="8305800" y="228600"/>
            <a:ext cx="685800" cy="685800"/>
          </a:xfrm>
          <a:prstGeom prst="actionButtonForwardNex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3399FF"/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43000" y="228600"/>
            <a:ext cx="7086600" cy="144655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44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Захворювання органів сечовиділення</a:t>
            </a:r>
            <a:endParaRPr lang="ru-RU" sz="4400" b="1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971800" y="6324600"/>
            <a:ext cx="3429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rgbClr val="FFFF00"/>
                </a:solidFill>
              </a:rPr>
              <a:t>Уретрит – запалення сечівника</a:t>
            </a:r>
          </a:p>
        </p:txBody>
      </p:sp>
      <p:pic>
        <p:nvPicPr>
          <p:cNvPr id="22530" name="Picture 2" descr="C:\Documents and Settings\Администратор\Рабочий стол\Новая папка\пієлонефрит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676400"/>
            <a:ext cx="2895600" cy="2091267"/>
          </a:xfrm>
          <a:prstGeom prst="rect">
            <a:avLst/>
          </a:prstGeom>
          <a:noFill/>
        </p:spPr>
      </p:pic>
      <p:pic>
        <p:nvPicPr>
          <p:cNvPr id="22531" name="Picture 3" descr="C:\Documents and Settings\Администратор\Рабочий стол\Новая папка\Гломерулонефрит.jpe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676400"/>
            <a:ext cx="3048000" cy="2170006"/>
          </a:xfrm>
          <a:prstGeom prst="rect">
            <a:avLst/>
          </a:prstGeom>
          <a:noFill/>
        </p:spPr>
      </p:pic>
      <p:pic>
        <p:nvPicPr>
          <p:cNvPr id="22533" name="Picture 5" descr="C:\Documents and Settings\Администратор\Рабочий стол\Новая папка\цистит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733800" y="3886200"/>
            <a:ext cx="1676400" cy="2235200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3200400" y="1676401"/>
            <a:ext cx="2667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     </a:t>
            </a:r>
          </a:p>
          <a:p>
            <a:r>
              <a:rPr lang="uk-UA" dirty="0" smtClean="0"/>
              <a:t>                   </a:t>
            </a:r>
            <a:r>
              <a:rPr lang="uk-UA" i="1" dirty="0" smtClean="0">
                <a:solidFill>
                  <a:srgbClr val="FFFF00"/>
                </a:solidFill>
              </a:rPr>
              <a:t>Пієлонефрит</a:t>
            </a:r>
          </a:p>
          <a:p>
            <a:endParaRPr lang="uk-UA" dirty="0"/>
          </a:p>
          <a:p>
            <a:endParaRPr lang="uk-UA" dirty="0" smtClean="0"/>
          </a:p>
          <a:p>
            <a:endParaRPr lang="uk-UA" dirty="0"/>
          </a:p>
          <a:p>
            <a:r>
              <a:rPr lang="uk-UA" i="1" dirty="0" err="1" smtClean="0">
                <a:solidFill>
                  <a:srgbClr val="FFFF00"/>
                </a:solidFill>
              </a:rPr>
              <a:t>Гломерулонефрит</a:t>
            </a:r>
            <a:endParaRPr lang="uk-UA" i="1" dirty="0" smtClean="0">
              <a:solidFill>
                <a:srgbClr val="FFFF00"/>
              </a:solidFill>
            </a:endParaRPr>
          </a:p>
          <a:p>
            <a:endParaRPr lang="uk-UA" dirty="0" smtClean="0"/>
          </a:p>
          <a:p>
            <a:endParaRPr lang="ru-RU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 rot="10800000">
            <a:off x="3352800" y="2133600"/>
            <a:ext cx="838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>
            <a:off x="5105400" y="3276600"/>
            <a:ext cx="457200" cy="15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09600" y="6096000"/>
            <a:ext cx="2971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err="1" smtClean="0">
                <a:solidFill>
                  <a:srgbClr val="FFFF00"/>
                </a:solidFill>
              </a:rPr>
              <a:t>Сечокам</a:t>
            </a:r>
            <a:r>
              <a:rPr lang="ru-RU" i="1" dirty="0" smtClean="0">
                <a:solidFill>
                  <a:srgbClr val="FFFF00"/>
                </a:solidFill>
              </a:rPr>
              <a:t>'</a:t>
            </a:r>
            <a:r>
              <a:rPr lang="uk-UA" i="1" dirty="0" err="1" smtClean="0">
                <a:solidFill>
                  <a:srgbClr val="FFFF00"/>
                </a:solidFill>
              </a:rPr>
              <a:t>яна</a:t>
            </a:r>
            <a:r>
              <a:rPr lang="uk-UA" i="1" dirty="0" smtClean="0">
                <a:solidFill>
                  <a:srgbClr val="FFFF00"/>
                </a:solidFill>
              </a:rPr>
              <a:t> хвороба</a:t>
            </a:r>
            <a:endParaRPr lang="ru-RU" i="1" dirty="0">
              <a:solidFill>
                <a:srgbClr val="FFFF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114800" y="6019800"/>
            <a:ext cx="1219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rgbClr val="FFFF00"/>
                </a:solidFill>
              </a:rPr>
              <a:t>Цистит</a:t>
            </a:r>
          </a:p>
          <a:p>
            <a:endParaRPr lang="ru-RU" dirty="0"/>
          </a:p>
        </p:txBody>
      </p:sp>
      <p:pic>
        <p:nvPicPr>
          <p:cNvPr id="22535" name="Picture 7" descr="C:\Documents and Settings\Администратор\Рабочий стол\Новая папка\R67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77000" y="4038600"/>
            <a:ext cx="1828800" cy="2043352"/>
          </a:xfrm>
          <a:prstGeom prst="rect">
            <a:avLst/>
          </a:prstGeom>
          <a:noFill/>
        </p:spPr>
      </p:pic>
      <p:sp>
        <p:nvSpPr>
          <p:cNvPr id="18" name="TextBox 17"/>
          <p:cNvSpPr txBox="1"/>
          <p:nvPr/>
        </p:nvSpPr>
        <p:spPr>
          <a:xfrm>
            <a:off x="6629400" y="6096000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i="1" dirty="0" smtClean="0">
                <a:solidFill>
                  <a:srgbClr val="FFFF00"/>
                </a:solidFill>
              </a:rPr>
              <a:t>Пієлонефрит</a:t>
            </a:r>
            <a:endParaRPr lang="ru-RU" dirty="0"/>
          </a:p>
        </p:txBody>
      </p:sp>
      <p:pic>
        <p:nvPicPr>
          <p:cNvPr id="22536" name="Picture 8" descr="C:\Documents and Settings\Администратор\Рабочий стол\Новая папка\Сечокамяна хвороба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85800" y="4038600"/>
            <a:ext cx="2057400" cy="2057400"/>
          </a:xfrm>
          <a:prstGeom prst="rect">
            <a:avLst/>
          </a:prstGeom>
          <a:noFill/>
        </p:spPr>
      </p:pic>
      <p:sp>
        <p:nvSpPr>
          <p:cNvPr id="17" name="Управляющая кнопка: далее 16">
            <a:hlinkClick r:id="" action="ppaction://hlinkshowjump?jump=nextslide" highlightClick="1"/>
          </p:cNvPr>
          <p:cNvSpPr/>
          <p:nvPr/>
        </p:nvSpPr>
        <p:spPr>
          <a:xfrm>
            <a:off x="8305800" y="228600"/>
            <a:ext cx="685800" cy="685800"/>
          </a:xfrm>
          <a:prstGeom prst="actionButtonForwardNext">
            <a:avLst/>
          </a:prstGeom>
          <a:gradFill flip="none" rotWithShape="1">
            <a:gsLst>
              <a:gs pos="0">
                <a:srgbClr val="03D4A8"/>
              </a:gs>
              <a:gs pos="25000">
                <a:srgbClr val="21D6E0"/>
              </a:gs>
              <a:gs pos="75000">
                <a:srgbClr val="0087E6"/>
              </a:gs>
              <a:gs pos="100000">
                <a:srgbClr val="005CBF"/>
              </a:gs>
            </a:gsLst>
            <a:path path="shap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5">
                <a:lumMod val="60000"/>
                <a:lumOff val="40000"/>
              </a:schemeClr>
            </a:gs>
            <a:gs pos="16000">
              <a:srgbClr val="00CCCC"/>
            </a:gs>
            <a:gs pos="47000">
              <a:srgbClr val="9999FF"/>
            </a:gs>
            <a:gs pos="60001">
              <a:srgbClr val="2E6792"/>
            </a:gs>
            <a:gs pos="71001">
              <a:srgbClr val="3333CC"/>
            </a:gs>
            <a:gs pos="81000">
              <a:srgbClr val="1170FF"/>
            </a:gs>
            <a:gs pos="100000">
              <a:srgbClr val="006699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Умножение 3">
            <a:hlinkClick r:id="" action="ppaction://hlinkshowjump?jump=endshow" highlightClick="1"/>
          </p:cNvPr>
          <p:cNvSpPr/>
          <p:nvPr/>
        </p:nvSpPr>
        <p:spPr>
          <a:xfrm>
            <a:off x="8229600" y="152400"/>
            <a:ext cx="762000" cy="685800"/>
          </a:xfrm>
          <a:prstGeom prst="mathMultiply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Прямоугольник 1"/>
          <p:cNvSpPr/>
          <p:nvPr/>
        </p:nvSpPr>
        <p:spPr>
          <a:xfrm>
            <a:off x="304800" y="457200"/>
            <a:ext cx="8154937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Бережіть</a:t>
            </a:r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здоров'я</a:t>
            </a:r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 </a:t>
            </a:r>
            <a:r>
              <a:rPr lang="ru-RU" sz="5400" b="1" dirty="0" err="1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власне</a:t>
            </a:r>
            <a:r>
              <a:rPr lang="ru-RU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,</a:t>
            </a:r>
          </a:p>
          <a:p>
            <a:pPr algn="ctr"/>
            <a:endParaRPr lang="uk-UA" sz="54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uk-U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Поки є на це ще час,</a:t>
            </a:r>
          </a:p>
          <a:p>
            <a:pPr algn="ctr"/>
            <a:endParaRPr lang="uk-UA" sz="54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uk-U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Бо життя таке прекрасне,</a:t>
            </a:r>
          </a:p>
          <a:p>
            <a:pPr algn="ctr"/>
            <a:endParaRPr lang="uk-UA" sz="5400" b="1" dirty="0" smtClean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  <a:p>
            <a:pPr algn="ctr"/>
            <a:r>
              <a:rPr lang="uk-UA" sz="54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 воно одне у нас!</a:t>
            </a:r>
            <a:endParaRPr lang="ru-RU" sz="5400" b="1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927</TotalTime>
  <Words>377</Words>
  <Application>Microsoft Office PowerPoint</Application>
  <PresentationFormat>Экран (4:3)</PresentationFormat>
  <Paragraphs>96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Конуріна Г. І.</dc:creator>
  <cp:lastModifiedBy>User</cp:lastModifiedBy>
  <cp:revision>90</cp:revision>
  <dcterms:created xsi:type="dcterms:W3CDTF">2011-01-08T13:04:38Z</dcterms:created>
  <dcterms:modified xsi:type="dcterms:W3CDTF">2012-02-07T11:41:28Z</dcterms:modified>
</cp:coreProperties>
</file>