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8" r:id="rId4"/>
    <p:sldId id="269" r:id="rId5"/>
    <p:sldId id="264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144" y="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47839-C9C7-4A33-8A31-C86EB479EF6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5100B-9228-40DF-9756-6450E841FE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33600" y="381000"/>
            <a:ext cx="49513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9 клас - біологія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2800" y="1828800"/>
            <a:ext cx="21577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Тема 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9899497">
            <a:off x="-139961" y="2958110"/>
            <a:ext cx="98062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  и 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л   е 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6" name="Picture 2" descr="C:\Documents and Settings\Администратор\Рабочий стол\Новая папка\R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200400"/>
            <a:ext cx="2154237" cy="3467120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05800" y="228600"/>
            <a:ext cx="685800" cy="685800"/>
          </a:xfrm>
          <a:prstGeom prst="actionButtonForwardNex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Администратор\Рабочий стол\Новая папка\Копия R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752600"/>
            <a:ext cx="4762500" cy="3619500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7239000" y="19812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239000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1</a:t>
            </a:r>
            <a:endParaRPr lang="ru-RU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905000" y="5029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990600" y="19050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990600" y="198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1143000" y="33528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143000" y="34290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1676400" y="47244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676400" y="4800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7315200" y="41148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hlinkHover r:id="" action="ppaction://noaction" highlightClick="1"/>
          </p:cNvPr>
          <p:cNvSpPr txBox="1"/>
          <p:nvPr/>
        </p:nvSpPr>
        <p:spPr>
          <a:xfrm>
            <a:off x="7315200" y="4191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676400" y="228600"/>
            <a:ext cx="56414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Органи</a:t>
            </a:r>
            <a:r>
              <a:rPr lang="uk-UA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виділення</a:t>
            </a: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5363" name="Picture 3" descr="C:\Documents and Settings\Администратор\Рабочий стол\trrt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828800"/>
            <a:ext cx="1428750" cy="1381125"/>
          </a:xfrm>
          <a:prstGeom prst="rect">
            <a:avLst/>
          </a:prstGeom>
          <a:noFill/>
        </p:spPr>
      </p:pic>
      <p:cxnSp>
        <p:nvCxnSpPr>
          <p:cNvPr id="7" name="Прямая со стрелкой 6"/>
          <p:cNvCxnSpPr/>
          <p:nvPr/>
        </p:nvCxnSpPr>
        <p:spPr>
          <a:xfrm rot="10800000">
            <a:off x="5562600" y="22860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43800" y="198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Легені</a:t>
            </a:r>
            <a:endParaRPr lang="ru-RU" sz="2400" b="1" dirty="0"/>
          </a:p>
        </p:txBody>
      </p:sp>
      <p:pic>
        <p:nvPicPr>
          <p:cNvPr id="15364" name="Picture 4" descr="C:\Documents and Settings\Администратор\Рабочий стол\ryyrt.bmp"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3352800"/>
            <a:ext cx="1438275" cy="1285875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 rot="10800000">
            <a:off x="6248400" y="43434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96200" y="4114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Шкіра</a:t>
            </a:r>
            <a:endParaRPr lang="ru-RU" sz="2400" b="1" dirty="0"/>
          </a:p>
        </p:txBody>
      </p:sp>
      <p:pic>
        <p:nvPicPr>
          <p:cNvPr id="15365" name="Picture 5" descr="C:\Documents and Settings\Администратор\Рабочий стол\yu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3886200"/>
            <a:ext cx="1438637" cy="144780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0" y="47244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Шлунково-кишковий тракт</a:t>
            </a:r>
            <a:endParaRPr lang="ru-RU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3352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П</a:t>
            </a:r>
            <a:r>
              <a:rPr lang="uk-UA" sz="2400" b="1" dirty="0" smtClean="0"/>
              <a:t>ечінка</a:t>
            </a:r>
            <a:endParaRPr lang="ru-RU" sz="2400" b="1" dirty="0"/>
          </a:p>
        </p:txBody>
      </p:sp>
      <p:pic>
        <p:nvPicPr>
          <p:cNvPr id="15366" name="Picture 6" descr="C:\Documents and Settings\Администратор\Рабочий стол\erwef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0" y="3352800"/>
            <a:ext cx="1323975" cy="838200"/>
          </a:xfrm>
          <a:prstGeom prst="rect">
            <a:avLst/>
          </a:prstGeom>
          <a:noFill/>
        </p:spPr>
      </p:pic>
      <p:cxnSp>
        <p:nvCxnSpPr>
          <p:cNvPr id="21" name="Прямая со стрелкой 20"/>
          <p:cNvCxnSpPr/>
          <p:nvPr/>
        </p:nvCxnSpPr>
        <p:spPr>
          <a:xfrm>
            <a:off x="1524000" y="3581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15367" name="Picture 7" descr="C:\Documents and Settings\Администратор\Рабочий стол\gfffffffffff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1905000"/>
            <a:ext cx="1238250" cy="1019175"/>
          </a:xfrm>
          <a:prstGeom prst="rect">
            <a:avLst/>
          </a:prstGeom>
          <a:noFill/>
        </p:spPr>
      </p:pic>
      <p:cxnSp>
        <p:nvCxnSpPr>
          <p:cNvPr id="24" name="Прямая со стрелкой 23"/>
          <p:cNvCxnSpPr/>
          <p:nvPr/>
        </p:nvCxnSpPr>
        <p:spPr>
          <a:xfrm>
            <a:off x="1371600" y="2209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0" y="1905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/>
              <a:t>Н</a:t>
            </a:r>
            <a:r>
              <a:rPr lang="uk-UA" sz="2400" b="1" dirty="0" smtClean="0"/>
              <a:t>ирки</a:t>
            </a:r>
            <a:endParaRPr lang="ru-RU" sz="24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85800" y="5562600"/>
            <a:ext cx="45943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Показати</a:t>
            </a:r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всі</a:t>
            </a:r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позначення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90800" y="6096000"/>
            <a:ext cx="63945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Показати всі підписані позначення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6" name="Управляющая кнопка: далее 65">
            <a:hlinkClick r:id="" action="ppaction://hlinkshowjump?jump=nextslide" highlightClick="1"/>
          </p:cNvPr>
          <p:cNvSpPr/>
          <p:nvPr/>
        </p:nvSpPr>
        <p:spPr>
          <a:xfrm>
            <a:off x="8305800" y="228600"/>
            <a:ext cx="685800" cy="685800"/>
          </a:xfrm>
          <a:prstGeom prst="actionButtonForwardNex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143000" y="990600"/>
            <a:ext cx="6629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Виберіть орган, щоб отримати про нього інформацію.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5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5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5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15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7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7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9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7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  <p:bldP spid="10" grpId="0"/>
      <p:bldP spid="10" grpId="1"/>
      <p:bldP spid="10" grpId="2"/>
      <p:bldP spid="10" grpId="3"/>
      <p:bldP spid="10" grpId="4"/>
      <p:bldP spid="10" grpId="5"/>
      <p:bldP spid="10" grpId="6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5" grpId="0"/>
      <p:bldP spid="25" grpId="1"/>
      <p:bldP spid="25" grpId="2"/>
      <p:bldP spid="25" grpId="3"/>
      <p:bldP spid="25" grpId="4"/>
      <p:bldP spid="25" grpId="5"/>
      <p:bldP spid="25" grpId="6"/>
      <p:bldP spid="25" grpId="7"/>
      <p:bldP spid="25" grpId="8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2" grpId="0"/>
      <p:bldP spid="22" grpId="1"/>
      <p:bldP spid="22" grpId="2"/>
      <p:bldP spid="22" grpId="3"/>
      <p:bldP spid="22" grpId="4"/>
      <p:bldP spid="22" grpId="5"/>
      <p:bldP spid="22" grpId="6"/>
      <p:bldP spid="22" grpId="7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28" grpId="8" animBg="1"/>
      <p:bldP spid="19" grpId="0"/>
      <p:bldP spid="19" grpId="1"/>
      <p:bldP spid="19" grpId="2"/>
      <p:bldP spid="19" grpId="3"/>
      <p:bldP spid="19" grpId="4"/>
      <p:bldP spid="19" grpId="5"/>
      <p:bldP spid="19" grpId="6"/>
      <p:bldP spid="19" grpId="7"/>
      <p:bldP spid="19" grpId="8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16" grpId="0"/>
      <p:bldP spid="16" grpId="1"/>
      <p:bldP spid="16" grpId="2"/>
      <p:bldP spid="16" grpId="3"/>
      <p:bldP spid="16" grpId="4"/>
      <p:bldP spid="16" grpId="5"/>
      <p:bldP spid="16" grpId="6"/>
      <p:bldP spid="16" grpId="7"/>
      <p:bldP spid="16" grpId="8"/>
      <p:bldP spid="37" grpId="0"/>
      <p:bldP spid="37" grpId="1"/>
      <p:bldP spid="37" grpId="2"/>
      <p:bldP spid="37" grpId="3"/>
      <p:bldP spid="37" grpId="4"/>
      <p:bldP spid="37" grpId="5"/>
      <p:bldP spid="37" grpId="6"/>
      <p:bldP spid="39" grpId="0"/>
      <p:bldP spid="39" grpId="1"/>
      <p:bldP spid="39" grpId="2"/>
      <p:bldP spid="39" grpId="3"/>
      <p:bldP spid="39" grpId="4"/>
      <p:bldP spid="39" grpId="5"/>
      <p:bldP spid="39" grpId="6"/>
      <p:bldP spid="39" grpId="7"/>
      <p:bldP spid="39" grpId="8"/>
      <p:bldP spid="41" grpId="0"/>
      <p:bldP spid="41" grpId="1"/>
      <p:bldP spid="41" grpId="2"/>
      <p:bldP spid="41" grpId="3"/>
      <p:bldP spid="41" grpId="4"/>
      <p:bldP spid="41" grpId="5"/>
      <p:bldP spid="41" grpId="6"/>
      <p:bldP spid="41" grpId="7"/>
      <p:bldP spid="41" grpId="8"/>
      <p:bldP spid="42" grpId="0"/>
      <p:bldP spid="42" grpId="1"/>
      <p:bldP spid="42" grpId="2"/>
      <p:bldP spid="42" grpId="3"/>
      <p:bldP spid="42" grpId="4"/>
      <p:bldP spid="42" grpId="5"/>
      <p:bldP spid="42" grpId="6"/>
      <p:bldP spid="42" grpId="7"/>
      <p:bldP spid="45" grpId="0"/>
      <p:bldP spid="45" grpId="1"/>
      <p:bldP spid="45" grpId="2"/>
      <p:bldP spid="45" grpId="3"/>
      <p:bldP spid="45" grpId="4"/>
      <p:bldP spid="45" grpId="5"/>
      <p:bldP spid="45" grpId="6"/>
      <p:bldP spid="45" grpId="7"/>
      <p:bldP spid="45" grpId="8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22"/>
          <p:cNvSpPr/>
          <p:nvPr/>
        </p:nvSpPr>
        <p:spPr>
          <a:xfrm>
            <a:off x="1905000" y="10668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905000" y="29718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752600" y="45720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400800" y="13716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715000" y="51054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477000" y="29718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905000" y="2971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106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752600" y="45720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00" y="1371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2971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0" y="51054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" y="1066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Ниркова вена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2895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Ниркова артерія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781800" y="137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Нирка</a:t>
            </a:r>
            <a:endParaRPr lang="ru-RU" dirty="0"/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077200" y="228600"/>
            <a:ext cx="762000" cy="685800"/>
          </a:xfrm>
          <a:prstGeom prst="actionButtonForwardNex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781800" y="2819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Сечовід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6019800" y="5105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Сечівник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" y="4572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Сечовий міхур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55626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Показати всі позначення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86000" y="6096000"/>
            <a:ext cx="6394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Показати всі підписані позначення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295400" y="0"/>
            <a:ext cx="647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Сечовидільна система 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9" name="Picture 2" descr="C:\Documents and Settings\Администратор\Рабочий стол\Призентація\Копия R68.gif"/>
          <p:cNvPicPr>
            <a:picLocks noChangeAspect="1" noChangeArrowheads="1"/>
          </p:cNvPicPr>
          <p:nvPr/>
        </p:nvPicPr>
        <p:blipFill>
          <a:blip r:embed="rId2"/>
          <a:srcRect l="21488" r="22314" b="15108"/>
          <a:stretch>
            <a:fillRect/>
          </a:stretch>
        </p:blipFill>
        <p:spPr bwMode="auto">
          <a:xfrm>
            <a:off x="2971800" y="990600"/>
            <a:ext cx="2590800" cy="4495800"/>
          </a:xfrm>
          <a:prstGeom prst="rect">
            <a:avLst/>
          </a:prstGeom>
          <a:noFill/>
        </p:spPr>
      </p:pic>
      <p:pic>
        <p:nvPicPr>
          <p:cNvPr id="2050" name="Picture 2" descr="C:\Documents and Settings\Администратор\Рабочий стол\assssssssss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495800"/>
            <a:ext cx="1219200" cy="87630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dddddddddddd.bmp"/>
          <p:cNvPicPr>
            <a:picLocks noChangeAspect="1" noChangeArrowheads="1"/>
          </p:cNvPicPr>
          <p:nvPr/>
        </p:nvPicPr>
        <p:blipFill>
          <a:blip r:embed="rId4"/>
          <a:srcRect l="5405" r="2703"/>
          <a:stretch>
            <a:fillRect/>
          </a:stretch>
        </p:blipFill>
        <p:spPr bwMode="auto">
          <a:xfrm>
            <a:off x="2971800" y="1219200"/>
            <a:ext cx="2590800" cy="1181100"/>
          </a:xfrm>
          <a:prstGeom prst="rect">
            <a:avLst/>
          </a:prstGeom>
          <a:noFill/>
        </p:spPr>
      </p:pic>
      <p:pic>
        <p:nvPicPr>
          <p:cNvPr id="2052" name="Picture 4" descr="C:\Documents and Settings\Администратор\Рабочий стол\eeeeeeeeeeeeee.bmp"/>
          <p:cNvPicPr>
            <a:picLocks noChangeAspect="1" noChangeArrowheads="1"/>
          </p:cNvPicPr>
          <p:nvPr/>
        </p:nvPicPr>
        <p:blipFill>
          <a:blip r:embed="rId5"/>
          <a:srcRect l="2941"/>
          <a:stretch>
            <a:fillRect/>
          </a:stretch>
        </p:blipFill>
        <p:spPr bwMode="auto">
          <a:xfrm>
            <a:off x="2971800" y="2514600"/>
            <a:ext cx="2514600" cy="1409700"/>
          </a:xfrm>
          <a:prstGeom prst="rect">
            <a:avLst/>
          </a:prstGeom>
          <a:noFill/>
        </p:spPr>
      </p:pic>
      <p:cxnSp>
        <p:nvCxnSpPr>
          <p:cNvPr id="55" name="Прямая со стрелкой 54"/>
          <p:cNvCxnSpPr/>
          <p:nvPr/>
        </p:nvCxnSpPr>
        <p:spPr>
          <a:xfrm>
            <a:off x="2209800" y="12954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133600" y="32004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2057400" y="48006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10800000">
            <a:off x="5257800" y="1600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rot="10800000">
            <a:off x="4724400" y="3200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endCxn id="2050" idx="2"/>
          </p:cNvCxnSpPr>
          <p:nvPr/>
        </p:nvCxnSpPr>
        <p:spPr>
          <a:xfrm rot="10800000" flipV="1">
            <a:off x="4191000" y="5335588"/>
            <a:ext cx="1524000" cy="36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1295400" y="6096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Виберіть орган, щоб отримати про нього інформацію.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7" grpId="0" animBg="1"/>
      <p:bldP spid="27" grpId="1" animBg="1"/>
      <p:bldP spid="27" grpId="2" animBg="1"/>
      <p:bldP spid="27" grpId="3" animBg="1"/>
      <p:bldP spid="27" grpId="5" animBg="1"/>
      <p:bldP spid="27" grpId="6" animBg="1"/>
      <p:bldP spid="27" grpId="7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18" grpId="0"/>
      <p:bldP spid="18" grpId="1"/>
      <p:bldP spid="18" grpId="2"/>
      <p:bldP spid="18" grpId="3"/>
      <p:bldP spid="18" grpId="4"/>
      <p:bldP spid="18" grpId="5"/>
      <p:bldP spid="18" grpId="6"/>
      <p:bldP spid="17" grpId="0"/>
      <p:bldP spid="17" grpId="1"/>
      <p:bldP spid="17" grpId="2"/>
      <p:bldP spid="17" grpId="3"/>
      <p:bldP spid="17" grpId="4"/>
      <p:bldP spid="17" grpId="5"/>
      <p:bldP spid="17" grpId="6"/>
      <p:bldP spid="17" grpId="7"/>
      <p:bldP spid="19" grpId="0"/>
      <p:bldP spid="19" grpId="1"/>
      <p:bldP spid="19" grpId="2"/>
      <p:bldP spid="19" grpId="3"/>
      <p:bldP spid="19" grpId="4"/>
      <p:bldP spid="19" grpId="5"/>
      <p:bldP spid="19" grpId="6"/>
      <p:bldP spid="20" grpId="0"/>
      <p:bldP spid="20" grpId="1"/>
      <p:bldP spid="20" grpId="2"/>
      <p:bldP spid="20" grpId="3"/>
      <p:bldP spid="20" grpId="4"/>
      <p:bldP spid="20" grpId="5"/>
      <p:bldP spid="20" grpId="6"/>
      <p:bldP spid="20" grpId="7"/>
      <p:bldP spid="21" grpId="0"/>
      <p:bldP spid="21" grpId="1"/>
      <p:bldP spid="21" grpId="2"/>
      <p:bldP spid="21" grpId="3"/>
      <p:bldP spid="21" grpId="4"/>
      <p:bldP spid="21" grpId="5"/>
      <p:bldP spid="21" grpId="6"/>
      <p:bldP spid="21" grpId="7"/>
      <p:bldP spid="22" grpId="0"/>
      <p:bldP spid="22" grpId="1"/>
      <p:bldP spid="22" grpId="2"/>
      <p:bldP spid="22" grpId="3"/>
      <p:bldP spid="22" grpId="5"/>
      <p:bldP spid="22" grpId="6"/>
      <p:bldP spid="22" grpId="7"/>
      <p:bldP spid="30" grpId="0"/>
      <p:bldP spid="30" grpId="1"/>
      <p:bldP spid="30" grpId="2"/>
      <p:bldP spid="30" grpId="3"/>
      <p:bldP spid="30" grpId="4"/>
      <p:bldP spid="30" grpId="5"/>
      <p:bldP spid="30" grpId="6"/>
      <p:bldP spid="32" grpId="0"/>
      <p:bldP spid="32" grpId="1"/>
      <p:bldP spid="32" grpId="2"/>
      <p:bldP spid="32" grpId="3"/>
      <p:bldP spid="32" grpId="4"/>
      <p:bldP spid="32" grpId="5"/>
      <p:bldP spid="32" grpId="6"/>
      <p:bldP spid="34" grpId="0"/>
      <p:bldP spid="34" grpId="1"/>
      <p:bldP spid="34" grpId="2"/>
      <p:bldP spid="34" grpId="3"/>
      <p:bldP spid="34" grpId="4"/>
      <p:bldP spid="34" grpId="5"/>
      <p:bldP spid="34" grpId="6"/>
      <p:bldP spid="34" grpId="7"/>
      <p:bldP spid="36" grpId="0"/>
      <p:bldP spid="36" grpId="1"/>
      <p:bldP spid="36" grpId="2"/>
      <p:bldP spid="36" grpId="3"/>
      <p:bldP spid="36" grpId="4"/>
      <p:bldP spid="36" grpId="5"/>
      <p:bldP spid="36" grpId="6"/>
      <p:bldP spid="36" grpId="7"/>
      <p:bldP spid="38" grpId="0"/>
      <p:bldP spid="38" grpId="1"/>
      <p:bldP spid="38" grpId="2"/>
      <p:bldP spid="38" grpId="3"/>
      <p:bldP spid="38" grpId="5"/>
      <p:bldP spid="38" grpId="6"/>
      <p:bldP spid="38" grpId="7"/>
      <p:bldP spid="40" grpId="0"/>
      <p:bldP spid="40" grpId="1"/>
      <p:bldP spid="40" grpId="2"/>
      <p:bldP spid="40" grpId="3"/>
      <p:bldP spid="40" grpId="4"/>
      <p:bldP spid="40" grpId="5"/>
      <p:bldP spid="40" grpId="6"/>
      <p:bldP spid="40" grpId="7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 descr="C:\Documents and Settings\Администратор\Рабочий стол\Новая папка\R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066800"/>
            <a:ext cx="4492625" cy="5386566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7239000" y="19812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239000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1</a:t>
            </a:r>
            <a:endParaRPr lang="ru-RU" b="1" dirty="0"/>
          </a:p>
        </p:txBody>
      </p:sp>
      <p:sp>
        <p:nvSpPr>
          <p:cNvPr id="26" name="Овал 25"/>
          <p:cNvSpPr/>
          <p:nvPr/>
        </p:nvSpPr>
        <p:spPr>
          <a:xfrm>
            <a:off x="1295400" y="13716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295400" y="1447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6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1219200" y="30480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219200" y="31242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5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1676400" y="47244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676400" y="4800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4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>
            <a:off x="7162800" y="33528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hlinkHover r:id="" action="ppaction://noaction" highlightClick="1"/>
          </p:cNvPr>
          <p:cNvSpPr txBox="1"/>
          <p:nvPr/>
        </p:nvSpPr>
        <p:spPr>
          <a:xfrm>
            <a:off x="7162800" y="3429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7543800" y="18288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Ниркова чашечка</a:t>
            </a:r>
            <a:endParaRPr lang="ru-RU" sz="2400" b="1" dirty="0"/>
          </a:p>
        </p:txBody>
      </p:sp>
      <p:pic>
        <p:nvPicPr>
          <p:cNvPr id="15364" name="Picture 4" descr="C:\Documents and Settings\Администратор\Рабочий стол\ryyrt.bmp">
            <a:hlinkHover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962400" y="2590800"/>
            <a:ext cx="1447800" cy="1828800"/>
          </a:xfrm>
          <a:prstGeom prst="rect">
            <a:avLst/>
          </a:prstGeom>
          <a:noFill/>
        </p:spPr>
      </p:pic>
      <p:sp>
        <p:nvSpPr>
          <p:cNvPr id="39" name="TextBox 38"/>
          <p:cNvSpPr txBox="1"/>
          <p:nvPr/>
        </p:nvSpPr>
        <p:spPr>
          <a:xfrm>
            <a:off x="7467600" y="3352800"/>
            <a:ext cx="167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Ниркова миска</a:t>
            </a:r>
            <a:endParaRPr lang="ru-RU" sz="2400" b="1" dirty="0"/>
          </a:p>
        </p:txBody>
      </p:sp>
      <p:pic>
        <p:nvPicPr>
          <p:cNvPr id="15365" name="Picture 5" descr="C:\Documents and Settings\Администратор\Рабочий стол\yu.bmp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886200" y="4572000"/>
            <a:ext cx="952499" cy="1295400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152400" y="4572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Мозкова речовина</a:t>
            </a:r>
            <a:endParaRPr lang="ru-RU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0" y="2895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Ниркові ворота</a:t>
            </a:r>
            <a:endParaRPr lang="ru-RU" sz="2400" b="1" dirty="0"/>
          </a:p>
        </p:txBody>
      </p:sp>
      <p:pic>
        <p:nvPicPr>
          <p:cNvPr id="15366" name="Picture 6" descr="C:\Documents and Settings\Администратор\Рабочий стол\erwef.bmp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438400" y="2514600"/>
            <a:ext cx="1524000" cy="1066800"/>
          </a:xfrm>
          <a:prstGeom prst="rect">
            <a:avLst/>
          </a:prstGeom>
          <a:noFill/>
        </p:spPr>
      </p:pic>
      <p:pic>
        <p:nvPicPr>
          <p:cNvPr id="15367" name="Picture 7" descr="C:\Documents and Settings\Администратор\Рабочий стол\gfffffffffff.bmp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3657600" y="1066800"/>
            <a:ext cx="1828800" cy="838200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0" y="1219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Ниркова пірамідка</a:t>
            </a:r>
            <a:endParaRPr lang="ru-RU" sz="24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0" y="5867400"/>
            <a:ext cx="45943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Показати</a:t>
            </a:r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всі</a:t>
            </a:r>
            <a:r>
              <a:rPr lang="ru-RU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32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позначення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590800" y="6273225"/>
            <a:ext cx="639450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Показати всі підписані позначення</a:t>
            </a:r>
            <a:endParaRPr lang="ru-RU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6" name="Управляющая кнопка: далее 65">
            <a:hlinkClick r:id="" action="ppaction://hlinkshowjump?jump=nextslide" highlightClick="1"/>
          </p:cNvPr>
          <p:cNvSpPr/>
          <p:nvPr/>
        </p:nvSpPr>
        <p:spPr>
          <a:xfrm>
            <a:off x="8305800" y="228600"/>
            <a:ext cx="685800" cy="685800"/>
          </a:xfrm>
          <a:prstGeom prst="actionButtonForwardNex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524000" y="0"/>
            <a:ext cx="5943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Будова </a:t>
            </a:r>
            <a:r>
              <a:rPr lang="ru-RU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нирки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5363" name="Picture 3" descr="C:\Documents and Settings\Администратор\Рабочий стол\trrt.bmp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5105400" y="1981200"/>
            <a:ext cx="1143000" cy="995523"/>
          </a:xfrm>
          <a:prstGeom prst="rect">
            <a:avLst/>
          </a:prstGeom>
          <a:noFill/>
        </p:spPr>
      </p:pic>
      <p:sp>
        <p:nvSpPr>
          <p:cNvPr id="57" name="Овал 56"/>
          <p:cNvSpPr/>
          <p:nvPr/>
        </p:nvSpPr>
        <p:spPr>
          <a:xfrm>
            <a:off x="7239000" y="5105400"/>
            <a:ext cx="304800" cy="533400"/>
          </a:xfrm>
          <a:prstGeom prst="ellipse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>
            <a:hlinkHover r:id="" action="ppaction://noaction" highlightClick="1"/>
          </p:cNvPr>
          <p:cNvSpPr txBox="1"/>
          <p:nvPr/>
        </p:nvSpPr>
        <p:spPr>
          <a:xfrm>
            <a:off x="7239000" y="5181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3</a:t>
            </a:r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543800" y="51054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Кіркова речовина</a:t>
            </a:r>
            <a:endParaRPr lang="ru-RU" sz="2400" b="1" dirty="0"/>
          </a:p>
        </p:txBody>
      </p:sp>
      <p:pic>
        <p:nvPicPr>
          <p:cNvPr id="3076" name="Picture 4" descr="C:\Documents and Settings\Администратор\Рабочий стол\ddddddddddaaaaaaaaassssssss.bmp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38800" y="4953000"/>
            <a:ext cx="1066800" cy="1123950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1066800" y="685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Виберіть частину органа, щоб отримати про нього інформацію.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V="1">
            <a:off x="1600200" y="1600200"/>
            <a:ext cx="2286000" cy="38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1524000" y="3276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1981200" y="49530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10800000">
            <a:off x="5791200" y="22098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10800000">
            <a:off x="4800600" y="35814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rot="10800000">
            <a:off x="6324600" y="5334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5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5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6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15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7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4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8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6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4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8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2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6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4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8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2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7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  <p:bldP spid="11" grpId="6" animBg="1"/>
      <p:bldP spid="11" grpId="7" animBg="1"/>
      <p:bldP spid="10" grpId="0"/>
      <p:bldP spid="10" grpId="1"/>
      <p:bldP spid="10" grpId="2"/>
      <p:bldP spid="10" grpId="3"/>
      <p:bldP spid="10" grpId="4"/>
      <p:bldP spid="10" grpId="5"/>
      <p:bldP spid="10" grpId="6"/>
      <p:bldP spid="10" grpId="7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6" grpId="9" animBg="1"/>
      <p:bldP spid="25" grpId="0"/>
      <p:bldP spid="25" grpId="1"/>
      <p:bldP spid="25" grpId="2"/>
      <p:bldP spid="25" grpId="3"/>
      <p:bldP spid="25" grpId="4"/>
      <p:bldP spid="25" grpId="5"/>
      <p:bldP spid="25" grpId="6"/>
      <p:bldP spid="25" grpId="7"/>
      <p:bldP spid="25" grpId="8"/>
      <p:bldP spid="25" grpId="9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2" grpId="0"/>
      <p:bldP spid="22" grpId="1"/>
      <p:bldP spid="22" grpId="2"/>
      <p:bldP spid="22" grpId="3"/>
      <p:bldP spid="22" grpId="4"/>
      <p:bldP spid="22" grpId="5"/>
      <p:bldP spid="22" grpId="6"/>
      <p:bldP spid="22" grpId="7"/>
      <p:bldP spid="22" grpId="8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28" grpId="8" animBg="1"/>
      <p:bldP spid="28" grpId="9" animBg="1"/>
      <p:bldP spid="19" grpId="0"/>
      <p:bldP spid="19" grpId="1"/>
      <p:bldP spid="19" grpId="2"/>
      <p:bldP spid="19" grpId="3"/>
      <p:bldP spid="19" grpId="4"/>
      <p:bldP spid="19" grpId="5"/>
      <p:bldP spid="19" grpId="6"/>
      <p:bldP spid="19" grpId="7"/>
      <p:bldP spid="19" grpId="8"/>
      <p:bldP spid="19" grpId="9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29" grpId="9" animBg="1"/>
      <p:bldP spid="16" grpId="0"/>
      <p:bldP spid="16" grpId="1"/>
      <p:bldP spid="16" grpId="2"/>
      <p:bldP spid="16" grpId="3"/>
      <p:bldP spid="16" grpId="4"/>
      <p:bldP spid="16" grpId="5"/>
      <p:bldP spid="16" grpId="6"/>
      <p:bldP spid="16" grpId="7"/>
      <p:bldP spid="16" grpId="8"/>
      <p:bldP spid="16" grpId="9"/>
      <p:bldP spid="37" grpId="0"/>
      <p:bldP spid="37" grpId="1"/>
      <p:bldP spid="37" grpId="2"/>
      <p:bldP spid="37" grpId="3"/>
      <p:bldP spid="37" grpId="4"/>
      <p:bldP spid="37" grpId="5"/>
      <p:bldP spid="37" grpId="6"/>
      <p:bldP spid="37" grpId="7"/>
      <p:bldP spid="39" grpId="0"/>
      <p:bldP spid="39" grpId="1"/>
      <p:bldP spid="39" grpId="2"/>
      <p:bldP spid="39" grpId="3"/>
      <p:bldP spid="39" grpId="4"/>
      <p:bldP spid="39" grpId="5"/>
      <p:bldP spid="39" grpId="6"/>
      <p:bldP spid="39" grpId="7"/>
      <p:bldP spid="39" grpId="8"/>
      <p:bldP spid="39" grpId="9"/>
      <p:bldP spid="41" grpId="0"/>
      <p:bldP spid="41" grpId="1"/>
      <p:bldP spid="41" grpId="2"/>
      <p:bldP spid="41" grpId="3"/>
      <p:bldP spid="41" grpId="4"/>
      <p:bldP spid="41" grpId="5"/>
      <p:bldP spid="41" grpId="6"/>
      <p:bldP spid="41" grpId="7"/>
      <p:bldP spid="41" grpId="8"/>
      <p:bldP spid="41" grpId="9"/>
      <p:bldP spid="42" grpId="0"/>
      <p:bldP spid="42" grpId="1"/>
      <p:bldP spid="42" grpId="2"/>
      <p:bldP spid="42" grpId="3"/>
      <p:bldP spid="42" grpId="4"/>
      <p:bldP spid="42" grpId="5"/>
      <p:bldP spid="42" grpId="6"/>
      <p:bldP spid="42" grpId="7"/>
      <p:bldP spid="42" grpId="8"/>
      <p:bldP spid="45" grpId="0"/>
      <p:bldP spid="45" grpId="1"/>
      <p:bldP spid="45" grpId="2"/>
      <p:bldP spid="45" grpId="4"/>
      <p:bldP spid="45" grpId="5"/>
      <p:bldP spid="45" grpId="6"/>
      <p:bldP spid="45" grpId="7"/>
      <p:bldP spid="45" grpId="8"/>
      <p:bldP spid="45" grpId="9"/>
      <p:bldP spid="57" grpId="0" animBg="1"/>
      <p:bldP spid="57" grpId="1" animBg="1"/>
      <p:bldP spid="57" grpId="2" animBg="1"/>
      <p:bldP spid="57" grpId="3" animBg="1"/>
      <p:bldP spid="57" grpId="4" animBg="1"/>
      <p:bldP spid="57" grpId="5" animBg="1"/>
      <p:bldP spid="57" grpId="7" animBg="1"/>
      <p:bldP spid="57" grpId="8" animBg="1"/>
      <p:bldP spid="57" grpId="9" animBg="1"/>
      <p:bldP spid="58" grpId="0"/>
      <p:bldP spid="58" grpId="1"/>
      <p:bldP spid="58" grpId="2"/>
      <p:bldP spid="58" grpId="3"/>
      <p:bldP spid="58" grpId="4"/>
      <p:bldP spid="58" grpId="5"/>
      <p:bldP spid="58" grpId="7"/>
      <p:bldP spid="58" grpId="8"/>
      <p:bldP spid="58" grpId="9"/>
      <p:bldP spid="59" grpId="0" build="allAtOnce"/>
      <p:bldP spid="59" grpId="1" build="allAtOnce"/>
      <p:bldP spid="59" grpId="2" build="allAtOnce"/>
      <p:bldP spid="59" grpId="3" build="allAtOnce"/>
      <p:bldP spid="59" grpId="4" build="allAtOnce"/>
      <p:bldP spid="59" grpId="5" build="allAtOnce"/>
      <p:bldP spid="59" grpId="6" build="allAtOnce"/>
      <p:bldP spid="59" grpId="7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228600"/>
            <a:ext cx="5871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Цікаво знати, </a:t>
            </a:r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</a:t>
            </a:r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о…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5344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/>
              <a:t>Особливості будови нирок вперше у 1788 році описав російський лікар  і гістолог О. М. </a:t>
            </a:r>
            <a:r>
              <a:rPr lang="uk-UA" sz="2200" b="1" dirty="0" err="1" smtClean="0"/>
              <a:t>Шумлянський</a:t>
            </a:r>
            <a:r>
              <a:rPr lang="uk-UA" sz="2200" b="1" dirty="0"/>
              <a:t> </a:t>
            </a:r>
            <a:r>
              <a:rPr lang="uk-UA" sz="2200" b="1" dirty="0" smtClean="0"/>
              <a:t>(1748 – 1795). Капсулу, що оточує кожний капілярний клубочок, назвали капсулою </a:t>
            </a:r>
            <a:r>
              <a:rPr lang="uk-UA" sz="2200" b="1" dirty="0" err="1" smtClean="0"/>
              <a:t>Шумлянського</a:t>
            </a:r>
            <a:r>
              <a:rPr lang="uk-UA" sz="2200" b="1" dirty="0" smtClean="0"/>
              <a:t>.</a:t>
            </a:r>
            <a:r>
              <a:rPr lang="ru-RU" sz="2200" b="1" dirty="0" smtClean="0"/>
              <a:t> </a:t>
            </a:r>
          </a:p>
          <a:p>
            <a:endParaRPr lang="ru-RU" sz="2200" b="1" dirty="0" smtClean="0"/>
          </a:p>
          <a:p>
            <a:r>
              <a:rPr lang="ru-RU" sz="2200" b="1" dirty="0" err="1" smtClean="0"/>
              <a:t>Олександр</a:t>
            </a:r>
            <a:r>
              <a:rPr lang="ru-RU" sz="2200" b="1" dirty="0" smtClean="0"/>
              <a:t> Михайлович </a:t>
            </a:r>
            <a:r>
              <a:rPr lang="ru-RU" sz="2200" b="1" dirty="0" err="1" smtClean="0"/>
              <a:t>Шумлянський</a:t>
            </a:r>
            <a:r>
              <a:rPr lang="ru-RU" sz="2200" b="1" dirty="0" smtClean="0"/>
              <a:t> </a:t>
            </a:r>
            <a:r>
              <a:rPr lang="ru-RU" sz="2200" b="1" dirty="0"/>
              <a:t>(1748–1795</a:t>
            </a:r>
            <a:r>
              <a:rPr lang="ru-RU" sz="2200" b="1" dirty="0" smtClean="0"/>
              <a:t>) </a:t>
            </a:r>
            <a:r>
              <a:rPr lang="ru-RU" sz="2200" b="1" dirty="0" err="1"/>
              <a:t>народився</a:t>
            </a:r>
            <a:r>
              <a:rPr lang="ru-RU" sz="2200" b="1" dirty="0"/>
              <a:t> на </a:t>
            </a:r>
            <a:r>
              <a:rPr lang="ru-RU" sz="2200" b="1" dirty="0" err="1" smtClean="0"/>
              <a:t>Полтавщині</a:t>
            </a:r>
            <a:r>
              <a:rPr lang="ru-RU" sz="2200" b="1" dirty="0" smtClean="0"/>
              <a:t> </a:t>
            </a:r>
            <a:r>
              <a:rPr lang="ru-RU" sz="2200" b="1" dirty="0"/>
              <a:t>в  </a:t>
            </a:r>
            <a:r>
              <a:rPr lang="ru-RU" sz="2200" b="1" dirty="0" err="1"/>
              <a:t>козацькій</a:t>
            </a:r>
            <a:r>
              <a:rPr lang="ru-RU" sz="2200" b="1" dirty="0"/>
              <a:t> </a:t>
            </a:r>
            <a:r>
              <a:rPr lang="ru-RU" sz="2200" b="1" dirty="0" err="1"/>
              <a:t>сім’ї</a:t>
            </a:r>
            <a:r>
              <a:rPr lang="ru-RU" sz="2200" b="1" dirty="0"/>
              <a:t>. </a:t>
            </a:r>
            <a:r>
              <a:rPr lang="ru-RU" sz="2200" b="1" dirty="0" err="1"/>
              <a:t>Навчався</a:t>
            </a:r>
            <a:r>
              <a:rPr lang="ru-RU" sz="2200" b="1" dirty="0"/>
              <a:t> в </a:t>
            </a:r>
            <a:r>
              <a:rPr lang="ru-RU" sz="2200" b="1" dirty="0" err="1" smtClean="0"/>
              <a:t>Києво-Могилянській</a:t>
            </a:r>
            <a:r>
              <a:rPr lang="ru-RU" sz="2200" b="1" dirty="0" smtClean="0"/>
              <a:t> </a:t>
            </a:r>
            <a:r>
              <a:rPr lang="ru-RU" sz="2200" b="1" dirty="0" err="1"/>
              <a:t>академії</a:t>
            </a:r>
            <a:r>
              <a:rPr lang="ru-RU" sz="2200" b="1" dirty="0"/>
              <a:t>, у </a:t>
            </a:r>
            <a:r>
              <a:rPr lang="ru-RU" sz="2200" b="1" dirty="0" err="1" smtClean="0"/>
              <a:t>Шпитальній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школі</a:t>
            </a:r>
            <a:r>
              <a:rPr lang="ru-RU" sz="2200" b="1" dirty="0" smtClean="0"/>
              <a:t> </a:t>
            </a:r>
            <a:r>
              <a:rPr lang="ru-RU" sz="2200" b="1" dirty="0"/>
              <a:t>в </a:t>
            </a:r>
            <a:r>
              <a:rPr lang="ru-RU" sz="2200" b="1" dirty="0" err="1"/>
              <a:t>Петербурзі</a:t>
            </a:r>
            <a:r>
              <a:rPr lang="ru-RU" sz="2200" b="1" dirty="0"/>
              <a:t>, </a:t>
            </a:r>
            <a:r>
              <a:rPr lang="ru-RU" sz="2200" b="1" dirty="0" err="1"/>
              <a:t>в</a:t>
            </a:r>
            <a:r>
              <a:rPr lang="ru-RU" sz="2200" b="1" dirty="0"/>
              <a:t> </a:t>
            </a:r>
            <a:r>
              <a:rPr lang="ru-RU" sz="2200" b="1" dirty="0" err="1" smtClean="0"/>
              <a:t>Страсбурзькому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університеті</a:t>
            </a:r>
            <a:r>
              <a:rPr lang="ru-RU" sz="2200" b="1" dirty="0"/>
              <a:t>, де </a:t>
            </a:r>
            <a:r>
              <a:rPr lang="ru-RU" sz="2200" b="1" dirty="0" err="1"/>
              <a:t>захистив</a:t>
            </a:r>
            <a:r>
              <a:rPr lang="ru-RU" sz="2200" b="1" dirty="0"/>
              <a:t> </a:t>
            </a:r>
            <a:r>
              <a:rPr lang="ru-RU" sz="2200" b="1" dirty="0" err="1" smtClean="0"/>
              <a:t>дисертацію</a:t>
            </a:r>
            <a:r>
              <a:rPr lang="ru-RU" sz="2200" b="1" dirty="0" smtClean="0"/>
              <a:t> «Про </a:t>
            </a:r>
            <a:r>
              <a:rPr lang="ru-RU" sz="2200" b="1" dirty="0" err="1"/>
              <a:t>будову</a:t>
            </a:r>
            <a:r>
              <a:rPr lang="ru-RU" sz="2200" b="1" dirty="0"/>
              <a:t> </a:t>
            </a:r>
            <a:r>
              <a:rPr lang="ru-RU" sz="2200" b="1" dirty="0" err="1"/>
              <a:t>нирок</a:t>
            </a:r>
            <a:r>
              <a:rPr lang="ru-RU" sz="2200" b="1" dirty="0"/>
              <a:t>» (1782). У </a:t>
            </a:r>
            <a:r>
              <a:rPr lang="ru-RU" sz="2200" b="1" dirty="0" err="1"/>
              <a:t>ній</a:t>
            </a:r>
            <a:r>
              <a:rPr lang="ru-RU" sz="2200" b="1" dirty="0"/>
              <a:t> </a:t>
            </a:r>
            <a:r>
              <a:rPr lang="ru-RU" sz="2200" b="1" dirty="0" err="1" smtClean="0"/>
              <a:t>вперше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</a:t>
            </a:r>
            <a:r>
              <a:rPr lang="ru-RU" sz="2200" b="1" dirty="0" smtClean="0"/>
              <a:t> </a:t>
            </a:r>
            <a:r>
              <a:rPr lang="ru-RU" sz="2200" b="1" dirty="0" err="1"/>
              <a:t>світі</a:t>
            </a:r>
            <a:r>
              <a:rPr lang="ru-RU" sz="2200" b="1" dirty="0"/>
              <a:t> </a:t>
            </a:r>
            <a:r>
              <a:rPr lang="ru-RU" sz="2200" b="1" dirty="0" err="1"/>
              <a:t>найдосконаліше</a:t>
            </a:r>
            <a:r>
              <a:rPr lang="ru-RU" sz="2200" b="1" dirty="0"/>
              <a:t> </a:t>
            </a:r>
            <a:r>
              <a:rPr lang="ru-RU" sz="2200" b="1" dirty="0" err="1"/>
              <a:t>дослідив</a:t>
            </a:r>
            <a:r>
              <a:rPr lang="ru-RU" sz="2200" b="1" dirty="0"/>
              <a:t> та </a:t>
            </a:r>
            <a:r>
              <a:rPr lang="ru-RU" sz="2200" b="1" dirty="0" smtClean="0"/>
              <a:t>описав </a:t>
            </a:r>
            <a:r>
              <a:rPr lang="ru-RU" sz="2200" b="1" dirty="0" err="1" smtClean="0"/>
              <a:t>особливості</a:t>
            </a:r>
            <a:r>
              <a:rPr lang="ru-RU" sz="2200" b="1" dirty="0" smtClean="0"/>
              <a:t> </a:t>
            </a:r>
            <a:r>
              <a:rPr lang="ru-RU" sz="2200" b="1" dirty="0" err="1"/>
              <a:t>мікроскопічної</a:t>
            </a:r>
            <a:r>
              <a:rPr lang="ru-RU" sz="2200" b="1" dirty="0"/>
              <a:t> </a:t>
            </a:r>
            <a:r>
              <a:rPr lang="ru-RU" sz="2200" b="1" dirty="0" err="1"/>
              <a:t>будови</a:t>
            </a:r>
            <a:r>
              <a:rPr lang="ru-RU" sz="2200" b="1" dirty="0"/>
              <a:t> </a:t>
            </a:r>
            <a:r>
              <a:rPr lang="ru-RU" sz="2200" b="1" dirty="0" err="1" smtClean="0"/>
              <a:t>нирок</a:t>
            </a:r>
            <a:r>
              <a:rPr lang="ru-RU" sz="2200" b="1" dirty="0" smtClean="0"/>
              <a:t>: </a:t>
            </a:r>
            <a:r>
              <a:rPr lang="ru-RU" sz="2200" b="1" dirty="0" err="1" smtClean="0"/>
              <a:t>звивисті</a:t>
            </a:r>
            <a:r>
              <a:rPr lang="ru-RU" sz="2200" b="1" dirty="0" smtClean="0"/>
              <a:t> </a:t>
            </a:r>
            <a:r>
              <a:rPr lang="ru-RU" sz="2200" b="1" dirty="0" err="1"/>
              <a:t>канальці</a:t>
            </a:r>
            <a:r>
              <a:rPr lang="ru-RU" sz="2200" b="1" dirty="0"/>
              <a:t>, </a:t>
            </a:r>
            <a:r>
              <a:rPr lang="ru-RU" sz="2200" b="1" dirty="0" err="1"/>
              <a:t>судинний</a:t>
            </a:r>
            <a:r>
              <a:rPr lang="ru-RU" sz="2200" b="1" dirty="0"/>
              <a:t> </a:t>
            </a:r>
            <a:r>
              <a:rPr lang="ru-RU" sz="2200" b="1" dirty="0" err="1" smtClean="0"/>
              <a:t>клубочок</a:t>
            </a:r>
            <a:r>
              <a:rPr lang="ru-RU" sz="2200" b="1" dirty="0" smtClean="0"/>
              <a:t>, капсулу </a:t>
            </a:r>
            <a:r>
              <a:rPr lang="ru-RU" sz="2200" b="1" dirty="0" err="1"/>
              <a:t>навколо</a:t>
            </a:r>
            <a:r>
              <a:rPr lang="ru-RU" sz="2200" b="1" dirty="0"/>
              <a:t> </a:t>
            </a:r>
            <a:r>
              <a:rPr lang="ru-RU" sz="2200" b="1" dirty="0" err="1"/>
              <a:t>нього</a:t>
            </a:r>
            <a:r>
              <a:rPr lang="ru-RU" sz="2200" b="1" dirty="0"/>
              <a:t>, яку </a:t>
            </a:r>
            <a:r>
              <a:rPr lang="ru-RU" sz="2200" b="1" dirty="0" err="1"/>
              <a:t>пізніше</a:t>
            </a:r>
            <a:r>
              <a:rPr lang="ru-RU" sz="2200" b="1" dirty="0"/>
              <a:t> </a:t>
            </a:r>
            <a:r>
              <a:rPr lang="ru-RU" sz="2200" b="1" dirty="0" smtClean="0"/>
              <a:t>описав </a:t>
            </a:r>
            <a:r>
              <a:rPr lang="ru-RU" sz="2200" b="1" dirty="0" err="1" smtClean="0"/>
              <a:t>англієць</a:t>
            </a:r>
            <a:endParaRPr lang="ru-RU" sz="2200" b="1" dirty="0" smtClean="0"/>
          </a:p>
          <a:p>
            <a:r>
              <a:rPr lang="ru-RU" sz="2200" b="1" dirty="0" smtClean="0"/>
              <a:t> </a:t>
            </a:r>
            <a:r>
              <a:rPr lang="ru-RU" sz="2200" b="1" dirty="0"/>
              <a:t>В. </a:t>
            </a:r>
            <a:r>
              <a:rPr lang="ru-RU" sz="2200" b="1" dirty="0" err="1" smtClean="0"/>
              <a:t>Боумен</a:t>
            </a:r>
            <a:r>
              <a:rPr lang="ru-RU" sz="2200" b="1" dirty="0" smtClean="0"/>
              <a:t> </a:t>
            </a:r>
            <a:r>
              <a:rPr lang="ru-RU" sz="2200" b="1" dirty="0"/>
              <a:t>(капсула </a:t>
            </a:r>
            <a:r>
              <a:rPr lang="ru-RU" sz="2200" b="1" dirty="0" err="1" smtClean="0"/>
              <a:t>Шумлянського</a:t>
            </a:r>
            <a:r>
              <a:rPr lang="ru-RU" sz="2200" b="1" dirty="0" err="1"/>
              <a:t>-</a:t>
            </a:r>
            <a:r>
              <a:rPr lang="ru-RU" sz="2200" b="1" dirty="0" err="1" smtClean="0"/>
              <a:t>Боумена</a:t>
            </a:r>
            <a:r>
              <a:rPr lang="ru-RU" sz="2200" b="1" dirty="0"/>
              <a:t>). </a:t>
            </a:r>
            <a:endParaRPr lang="ru-RU" sz="2200" b="1" dirty="0" smtClean="0"/>
          </a:p>
          <a:p>
            <a:endParaRPr lang="ru-RU" sz="2200" b="1" dirty="0" smtClean="0"/>
          </a:p>
          <a:p>
            <a:r>
              <a:rPr lang="ru-RU" sz="2200" b="1" dirty="0" err="1" smtClean="0"/>
              <a:t>Пізніше</a:t>
            </a:r>
            <a:r>
              <a:rPr lang="ru-RU" sz="2200" b="1" dirty="0" smtClean="0"/>
              <a:t> </a:t>
            </a:r>
            <a:r>
              <a:rPr lang="ru-RU" sz="2200" b="1" dirty="0"/>
              <a:t>О.М. </a:t>
            </a:r>
            <a:r>
              <a:rPr lang="ru-RU" sz="2200" b="1" dirty="0" err="1" smtClean="0"/>
              <a:t>Шумлянський</a:t>
            </a:r>
            <a:r>
              <a:rPr lang="ru-RU" sz="2200" b="1" dirty="0" smtClean="0"/>
              <a:t> </a:t>
            </a:r>
            <a:r>
              <a:rPr lang="ru-RU" sz="2200" b="1" dirty="0"/>
              <a:t>— </a:t>
            </a:r>
            <a:r>
              <a:rPr lang="ru-RU" sz="2200" b="1" dirty="0" err="1"/>
              <a:t>професор</a:t>
            </a:r>
            <a:r>
              <a:rPr lang="ru-RU" sz="2200" b="1" dirty="0"/>
              <a:t> </a:t>
            </a:r>
            <a:r>
              <a:rPr lang="ru-RU" sz="2200" b="1" dirty="0" err="1"/>
              <a:t>патології</a:t>
            </a:r>
            <a:r>
              <a:rPr lang="ru-RU" sz="2200" b="1" dirty="0"/>
              <a:t> та </a:t>
            </a:r>
            <a:r>
              <a:rPr lang="ru-RU" sz="2200" b="1" dirty="0" err="1"/>
              <a:t>терапії</a:t>
            </a:r>
            <a:endParaRPr lang="ru-RU" sz="2200" b="1" dirty="0"/>
          </a:p>
          <a:p>
            <a:r>
              <a:rPr lang="ru-RU" sz="2200" b="1" dirty="0" err="1" smtClean="0"/>
              <a:t>Московського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медико-хірургічного</a:t>
            </a:r>
            <a:r>
              <a:rPr lang="ru-RU" sz="2200" b="1" dirty="0" smtClean="0"/>
              <a:t> училища </a:t>
            </a:r>
            <a:r>
              <a:rPr lang="ru-RU" sz="2200" b="1" dirty="0"/>
              <a:t>та </a:t>
            </a:r>
            <a:r>
              <a:rPr lang="ru-RU" sz="2200" b="1" dirty="0" err="1"/>
              <a:t>акушерської</a:t>
            </a:r>
            <a:r>
              <a:rPr lang="ru-RU" sz="2200" b="1" dirty="0"/>
              <a:t> </a:t>
            </a:r>
            <a:r>
              <a:rPr lang="ru-RU" sz="2200" b="1" dirty="0" err="1"/>
              <a:t>школи</a:t>
            </a:r>
            <a:r>
              <a:rPr lang="ru-RU" sz="2200" b="1" dirty="0"/>
              <a:t>.</a:t>
            </a:r>
          </a:p>
          <a:p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05800" y="228600"/>
            <a:ext cx="685800" cy="685800"/>
          </a:xfrm>
          <a:prstGeom prst="actionButtonForwardNex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0" y="304800"/>
            <a:ext cx="5677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Будова нефрону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9460" name="Picture 4" descr="C:\Documents and Settings\Администратор\Рабочий стол\Новая папка\Копия R70.jpg"/>
          <p:cNvPicPr>
            <a:picLocks noChangeAspect="1" noChangeArrowheads="1"/>
          </p:cNvPicPr>
          <p:nvPr/>
        </p:nvPicPr>
        <p:blipFill>
          <a:blip r:embed="rId2"/>
          <a:srcRect l="25110" r="20705"/>
          <a:stretch>
            <a:fillRect/>
          </a:stretch>
        </p:blipFill>
        <p:spPr bwMode="auto">
          <a:xfrm>
            <a:off x="2590800" y="1905000"/>
            <a:ext cx="3124200" cy="3594100"/>
          </a:xfrm>
          <a:prstGeom prst="rect">
            <a:avLst/>
          </a:prstGeom>
          <a:noFill/>
        </p:spPr>
      </p:pic>
      <p:sp>
        <p:nvSpPr>
          <p:cNvPr id="23" name="Овал 22"/>
          <p:cNvSpPr/>
          <p:nvPr/>
        </p:nvSpPr>
        <p:spPr>
          <a:xfrm>
            <a:off x="1905000" y="19812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905000" y="25146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828800" y="48006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477000" y="19812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553200" y="46482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6477000" y="2971800"/>
            <a:ext cx="304800" cy="457200"/>
          </a:xfrm>
          <a:prstGeom prst="ellipse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905000" y="2514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905000" y="198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48006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477000" y="1981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29718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553200" y="4648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85800" y="1905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Капсула нефрону</a:t>
            </a:r>
            <a:endParaRPr lang="ru-RU" dirty="0"/>
          </a:p>
        </p:txBody>
      </p:sp>
      <p:pic>
        <p:nvPicPr>
          <p:cNvPr id="1026" name="Picture 2" descr="C:\Documents and Settings\Администратор\Рабочий стол\rrrrrrrrrrrrr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209800"/>
            <a:ext cx="838200" cy="838200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>
            <a:off x="2133600" y="26670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09800" y="22860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" y="2514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Ка</a:t>
            </a:r>
            <a:r>
              <a:rPr lang="uk-UA" dirty="0" err="1" smtClean="0"/>
              <a:t>пілярний</a:t>
            </a:r>
            <a:r>
              <a:rPr lang="uk-UA" dirty="0" smtClean="0"/>
              <a:t> клубочок</a:t>
            </a:r>
            <a:endParaRPr lang="ru-RU" dirty="0"/>
          </a:p>
        </p:txBody>
      </p:sp>
      <p:pic>
        <p:nvPicPr>
          <p:cNvPr id="1027" name="Picture 3" descr="C:\Documents and Settings\Администратор\Рабочий стол\ewrexzcbsdajfgshdg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981200"/>
            <a:ext cx="762000" cy="788276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 rot="10800000">
            <a:off x="4419600" y="21336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81800" y="1905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Звивисті </a:t>
            </a:r>
            <a:r>
              <a:rPr lang="uk-UA" dirty="0" err="1" smtClean="0"/>
              <a:t>канальці</a:t>
            </a:r>
            <a:r>
              <a:rPr lang="uk-UA" dirty="0" smtClean="0"/>
              <a:t> першого порядку</a:t>
            </a:r>
            <a:endParaRPr lang="ru-RU" dirty="0"/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077200" y="228600"/>
            <a:ext cx="762000" cy="685800"/>
          </a:xfrm>
          <a:prstGeom prst="actionButtonForwardNex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781800" y="2819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Звивисті </a:t>
            </a:r>
            <a:r>
              <a:rPr lang="uk-UA" dirty="0" err="1" smtClean="0"/>
              <a:t>канальці</a:t>
            </a:r>
            <a:r>
              <a:rPr lang="uk-UA" dirty="0" smtClean="0"/>
              <a:t> другого порядку</a:t>
            </a:r>
            <a:endParaRPr lang="ru-RU" dirty="0"/>
          </a:p>
        </p:txBody>
      </p:sp>
      <p:pic>
        <p:nvPicPr>
          <p:cNvPr id="1028" name="Picture 4" descr="C:\Documents and Settings\Администратор\Рабочий стол\dsfdsdfdsfdfsdfs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2895600"/>
            <a:ext cx="762000" cy="609600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858000" y="4648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Збирна</a:t>
            </a:r>
            <a:r>
              <a:rPr lang="uk-UA" dirty="0" smtClean="0"/>
              <a:t> трубочка</a:t>
            </a:r>
            <a:endParaRPr lang="ru-RU" dirty="0"/>
          </a:p>
        </p:txBody>
      </p:sp>
      <p:pic>
        <p:nvPicPr>
          <p:cNvPr id="1029" name="Picture 5" descr="C:\Documents and Settings\Администратор\Рабочий стол\dsfgdhhjegt4464rtyte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733800"/>
            <a:ext cx="685800" cy="142240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228600" y="472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Петля нефрону</a:t>
            </a:r>
            <a:endParaRPr lang="ru-RU" dirty="0"/>
          </a:p>
        </p:txBody>
      </p:sp>
      <p:pic>
        <p:nvPicPr>
          <p:cNvPr id="1030" name="Picture 6" descr="C:\Documents and Settings\Администратор\Рабочий стол\rterwertret5rrrrrrrrrrrrrrrrrrrrrrrrrrrrrrrrr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1" y="4495800"/>
            <a:ext cx="1143000" cy="1004887"/>
          </a:xfrm>
          <a:prstGeom prst="rect">
            <a:avLst/>
          </a:prstGeom>
          <a:noFill/>
        </p:spPr>
      </p:pic>
      <p:cxnSp>
        <p:nvCxnSpPr>
          <p:cNvPr id="5" name="Прямая со стрелкой 4"/>
          <p:cNvCxnSpPr/>
          <p:nvPr/>
        </p:nvCxnSpPr>
        <p:spPr>
          <a:xfrm>
            <a:off x="2057400" y="50292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5029200" y="4800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4572000" y="32004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3400" y="55626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Показати всі позначення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286000" y="6096000"/>
            <a:ext cx="6394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Показати всі підписані позначення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43000" y="10668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Виберіть частину органа, щоб отримати про нього інформацію.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xit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0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4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2" presetClass="entr" presetSubtype="4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2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6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0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4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8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2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6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0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4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8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2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6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4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5" grpId="0" animBg="1"/>
      <p:bldP spid="25" grpId="1" animBg="1"/>
      <p:bldP spid="25" grpId="2" animBg="1"/>
      <p:bldP spid="25" grpId="5" animBg="1"/>
      <p:bldP spid="25" grpId="6" animBg="1"/>
      <p:bldP spid="25" grpId="7" animBg="1"/>
      <p:bldP spid="25" grpId="8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18" grpId="0"/>
      <p:bldP spid="18" grpId="1"/>
      <p:bldP spid="18" grpId="2"/>
      <p:bldP spid="18" grpId="3"/>
      <p:bldP spid="18" grpId="4"/>
      <p:bldP spid="18" grpId="5"/>
      <p:bldP spid="18" grpId="6"/>
      <p:bldP spid="17" grpId="0"/>
      <p:bldP spid="17" grpId="1"/>
      <p:bldP spid="17" grpId="2"/>
      <p:bldP spid="17" grpId="3"/>
      <p:bldP spid="17" grpId="4"/>
      <p:bldP spid="17" grpId="5"/>
      <p:bldP spid="17" grpId="6"/>
      <p:bldP spid="17" grpId="7"/>
      <p:bldP spid="19" grpId="0"/>
      <p:bldP spid="19" grpId="1"/>
      <p:bldP spid="19" grpId="2"/>
      <p:bldP spid="19" grpId="5"/>
      <p:bldP spid="19" grpId="6"/>
      <p:bldP spid="19" grpId="7"/>
      <p:bldP spid="19" grpId="8"/>
      <p:bldP spid="20" grpId="0"/>
      <p:bldP spid="20" grpId="1"/>
      <p:bldP spid="20" grpId="2"/>
      <p:bldP spid="20" grpId="3"/>
      <p:bldP spid="20" grpId="4"/>
      <p:bldP spid="20" grpId="5"/>
      <p:bldP spid="20" grpId="6"/>
      <p:bldP spid="20" grpId="7"/>
      <p:bldP spid="21" grpId="0"/>
      <p:bldP spid="21" grpId="1"/>
      <p:bldP spid="21" grpId="2"/>
      <p:bldP spid="21" grpId="3"/>
      <p:bldP spid="21" grpId="4"/>
      <p:bldP spid="21" grpId="5"/>
      <p:bldP spid="21" grpId="6"/>
      <p:bldP spid="21" grpId="7"/>
      <p:bldP spid="22" grpId="0"/>
      <p:bldP spid="22" grpId="1"/>
      <p:bldP spid="22" grpId="2"/>
      <p:bldP spid="22" grpId="3"/>
      <p:bldP spid="22" grpId="4"/>
      <p:bldP spid="22" grpId="5"/>
      <p:bldP spid="22" grpId="6"/>
      <p:bldP spid="22" grpId="7"/>
      <p:bldP spid="30" grpId="0"/>
      <p:bldP spid="30" grpId="1"/>
      <p:bldP spid="30" grpId="2"/>
      <p:bldP spid="30" grpId="3"/>
      <p:bldP spid="30" grpId="4"/>
      <p:bldP spid="30" grpId="5"/>
      <p:bldP spid="30" grpId="6"/>
      <p:bldP spid="30" grpId="7"/>
      <p:bldP spid="32" grpId="0"/>
      <p:bldP spid="32" grpId="1"/>
      <p:bldP spid="32" grpId="2"/>
      <p:bldP spid="32" grpId="3"/>
      <p:bldP spid="32" grpId="4"/>
      <p:bldP spid="32" grpId="5"/>
      <p:bldP spid="32" grpId="6"/>
      <p:bldP spid="34" grpId="0"/>
      <p:bldP spid="34" grpId="1"/>
      <p:bldP spid="34" grpId="2"/>
      <p:bldP spid="34" grpId="3"/>
      <p:bldP spid="34" grpId="4"/>
      <p:bldP spid="34" grpId="5"/>
      <p:bldP spid="34" grpId="6"/>
      <p:bldP spid="34" grpId="7"/>
      <p:bldP spid="36" grpId="0"/>
      <p:bldP spid="36" grpId="1"/>
      <p:bldP spid="36" grpId="2"/>
      <p:bldP spid="36" grpId="3"/>
      <p:bldP spid="36" grpId="4"/>
      <p:bldP spid="36" grpId="5"/>
      <p:bldP spid="36" grpId="6"/>
      <p:bldP spid="36" grpId="7"/>
      <p:bldP spid="38" grpId="0"/>
      <p:bldP spid="38" grpId="1"/>
      <p:bldP spid="38" grpId="2"/>
      <p:bldP spid="38" grpId="3"/>
      <p:bldP spid="38" grpId="4"/>
      <p:bldP spid="38" grpId="5"/>
      <p:bldP spid="38" grpId="6"/>
      <p:bldP spid="38" grpId="7"/>
      <p:bldP spid="40" grpId="0"/>
      <p:bldP spid="40" grpId="1"/>
      <p:bldP spid="40" grpId="2"/>
      <p:bldP spid="40" grpId="5"/>
      <p:bldP spid="40" grpId="6"/>
      <p:bldP spid="40" grpId="7"/>
      <p:bldP spid="40" grpId="8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152400"/>
            <a:ext cx="63261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Механізм утворення сечі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990600"/>
            <a:ext cx="4114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</a:rPr>
              <a:t>І етап </a:t>
            </a:r>
            <a:r>
              <a:rPr lang="uk-UA" sz="2400" dirty="0" smtClean="0">
                <a:solidFill>
                  <a:srgbClr val="FFFF00"/>
                </a:solidFill>
              </a:rPr>
              <a:t>– </a:t>
            </a:r>
            <a:r>
              <a:rPr lang="uk-UA" sz="2800" b="1" dirty="0" smtClean="0">
                <a:solidFill>
                  <a:srgbClr val="FF0000"/>
                </a:solidFill>
              </a:rPr>
              <a:t>фільтрація </a:t>
            </a:r>
            <a:r>
              <a:rPr lang="uk-UA" sz="2400" dirty="0" smtClean="0">
                <a:solidFill>
                  <a:srgbClr val="FFFF00"/>
                </a:solidFill>
              </a:rPr>
              <a:t>– відбувається в ниркових тільцях нефрону, які й виконують функцію фільтра.</a:t>
            </a:r>
          </a:p>
          <a:p>
            <a:r>
              <a:rPr lang="uk-UA" sz="2400" dirty="0" smtClean="0">
                <a:solidFill>
                  <a:srgbClr val="FFFF00"/>
                </a:solidFill>
              </a:rPr>
              <a:t>Результат – утворення в порожнині капсули нефрону первинної сечі (150 л).</a:t>
            </a:r>
          </a:p>
        </p:txBody>
      </p:sp>
      <p:pic>
        <p:nvPicPr>
          <p:cNvPr id="21506" name="Picture 2" descr="C:\Documents and Settings\Администратор\Рабочий стол\Новая папка\R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86200"/>
            <a:ext cx="5765800" cy="28067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990600"/>
            <a:ext cx="3657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FF00"/>
                </a:solidFill>
              </a:rPr>
              <a:t>ІІ етап </a:t>
            </a:r>
            <a:r>
              <a:rPr lang="uk-UA" sz="2400" dirty="0" smtClean="0">
                <a:solidFill>
                  <a:srgbClr val="FFFF00"/>
                </a:solidFill>
              </a:rPr>
              <a:t>– </a:t>
            </a:r>
            <a:r>
              <a:rPr lang="uk-UA" sz="2800" b="1" dirty="0" smtClean="0">
                <a:solidFill>
                  <a:srgbClr val="FF0000"/>
                </a:solidFill>
              </a:rPr>
              <a:t>реабсорбція</a:t>
            </a:r>
            <a:r>
              <a:rPr lang="uk-UA" sz="2400" dirty="0" smtClean="0">
                <a:solidFill>
                  <a:srgbClr val="FFFF00"/>
                </a:solidFill>
              </a:rPr>
              <a:t> – відбувається в </a:t>
            </a:r>
            <a:r>
              <a:rPr lang="uk-UA" sz="2400" dirty="0" err="1" smtClean="0">
                <a:solidFill>
                  <a:srgbClr val="FFFF00"/>
                </a:solidFill>
              </a:rPr>
              <a:t>канальцях</a:t>
            </a:r>
            <a:r>
              <a:rPr lang="uk-UA" sz="2400" dirty="0" smtClean="0">
                <a:solidFill>
                  <a:srgbClr val="FFFF00"/>
                </a:solidFill>
              </a:rPr>
              <a:t> нефронів.</a:t>
            </a:r>
          </a:p>
          <a:p>
            <a:r>
              <a:rPr lang="uk-UA" sz="2400" dirty="0" smtClean="0">
                <a:solidFill>
                  <a:srgbClr val="FFFF00"/>
                </a:solidFill>
              </a:rPr>
              <a:t>Результат – утворення вторинної сечі (1,5 л).</a:t>
            </a:r>
            <a:endParaRPr lang="ru-RU" sz="24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305800" y="228600"/>
            <a:ext cx="685800" cy="685800"/>
          </a:xfrm>
          <a:prstGeom prst="actionButtonForwardNex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228600"/>
            <a:ext cx="70866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Захворювання органів сечовиділення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71800" y="6324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FF00"/>
                </a:solidFill>
              </a:rPr>
              <a:t>Уретрит – запалення сечівника</a:t>
            </a:r>
          </a:p>
        </p:txBody>
      </p:sp>
      <p:pic>
        <p:nvPicPr>
          <p:cNvPr id="22530" name="Picture 2" descr="C:\Documents and Settings\Администратор\Рабочий стол\Новая папка\пієлонефр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2895600" cy="2091267"/>
          </a:xfrm>
          <a:prstGeom prst="rect">
            <a:avLst/>
          </a:prstGeom>
          <a:noFill/>
        </p:spPr>
      </p:pic>
      <p:pic>
        <p:nvPicPr>
          <p:cNvPr id="22531" name="Picture 3" descr="C:\Documents and Settings\Администратор\Рабочий стол\Новая папка\Гломерулонефрит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76400"/>
            <a:ext cx="3048000" cy="2170006"/>
          </a:xfrm>
          <a:prstGeom prst="rect">
            <a:avLst/>
          </a:prstGeom>
          <a:noFill/>
        </p:spPr>
      </p:pic>
      <p:pic>
        <p:nvPicPr>
          <p:cNvPr id="22533" name="Picture 5" descr="C:\Documents and Settings\Администратор\Рабочий стол\Новая папка\цистит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886200"/>
            <a:ext cx="1676400" cy="2235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200400" y="1676401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</a:t>
            </a:r>
          </a:p>
          <a:p>
            <a:r>
              <a:rPr lang="uk-UA" dirty="0" smtClean="0"/>
              <a:t>                   </a:t>
            </a:r>
            <a:r>
              <a:rPr lang="uk-UA" i="1" dirty="0" smtClean="0">
                <a:solidFill>
                  <a:srgbClr val="FFFF00"/>
                </a:solidFill>
              </a:rPr>
              <a:t>Пієлонефрит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i="1" dirty="0" err="1" smtClean="0">
                <a:solidFill>
                  <a:srgbClr val="FFFF00"/>
                </a:solidFill>
              </a:rPr>
              <a:t>Гломерулонефрит</a:t>
            </a:r>
            <a:endParaRPr lang="uk-UA" i="1" dirty="0" smtClean="0">
              <a:solidFill>
                <a:srgbClr val="FFFF00"/>
              </a:solidFill>
            </a:endParaRPr>
          </a:p>
          <a:p>
            <a:endParaRPr lang="uk-UA" dirty="0" smtClean="0"/>
          </a:p>
          <a:p>
            <a:endParaRPr lang="ru-RU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>
            <a:off x="3352800" y="21336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105400" y="3276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" y="6096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err="1" smtClean="0">
                <a:solidFill>
                  <a:srgbClr val="FFFF00"/>
                </a:solidFill>
              </a:rPr>
              <a:t>Сечокам</a:t>
            </a:r>
            <a:r>
              <a:rPr lang="ru-RU" i="1" dirty="0" smtClean="0">
                <a:solidFill>
                  <a:srgbClr val="FFFF00"/>
                </a:solidFill>
              </a:rPr>
              <a:t>'</a:t>
            </a:r>
            <a:r>
              <a:rPr lang="uk-UA" i="1" dirty="0" err="1" smtClean="0">
                <a:solidFill>
                  <a:srgbClr val="FFFF00"/>
                </a:solidFill>
              </a:rPr>
              <a:t>яна</a:t>
            </a:r>
            <a:r>
              <a:rPr lang="uk-UA" i="1" dirty="0" smtClean="0">
                <a:solidFill>
                  <a:srgbClr val="FFFF00"/>
                </a:solidFill>
              </a:rPr>
              <a:t> хвороба</a:t>
            </a:r>
            <a:endParaRPr lang="ru-RU" i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00" y="6019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FF00"/>
                </a:solidFill>
              </a:rPr>
              <a:t>Цистит</a:t>
            </a:r>
          </a:p>
          <a:p>
            <a:endParaRPr lang="ru-RU" dirty="0"/>
          </a:p>
        </p:txBody>
      </p:sp>
      <p:pic>
        <p:nvPicPr>
          <p:cNvPr id="22535" name="Picture 7" descr="C:\Documents and Settings\Администратор\Рабочий стол\Новая папка\R6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77000" y="4038600"/>
            <a:ext cx="1828800" cy="2043352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629400" y="609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>
                <a:solidFill>
                  <a:srgbClr val="FFFF00"/>
                </a:solidFill>
              </a:rPr>
              <a:t>Пієлонефрит</a:t>
            </a:r>
            <a:endParaRPr lang="ru-RU" dirty="0"/>
          </a:p>
        </p:txBody>
      </p:sp>
      <p:pic>
        <p:nvPicPr>
          <p:cNvPr id="22536" name="Picture 8" descr="C:\Documents and Settings\Администратор\Рабочий стол\Новая папка\Сечокамяна хвороб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4038600"/>
            <a:ext cx="2057400" cy="2057400"/>
          </a:xfrm>
          <a:prstGeom prst="rect">
            <a:avLst/>
          </a:prstGeom>
          <a:noFill/>
        </p:spPr>
      </p:pic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305800" y="228600"/>
            <a:ext cx="685800" cy="685800"/>
          </a:xfrm>
          <a:prstGeom prst="actionButtonForwardNex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множение 3">
            <a:hlinkClick r:id="" action="ppaction://hlinkshowjump?jump=endshow" highlightClick="1"/>
          </p:cNvPr>
          <p:cNvSpPr/>
          <p:nvPr/>
        </p:nvSpPr>
        <p:spPr>
          <a:xfrm>
            <a:off x="8229600" y="152400"/>
            <a:ext cx="762000" cy="685800"/>
          </a:xfrm>
          <a:prstGeom prst="mathMultiply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04800" y="457200"/>
            <a:ext cx="8154937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Бережіть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здоров'я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власне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</a:p>
          <a:p>
            <a:pPr algn="ctr"/>
            <a:endParaRPr lang="uk-UA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Поки є на це ще час,</a:t>
            </a:r>
          </a:p>
          <a:p>
            <a:pPr algn="ctr"/>
            <a:endParaRPr lang="uk-UA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Бо життя таке прекрасне,</a:t>
            </a:r>
          </a:p>
          <a:p>
            <a:pPr algn="ctr"/>
            <a:endParaRPr lang="uk-UA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 воно одне у нас!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377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Конуріна Г. І.</dc:creator>
  <cp:lastModifiedBy>User</cp:lastModifiedBy>
  <cp:revision>90</cp:revision>
  <dcterms:created xsi:type="dcterms:W3CDTF">2011-01-08T13:04:38Z</dcterms:created>
  <dcterms:modified xsi:type="dcterms:W3CDTF">2012-02-07T11:41:28Z</dcterms:modified>
</cp:coreProperties>
</file>