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6" r:id="rId5"/>
    <p:sldId id="259" r:id="rId6"/>
    <p:sldId id="265" r:id="rId7"/>
    <p:sldId id="303" r:id="rId8"/>
    <p:sldId id="295" r:id="rId9"/>
    <p:sldId id="293" r:id="rId10"/>
    <p:sldId id="310" r:id="rId11"/>
    <p:sldId id="307" r:id="rId12"/>
    <p:sldId id="309" r:id="rId13"/>
    <p:sldId id="297" r:id="rId14"/>
    <p:sldId id="296" r:id="rId15"/>
    <p:sldId id="298" r:id="rId16"/>
    <p:sldId id="276" r:id="rId17"/>
    <p:sldId id="311" r:id="rId18"/>
    <p:sldId id="304" r:id="rId19"/>
    <p:sldId id="299" r:id="rId20"/>
    <p:sldId id="285" r:id="rId21"/>
    <p:sldId id="314" r:id="rId22"/>
    <p:sldId id="308" r:id="rId23"/>
    <p:sldId id="275" r:id="rId24"/>
    <p:sldId id="302" r:id="rId25"/>
    <p:sldId id="283" r:id="rId26"/>
    <p:sldId id="282" r:id="rId27"/>
    <p:sldId id="288" r:id="rId28"/>
    <p:sldId id="294" r:id="rId29"/>
    <p:sldId id="268" r:id="rId30"/>
    <p:sldId id="263" r:id="rId31"/>
    <p:sldId id="261" r:id="rId32"/>
    <p:sldId id="291" r:id="rId33"/>
    <p:sldId id="264" r:id="rId34"/>
    <p:sldId id="267" r:id="rId35"/>
    <p:sldId id="306" r:id="rId36"/>
    <p:sldId id="277" r:id="rId37"/>
    <p:sldId id="315" r:id="rId38"/>
    <p:sldId id="312" r:id="rId39"/>
    <p:sldId id="313" r:id="rId4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66CC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2900B6-3AD6-4A94-8AD1-BB3A054F6167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4946232-5ED4-4A8E-8AA5-8BE5E9EDF241}">
      <dgm:prSet phldrT="[Текст]" custT="1"/>
      <dgm:spPr>
        <a:solidFill>
          <a:schemeClr val="accent3">
            <a:lumMod val="75000"/>
          </a:schemeClr>
        </a:solidFill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sz="2800" b="1" dirty="0" smtClean="0"/>
            <a:t>Головний мозок</a:t>
          </a:r>
          <a:endParaRPr lang="uk-UA" sz="2800" b="1" dirty="0"/>
        </a:p>
      </dgm:t>
    </dgm:pt>
    <dgm:pt modelId="{7910D5CC-098B-4AB6-A55F-2B27A11367DC}" type="parTrans" cxnId="{4A44B643-48FE-4F9C-8BF6-EB04E58CA787}">
      <dgm:prSet/>
      <dgm:spPr/>
      <dgm:t>
        <a:bodyPr/>
        <a:lstStyle/>
        <a:p>
          <a:endParaRPr lang="uk-UA"/>
        </a:p>
      </dgm:t>
    </dgm:pt>
    <dgm:pt modelId="{EC1CFFFB-EC4E-4153-AEA8-ACB88FFECBB3}" type="sibTrans" cxnId="{4A44B643-48FE-4F9C-8BF6-EB04E58CA787}">
      <dgm:prSet/>
      <dgm:spPr/>
      <dgm:t>
        <a:bodyPr/>
        <a:lstStyle/>
        <a:p>
          <a:endParaRPr lang="uk-UA"/>
        </a:p>
      </dgm:t>
    </dgm:pt>
    <dgm:pt modelId="{ED47CFD3-33BD-488D-9A6B-480915C6DE61}">
      <dgm:prSet phldrT="[Текст]" custT="1"/>
      <dgm:spPr>
        <a:solidFill>
          <a:schemeClr val="accent3">
            <a:lumMod val="60000"/>
            <a:lumOff val="40000"/>
          </a:schemeClr>
        </a:solidFill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sz="2800" b="1" dirty="0" smtClean="0"/>
            <a:t>Стовбур мозку</a:t>
          </a:r>
          <a:endParaRPr lang="uk-UA" sz="2800" b="1" dirty="0"/>
        </a:p>
      </dgm:t>
    </dgm:pt>
    <dgm:pt modelId="{E074AD05-8DEC-487E-9BF5-2960394A9482}" type="parTrans" cxnId="{0F358F78-9139-4873-81BE-D9C1AE3E725F}">
      <dgm:prSet/>
      <dgm:spPr/>
      <dgm:t>
        <a:bodyPr/>
        <a:lstStyle/>
        <a:p>
          <a:endParaRPr lang="uk-UA"/>
        </a:p>
      </dgm:t>
    </dgm:pt>
    <dgm:pt modelId="{9468911E-894F-46AA-A908-9B820CD1CF5B}" type="sibTrans" cxnId="{0F358F78-9139-4873-81BE-D9C1AE3E725F}">
      <dgm:prSet/>
      <dgm:spPr/>
      <dgm:t>
        <a:bodyPr/>
        <a:lstStyle/>
        <a:p>
          <a:endParaRPr lang="uk-UA"/>
        </a:p>
      </dgm:t>
    </dgm:pt>
    <dgm:pt modelId="{56A3CB8A-8E3C-4438-82FC-71B216014F60}">
      <dgm:prSet phldrT="[Текст]"/>
      <dgm:spPr>
        <a:solidFill>
          <a:srgbClr val="C00000"/>
        </a:solidFill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b="1" dirty="0" smtClean="0"/>
            <a:t>Довгастий мозок</a:t>
          </a:r>
          <a:endParaRPr lang="uk-UA" b="1" dirty="0"/>
        </a:p>
      </dgm:t>
    </dgm:pt>
    <dgm:pt modelId="{031C9061-4B8F-4654-B6C6-B34213D6D89F}" type="parTrans" cxnId="{57D0A2F1-19AE-468E-B83A-F26C5EA981B1}">
      <dgm:prSet/>
      <dgm:spPr/>
      <dgm:t>
        <a:bodyPr/>
        <a:lstStyle/>
        <a:p>
          <a:endParaRPr lang="uk-UA"/>
        </a:p>
      </dgm:t>
    </dgm:pt>
    <dgm:pt modelId="{CFE328B2-F95F-4D23-884B-83E8BF051F92}" type="sibTrans" cxnId="{57D0A2F1-19AE-468E-B83A-F26C5EA981B1}">
      <dgm:prSet/>
      <dgm:spPr/>
      <dgm:t>
        <a:bodyPr/>
        <a:lstStyle/>
        <a:p>
          <a:endParaRPr lang="uk-UA"/>
        </a:p>
      </dgm:t>
    </dgm:pt>
    <dgm:pt modelId="{9E091A0C-E41B-4D23-807E-FB5429E752FE}">
      <dgm:prSet phldrT="[Текст]"/>
      <dgm:spPr>
        <a:solidFill>
          <a:srgbClr val="C00000"/>
        </a:solidFill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b="1" dirty="0" smtClean="0"/>
            <a:t>Міст </a:t>
          </a:r>
          <a:endParaRPr lang="uk-UA" b="1" dirty="0"/>
        </a:p>
      </dgm:t>
    </dgm:pt>
    <dgm:pt modelId="{55F59382-8E7D-4AD0-BB04-AAB6F2050E31}" type="parTrans" cxnId="{1F1F5BE3-81DD-4FB4-A99E-47757F797932}">
      <dgm:prSet/>
      <dgm:spPr/>
      <dgm:t>
        <a:bodyPr/>
        <a:lstStyle/>
        <a:p>
          <a:endParaRPr lang="uk-UA"/>
        </a:p>
      </dgm:t>
    </dgm:pt>
    <dgm:pt modelId="{DDAA1535-503C-497D-BAF8-74383F6F695E}" type="sibTrans" cxnId="{1F1F5BE3-81DD-4FB4-A99E-47757F797932}">
      <dgm:prSet/>
      <dgm:spPr/>
      <dgm:t>
        <a:bodyPr/>
        <a:lstStyle/>
        <a:p>
          <a:endParaRPr lang="uk-UA"/>
        </a:p>
      </dgm:t>
    </dgm:pt>
    <dgm:pt modelId="{5E531990-BEC0-4227-890B-C64CD3F83349}">
      <dgm:prSet phldrT="[Текст]" custT="1"/>
      <dgm:spPr>
        <a:solidFill>
          <a:schemeClr val="accent3">
            <a:lumMod val="60000"/>
            <a:lumOff val="40000"/>
          </a:schemeClr>
        </a:solidFill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sz="2800" b="1" dirty="0" smtClean="0"/>
            <a:t>Передній мозок</a:t>
          </a:r>
          <a:endParaRPr lang="uk-UA" sz="2800" b="1" dirty="0"/>
        </a:p>
      </dgm:t>
    </dgm:pt>
    <dgm:pt modelId="{7B72C462-1FDC-4AD8-A4ED-D88ED947E1B8}" type="parTrans" cxnId="{565359B3-F881-4AAC-AC4B-B1D634CBC6F3}">
      <dgm:prSet/>
      <dgm:spPr/>
      <dgm:t>
        <a:bodyPr/>
        <a:lstStyle/>
        <a:p>
          <a:endParaRPr lang="uk-UA"/>
        </a:p>
      </dgm:t>
    </dgm:pt>
    <dgm:pt modelId="{0912B9C8-9F03-4BBD-B8A7-5B0E624D003B}" type="sibTrans" cxnId="{565359B3-F881-4AAC-AC4B-B1D634CBC6F3}">
      <dgm:prSet/>
      <dgm:spPr/>
      <dgm:t>
        <a:bodyPr/>
        <a:lstStyle/>
        <a:p>
          <a:endParaRPr lang="uk-UA"/>
        </a:p>
      </dgm:t>
    </dgm:pt>
    <dgm:pt modelId="{C4772323-360B-464A-939C-B965AF6998C0}">
      <dgm:prSet phldrT="[Текст]" custT="1"/>
      <dgm:spPr>
        <a:solidFill>
          <a:schemeClr val="accent3">
            <a:lumMod val="75000"/>
          </a:schemeClr>
        </a:solidFill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sz="2800" b="1" dirty="0" smtClean="0"/>
            <a:t>Мозочок </a:t>
          </a:r>
          <a:endParaRPr lang="uk-UA" sz="2800" b="1" dirty="0"/>
        </a:p>
      </dgm:t>
    </dgm:pt>
    <dgm:pt modelId="{9D6EAB02-6A91-4D6A-AE8C-5B87F9F08BE1}" type="parTrans" cxnId="{F8EF1C29-DB08-44DE-AA19-854EC31FC8D7}">
      <dgm:prSet/>
      <dgm:spPr/>
      <dgm:t>
        <a:bodyPr/>
        <a:lstStyle/>
        <a:p>
          <a:endParaRPr lang="uk-UA"/>
        </a:p>
      </dgm:t>
    </dgm:pt>
    <dgm:pt modelId="{21D97B8C-D863-4E64-A564-DB5F9D0C6F7A}" type="sibTrans" cxnId="{F8EF1C29-DB08-44DE-AA19-854EC31FC8D7}">
      <dgm:prSet/>
      <dgm:spPr/>
      <dgm:t>
        <a:bodyPr/>
        <a:lstStyle/>
        <a:p>
          <a:endParaRPr lang="uk-UA"/>
        </a:p>
      </dgm:t>
    </dgm:pt>
    <dgm:pt modelId="{FBE7C57A-94E8-43B4-9706-59CB76016D8F}">
      <dgm:prSet phldrT="[Текст]"/>
      <dgm:spPr>
        <a:solidFill>
          <a:srgbClr val="C00000"/>
        </a:solidFill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b="1" dirty="0" smtClean="0"/>
            <a:t>Середній мозок</a:t>
          </a:r>
          <a:endParaRPr lang="uk-UA" b="1" dirty="0"/>
        </a:p>
      </dgm:t>
    </dgm:pt>
    <dgm:pt modelId="{103DC4CC-B17D-4EF8-A80C-9860A76F9F0D}" type="parTrans" cxnId="{7124606F-F706-4052-BB92-80E7866425D4}">
      <dgm:prSet/>
      <dgm:spPr/>
      <dgm:t>
        <a:bodyPr/>
        <a:lstStyle/>
        <a:p>
          <a:endParaRPr lang="uk-UA"/>
        </a:p>
      </dgm:t>
    </dgm:pt>
    <dgm:pt modelId="{5E450B5F-1997-4061-9363-F43244EEEFB6}" type="sibTrans" cxnId="{7124606F-F706-4052-BB92-80E7866425D4}">
      <dgm:prSet/>
      <dgm:spPr/>
      <dgm:t>
        <a:bodyPr/>
        <a:lstStyle/>
        <a:p>
          <a:endParaRPr lang="uk-UA"/>
        </a:p>
      </dgm:t>
    </dgm:pt>
    <dgm:pt modelId="{F158E3B7-E0E8-4A2E-8BF6-0468F7293D85}">
      <dgm:prSet phldrT="[Текст]"/>
      <dgm:spPr>
        <a:solidFill>
          <a:srgbClr val="C00000"/>
        </a:solidFill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b="1" dirty="0" smtClean="0"/>
            <a:t>Проміжний  мозок</a:t>
          </a:r>
          <a:endParaRPr lang="uk-UA" b="1" dirty="0"/>
        </a:p>
      </dgm:t>
    </dgm:pt>
    <dgm:pt modelId="{95A25F4B-E68C-433D-8A28-F9003365A915}" type="parTrans" cxnId="{CB460696-0A4E-4488-9CA7-22522604CE46}">
      <dgm:prSet/>
      <dgm:spPr/>
      <dgm:t>
        <a:bodyPr/>
        <a:lstStyle/>
        <a:p>
          <a:endParaRPr lang="uk-UA"/>
        </a:p>
      </dgm:t>
    </dgm:pt>
    <dgm:pt modelId="{7CF3C6B6-6FFC-4251-8148-D282F9B88599}" type="sibTrans" cxnId="{CB460696-0A4E-4488-9CA7-22522604CE46}">
      <dgm:prSet/>
      <dgm:spPr/>
      <dgm:t>
        <a:bodyPr/>
        <a:lstStyle/>
        <a:p>
          <a:endParaRPr lang="uk-UA"/>
        </a:p>
      </dgm:t>
    </dgm:pt>
    <dgm:pt modelId="{83F6B22A-D92F-41F8-823A-B5942BF8F279}" type="pres">
      <dgm:prSet presAssocID="{F02900B6-3AD6-4A94-8AD1-BB3A054F616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E409FFD6-DAA2-4F93-8718-1E222DE0D7CA}" type="pres">
      <dgm:prSet presAssocID="{34946232-5ED4-4A8E-8AA5-8BE5E9EDF241}" presName="vertOne" presStyleCnt="0"/>
      <dgm:spPr/>
    </dgm:pt>
    <dgm:pt modelId="{907BCA38-8CA5-4B76-BD4E-A3C5247ED4A4}" type="pres">
      <dgm:prSet presAssocID="{34946232-5ED4-4A8E-8AA5-8BE5E9EDF241}" presName="txOne" presStyleLbl="node0" presStyleIdx="0" presStyleCnt="2" custScaleX="47972" custScaleY="19724" custLinFactNeighborX="7258" custLinFactNeighborY="-4822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B78D562-D808-47AE-86EA-244CE55B1D5D}" type="pres">
      <dgm:prSet presAssocID="{34946232-5ED4-4A8E-8AA5-8BE5E9EDF241}" presName="parTransOne" presStyleCnt="0"/>
      <dgm:spPr/>
    </dgm:pt>
    <dgm:pt modelId="{3341CF54-14D7-41DB-AB47-FF268FBFBC57}" type="pres">
      <dgm:prSet presAssocID="{34946232-5ED4-4A8E-8AA5-8BE5E9EDF241}" presName="horzOne" presStyleCnt="0"/>
      <dgm:spPr/>
    </dgm:pt>
    <dgm:pt modelId="{A70F0866-5754-4CDC-8285-960C3C621575}" type="pres">
      <dgm:prSet presAssocID="{ED47CFD3-33BD-488D-9A6B-480915C6DE61}" presName="vertTwo" presStyleCnt="0"/>
      <dgm:spPr/>
    </dgm:pt>
    <dgm:pt modelId="{711E9F42-7B0D-4948-8FB4-B06058464510}" type="pres">
      <dgm:prSet presAssocID="{ED47CFD3-33BD-488D-9A6B-480915C6DE61}" presName="txTwo" presStyleLbl="node2" presStyleIdx="0" presStyleCnt="2" custScaleX="84242" custScaleY="20456" custLinFactY="-2376" custLinFactNeighborX="2642" custLinFactNeighborY="-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09AF8DB-086F-41FC-8AEE-3F0366E85517}" type="pres">
      <dgm:prSet presAssocID="{ED47CFD3-33BD-488D-9A6B-480915C6DE61}" presName="parTransTwo" presStyleCnt="0"/>
      <dgm:spPr/>
    </dgm:pt>
    <dgm:pt modelId="{6FFCE8C9-6692-4A40-AE43-ED023953BACD}" type="pres">
      <dgm:prSet presAssocID="{ED47CFD3-33BD-488D-9A6B-480915C6DE61}" presName="horzTwo" presStyleCnt="0"/>
      <dgm:spPr/>
    </dgm:pt>
    <dgm:pt modelId="{9C682F69-BB3C-4C12-83AE-86A77D2EE762}" type="pres">
      <dgm:prSet presAssocID="{56A3CB8A-8E3C-4438-82FC-71B216014F60}" presName="vertThree" presStyleCnt="0"/>
      <dgm:spPr/>
    </dgm:pt>
    <dgm:pt modelId="{7CF6AB3C-99B4-469E-886C-8CEC56C8C810}" type="pres">
      <dgm:prSet presAssocID="{56A3CB8A-8E3C-4438-82FC-71B216014F60}" presName="txThree" presStyleLbl="node3" presStyleIdx="0" presStyleCnt="4" custScaleY="29607" custLinFactNeighborX="12943" custLinFactNeighborY="-1930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3283113-AC05-4DFE-992C-B3222E384105}" type="pres">
      <dgm:prSet presAssocID="{56A3CB8A-8E3C-4438-82FC-71B216014F60}" presName="horzThree" presStyleCnt="0"/>
      <dgm:spPr/>
    </dgm:pt>
    <dgm:pt modelId="{1DF19397-7453-401F-B603-97BABADBD77C}" type="pres">
      <dgm:prSet presAssocID="{CFE328B2-F95F-4D23-884B-83E8BF051F92}" presName="sibSpaceThree" presStyleCnt="0"/>
      <dgm:spPr/>
    </dgm:pt>
    <dgm:pt modelId="{24C97B5F-3FBD-4F81-92A8-F3148CA40383}" type="pres">
      <dgm:prSet presAssocID="{9E091A0C-E41B-4D23-807E-FB5429E752FE}" presName="vertThree" presStyleCnt="0"/>
      <dgm:spPr/>
    </dgm:pt>
    <dgm:pt modelId="{6C3E117F-1E5D-4DD4-9E17-97F1CFD04270}" type="pres">
      <dgm:prSet presAssocID="{9E091A0C-E41B-4D23-807E-FB5429E752FE}" presName="txThree" presStyleLbl="node3" presStyleIdx="1" presStyleCnt="4" custScaleY="29029" custLinFactNeighborX="6265" custLinFactNeighborY="-977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ACE2E02-6DB2-466C-BB33-6ECF61F06244}" type="pres">
      <dgm:prSet presAssocID="{9E091A0C-E41B-4D23-807E-FB5429E752FE}" presName="horzThree" presStyleCnt="0"/>
      <dgm:spPr/>
    </dgm:pt>
    <dgm:pt modelId="{E4150384-F91A-41A7-82CE-B85B66F3FDBE}" type="pres">
      <dgm:prSet presAssocID="{DDAA1535-503C-497D-BAF8-74383F6F695E}" presName="sibSpaceThree" presStyleCnt="0"/>
      <dgm:spPr/>
    </dgm:pt>
    <dgm:pt modelId="{953B5432-B801-4412-9609-904A36E93E5F}" type="pres">
      <dgm:prSet presAssocID="{FBE7C57A-94E8-43B4-9706-59CB76016D8F}" presName="vertThree" presStyleCnt="0"/>
      <dgm:spPr/>
    </dgm:pt>
    <dgm:pt modelId="{B0E9993F-EEBC-4477-BEA9-5E91AEBE95D0}" type="pres">
      <dgm:prSet presAssocID="{FBE7C57A-94E8-43B4-9706-59CB76016D8F}" presName="txThree" presStyleLbl="node3" presStyleIdx="2" presStyleCnt="4" custScaleY="29712" custLinFactNeighborX="97109" custLinFactNeighborY="293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7E4DED7-FCEB-408F-A846-9EF033A6258B}" type="pres">
      <dgm:prSet presAssocID="{FBE7C57A-94E8-43B4-9706-59CB76016D8F}" presName="horzThree" presStyleCnt="0"/>
      <dgm:spPr/>
    </dgm:pt>
    <dgm:pt modelId="{611FE375-8673-4A02-AE7A-AFD01ECC1B29}" type="pres">
      <dgm:prSet presAssocID="{9468911E-894F-46AA-A908-9B820CD1CF5B}" presName="sibSpaceTwo" presStyleCnt="0"/>
      <dgm:spPr/>
    </dgm:pt>
    <dgm:pt modelId="{0C0BAB14-F16F-4853-A574-337EA75A7987}" type="pres">
      <dgm:prSet presAssocID="{5E531990-BEC0-4227-890B-C64CD3F83349}" presName="vertTwo" presStyleCnt="0"/>
      <dgm:spPr/>
    </dgm:pt>
    <dgm:pt modelId="{2C1AAC9D-928E-4394-8F9C-11CEC1784529}" type="pres">
      <dgm:prSet presAssocID="{5E531990-BEC0-4227-890B-C64CD3F83349}" presName="txTwo" presStyleLbl="node2" presStyleIdx="1" presStyleCnt="2" custScaleX="142853" custScaleY="18480" custLinFactY="-787" custLinFactNeighborX="42967" custLinFactNeighborY="-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041F56D-0635-4B55-BCFC-5080099C0795}" type="pres">
      <dgm:prSet presAssocID="{5E531990-BEC0-4227-890B-C64CD3F83349}" presName="parTransTwo" presStyleCnt="0"/>
      <dgm:spPr/>
    </dgm:pt>
    <dgm:pt modelId="{F077E3FE-D3BF-4BF4-8150-288AFD743D0C}" type="pres">
      <dgm:prSet presAssocID="{5E531990-BEC0-4227-890B-C64CD3F83349}" presName="horzTwo" presStyleCnt="0"/>
      <dgm:spPr/>
    </dgm:pt>
    <dgm:pt modelId="{79177F29-DBF2-409E-88D2-65B2476B5FF8}" type="pres">
      <dgm:prSet presAssocID="{C4772323-360B-464A-939C-B965AF6998C0}" presName="vertThree" presStyleCnt="0"/>
      <dgm:spPr/>
    </dgm:pt>
    <dgm:pt modelId="{02784350-B0F4-4998-81F0-F3D44BCE6BF0}" type="pres">
      <dgm:prSet presAssocID="{C4772323-360B-464A-939C-B965AF6998C0}" presName="txThree" presStyleLbl="node3" presStyleIdx="3" presStyleCnt="4" custScaleX="215823" custScaleY="18667" custLinFactNeighborX="-31528" custLinFactNeighborY="-1892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1C86B5D-2418-4C14-8874-A4C4AA2FD350}" type="pres">
      <dgm:prSet presAssocID="{C4772323-360B-464A-939C-B965AF6998C0}" presName="horzThree" presStyleCnt="0"/>
      <dgm:spPr/>
    </dgm:pt>
    <dgm:pt modelId="{E80DADBD-99FB-4AB6-9958-A8754D38B8A2}" type="pres">
      <dgm:prSet presAssocID="{EC1CFFFB-EC4E-4153-AEA8-ACB88FFECBB3}" presName="sibSpaceOne" presStyleCnt="0"/>
      <dgm:spPr/>
    </dgm:pt>
    <dgm:pt modelId="{250DAD25-569E-4ADA-A0DF-407BD46BDCA9}" type="pres">
      <dgm:prSet presAssocID="{F158E3B7-E0E8-4A2E-8BF6-0468F7293D85}" presName="vertOne" presStyleCnt="0"/>
      <dgm:spPr/>
    </dgm:pt>
    <dgm:pt modelId="{A124C21C-F81C-4121-8808-7F3EDFF6F89C}" type="pres">
      <dgm:prSet presAssocID="{F158E3B7-E0E8-4A2E-8BF6-0468F7293D85}" presName="txOne" presStyleLbl="node0" presStyleIdx="1" presStyleCnt="2" custScaleY="29712" custLinFactX="-200000" custLinFactNeighborX="-233922" custLinFactNeighborY="5548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C4646B9-0C8C-44CE-987F-17F883D5B4A6}" type="pres">
      <dgm:prSet presAssocID="{F158E3B7-E0E8-4A2E-8BF6-0468F7293D85}" presName="horzOne" presStyleCnt="0"/>
      <dgm:spPr/>
    </dgm:pt>
  </dgm:ptLst>
  <dgm:cxnLst>
    <dgm:cxn modelId="{29A978C3-9318-45AD-9758-FC81763CC344}" type="presOf" srcId="{9E091A0C-E41B-4D23-807E-FB5429E752FE}" destId="{6C3E117F-1E5D-4DD4-9E17-97F1CFD04270}" srcOrd="0" destOrd="0" presId="urn:microsoft.com/office/officeart/2005/8/layout/hierarchy4"/>
    <dgm:cxn modelId="{4430BA3B-A0AD-4637-80C0-BB1139BFDDA5}" type="presOf" srcId="{56A3CB8A-8E3C-4438-82FC-71B216014F60}" destId="{7CF6AB3C-99B4-469E-886C-8CEC56C8C810}" srcOrd="0" destOrd="0" presId="urn:microsoft.com/office/officeart/2005/8/layout/hierarchy4"/>
    <dgm:cxn modelId="{1B5007B1-B8DF-4EEA-81E6-8E8C19E0EF5F}" type="presOf" srcId="{F02900B6-3AD6-4A94-8AD1-BB3A054F6167}" destId="{83F6B22A-D92F-41F8-823A-B5942BF8F279}" srcOrd="0" destOrd="0" presId="urn:microsoft.com/office/officeart/2005/8/layout/hierarchy4"/>
    <dgm:cxn modelId="{565359B3-F881-4AAC-AC4B-B1D634CBC6F3}" srcId="{34946232-5ED4-4A8E-8AA5-8BE5E9EDF241}" destId="{5E531990-BEC0-4227-890B-C64CD3F83349}" srcOrd="1" destOrd="0" parTransId="{7B72C462-1FDC-4AD8-A4ED-D88ED947E1B8}" sibTransId="{0912B9C8-9F03-4BBD-B8A7-5B0E624D003B}"/>
    <dgm:cxn modelId="{F8EF1C29-DB08-44DE-AA19-854EC31FC8D7}" srcId="{5E531990-BEC0-4227-890B-C64CD3F83349}" destId="{C4772323-360B-464A-939C-B965AF6998C0}" srcOrd="0" destOrd="0" parTransId="{9D6EAB02-6A91-4D6A-AE8C-5B87F9F08BE1}" sibTransId="{21D97B8C-D863-4E64-A564-DB5F9D0C6F7A}"/>
    <dgm:cxn modelId="{A64343E5-0639-4699-A297-49B81E7C6102}" type="presOf" srcId="{FBE7C57A-94E8-43B4-9706-59CB76016D8F}" destId="{B0E9993F-EEBC-4477-BEA9-5E91AEBE95D0}" srcOrd="0" destOrd="0" presId="urn:microsoft.com/office/officeart/2005/8/layout/hierarchy4"/>
    <dgm:cxn modelId="{57D0A2F1-19AE-468E-B83A-F26C5EA981B1}" srcId="{ED47CFD3-33BD-488D-9A6B-480915C6DE61}" destId="{56A3CB8A-8E3C-4438-82FC-71B216014F60}" srcOrd="0" destOrd="0" parTransId="{031C9061-4B8F-4654-B6C6-B34213D6D89F}" sibTransId="{CFE328B2-F95F-4D23-884B-83E8BF051F92}"/>
    <dgm:cxn modelId="{42E9804D-FC5B-4A9B-932A-A50108FBE256}" type="presOf" srcId="{34946232-5ED4-4A8E-8AA5-8BE5E9EDF241}" destId="{907BCA38-8CA5-4B76-BD4E-A3C5247ED4A4}" srcOrd="0" destOrd="0" presId="urn:microsoft.com/office/officeart/2005/8/layout/hierarchy4"/>
    <dgm:cxn modelId="{137C0D7E-D4D2-4E36-BC5F-68D0836FA443}" type="presOf" srcId="{5E531990-BEC0-4227-890B-C64CD3F83349}" destId="{2C1AAC9D-928E-4394-8F9C-11CEC1784529}" srcOrd="0" destOrd="0" presId="urn:microsoft.com/office/officeart/2005/8/layout/hierarchy4"/>
    <dgm:cxn modelId="{4A44B643-48FE-4F9C-8BF6-EB04E58CA787}" srcId="{F02900B6-3AD6-4A94-8AD1-BB3A054F6167}" destId="{34946232-5ED4-4A8E-8AA5-8BE5E9EDF241}" srcOrd="0" destOrd="0" parTransId="{7910D5CC-098B-4AB6-A55F-2B27A11367DC}" sibTransId="{EC1CFFFB-EC4E-4153-AEA8-ACB88FFECBB3}"/>
    <dgm:cxn modelId="{CB460696-0A4E-4488-9CA7-22522604CE46}" srcId="{F02900B6-3AD6-4A94-8AD1-BB3A054F6167}" destId="{F158E3B7-E0E8-4A2E-8BF6-0468F7293D85}" srcOrd="1" destOrd="0" parTransId="{95A25F4B-E68C-433D-8A28-F9003365A915}" sibTransId="{7CF3C6B6-6FFC-4251-8148-D282F9B88599}"/>
    <dgm:cxn modelId="{7124606F-F706-4052-BB92-80E7866425D4}" srcId="{ED47CFD3-33BD-488D-9A6B-480915C6DE61}" destId="{FBE7C57A-94E8-43B4-9706-59CB76016D8F}" srcOrd="2" destOrd="0" parTransId="{103DC4CC-B17D-4EF8-A80C-9860A76F9F0D}" sibTransId="{5E450B5F-1997-4061-9363-F43244EEEFB6}"/>
    <dgm:cxn modelId="{7446CF27-BCBF-46E5-919F-D34EF0F8CDA4}" type="presOf" srcId="{F158E3B7-E0E8-4A2E-8BF6-0468F7293D85}" destId="{A124C21C-F81C-4121-8808-7F3EDFF6F89C}" srcOrd="0" destOrd="0" presId="urn:microsoft.com/office/officeart/2005/8/layout/hierarchy4"/>
    <dgm:cxn modelId="{A53F8914-7422-4463-9E70-40AF0DE33A69}" type="presOf" srcId="{ED47CFD3-33BD-488D-9A6B-480915C6DE61}" destId="{711E9F42-7B0D-4948-8FB4-B06058464510}" srcOrd="0" destOrd="0" presId="urn:microsoft.com/office/officeart/2005/8/layout/hierarchy4"/>
    <dgm:cxn modelId="{0F358F78-9139-4873-81BE-D9C1AE3E725F}" srcId="{34946232-5ED4-4A8E-8AA5-8BE5E9EDF241}" destId="{ED47CFD3-33BD-488D-9A6B-480915C6DE61}" srcOrd="0" destOrd="0" parTransId="{E074AD05-8DEC-487E-9BF5-2960394A9482}" sibTransId="{9468911E-894F-46AA-A908-9B820CD1CF5B}"/>
    <dgm:cxn modelId="{3D63128E-2BE4-4A61-B2A9-9E40A7EEBD66}" type="presOf" srcId="{C4772323-360B-464A-939C-B965AF6998C0}" destId="{02784350-B0F4-4998-81F0-F3D44BCE6BF0}" srcOrd="0" destOrd="0" presId="urn:microsoft.com/office/officeart/2005/8/layout/hierarchy4"/>
    <dgm:cxn modelId="{1F1F5BE3-81DD-4FB4-A99E-47757F797932}" srcId="{ED47CFD3-33BD-488D-9A6B-480915C6DE61}" destId="{9E091A0C-E41B-4D23-807E-FB5429E752FE}" srcOrd="1" destOrd="0" parTransId="{55F59382-8E7D-4AD0-BB04-AAB6F2050E31}" sibTransId="{DDAA1535-503C-497D-BAF8-74383F6F695E}"/>
    <dgm:cxn modelId="{A3938F40-1894-45E3-AAEC-A3B9C2B4C0B7}" type="presParOf" srcId="{83F6B22A-D92F-41F8-823A-B5942BF8F279}" destId="{E409FFD6-DAA2-4F93-8718-1E222DE0D7CA}" srcOrd="0" destOrd="0" presId="urn:microsoft.com/office/officeart/2005/8/layout/hierarchy4"/>
    <dgm:cxn modelId="{AC0A2FC8-DB45-47E6-8DB4-7747C5F19ADB}" type="presParOf" srcId="{E409FFD6-DAA2-4F93-8718-1E222DE0D7CA}" destId="{907BCA38-8CA5-4B76-BD4E-A3C5247ED4A4}" srcOrd="0" destOrd="0" presId="urn:microsoft.com/office/officeart/2005/8/layout/hierarchy4"/>
    <dgm:cxn modelId="{1A6975F7-95E8-4BD2-A9FF-F534978C4547}" type="presParOf" srcId="{E409FFD6-DAA2-4F93-8718-1E222DE0D7CA}" destId="{DB78D562-D808-47AE-86EA-244CE55B1D5D}" srcOrd="1" destOrd="0" presId="urn:microsoft.com/office/officeart/2005/8/layout/hierarchy4"/>
    <dgm:cxn modelId="{D74C737D-A683-467D-9884-ADBF41250C9E}" type="presParOf" srcId="{E409FFD6-DAA2-4F93-8718-1E222DE0D7CA}" destId="{3341CF54-14D7-41DB-AB47-FF268FBFBC57}" srcOrd="2" destOrd="0" presId="urn:microsoft.com/office/officeart/2005/8/layout/hierarchy4"/>
    <dgm:cxn modelId="{3DF837BC-0A03-48E6-95D7-E938A4C5A58B}" type="presParOf" srcId="{3341CF54-14D7-41DB-AB47-FF268FBFBC57}" destId="{A70F0866-5754-4CDC-8285-960C3C621575}" srcOrd="0" destOrd="0" presId="urn:microsoft.com/office/officeart/2005/8/layout/hierarchy4"/>
    <dgm:cxn modelId="{D59946BD-B6F3-4E79-B070-D3256453B42F}" type="presParOf" srcId="{A70F0866-5754-4CDC-8285-960C3C621575}" destId="{711E9F42-7B0D-4948-8FB4-B06058464510}" srcOrd="0" destOrd="0" presId="urn:microsoft.com/office/officeart/2005/8/layout/hierarchy4"/>
    <dgm:cxn modelId="{E1983419-B872-4FEB-AEFE-4E4A185A62C5}" type="presParOf" srcId="{A70F0866-5754-4CDC-8285-960C3C621575}" destId="{909AF8DB-086F-41FC-8AEE-3F0366E85517}" srcOrd="1" destOrd="0" presId="urn:microsoft.com/office/officeart/2005/8/layout/hierarchy4"/>
    <dgm:cxn modelId="{49D8B444-F7E6-4A3D-A47D-BD88E619C623}" type="presParOf" srcId="{A70F0866-5754-4CDC-8285-960C3C621575}" destId="{6FFCE8C9-6692-4A40-AE43-ED023953BACD}" srcOrd="2" destOrd="0" presId="urn:microsoft.com/office/officeart/2005/8/layout/hierarchy4"/>
    <dgm:cxn modelId="{E8309053-8573-4B8A-9CF9-0B67CDD78126}" type="presParOf" srcId="{6FFCE8C9-6692-4A40-AE43-ED023953BACD}" destId="{9C682F69-BB3C-4C12-83AE-86A77D2EE762}" srcOrd="0" destOrd="0" presId="urn:microsoft.com/office/officeart/2005/8/layout/hierarchy4"/>
    <dgm:cxn modelId="{308FF8C6-4C92-4DFF-B8BB-7FC046A83C6E}" type="presParOf" srcId="{9C682F69-BB3C-4C12-83AE-86A77D2EE762}" destId="{7CF6AB3C-99B4-469E-886C-8CEC56C8C810}" srcOrd="0" destOrd="0" presId="urn:microsoft.com/office/officeart/2005/8/layout/hierarchy4"/>
    <dgm:cxn modelId="{462A3415-6EB7-4E38-B2EE-9764029A0083}" type="presParOf" srcId="{9C682F69-BB3C-4C12-83AE-86A77D2EE762}" destId="{43283113-AC05-4DFE-992C-B3222E384105}" srcOrd="1" destOrd="0" presId="urn:microsoft.com/office/officeart/2005/8/layout/hierarchy4"/>
    <dgm:cxn modelId="{FD45EAF3-41BC-4F53-96F1-05A46136E73E}" type="presParOf" srcId="{6FFCE8C9-6692-4A40-AE43-ED023953BACD}" destId="{1DF19397-7453-401F-B603-97BABADBD77C}" srcOrd="1" destOrd="0" presId="urn:microsoft.com/office/officeart/2005/8/layout/hierarchy4"/>
    <dgm:cxn modelId="{691F6262-0498-4321-B00D-AD6FB2F8C87F}" type="presParOf" srcId="{6FFCE8C9-6692-4A40-AE43-ED023953BACD}" destId="{24C97B5F-3FBD-4F81-92A8-F3148CA40383}" srcOrd="2" destOrd="0" presId="urn:microsoft.com/office/officeart/2005/8/layout/hierarchy4"/>
    <dgm:cxn modelId="{E94E07BB-EC77-495C-962C-4CEF31E62EB4}" type="presParOf" srcId="{24C97B5F-3FBD-4F81-92A8-F3148CA40383}" destId="{6C3E117F-1E5D-4DD4-9E17-97F1CFD04270}" srcOrd="0" destOrd="0" presId="urn:microsoft.com/office/officeart/2005/8/layout/hierarchy4"/>
    <dgm:cxn modelId="{3ECB3CC7-EC1B-457E-BC97-7D8CE8FD5D7B}" type="presParOf" srcId="{24C97B5F-3FBD-4F81-92A8-F3148CA40383}" destId="{FACE2E02-6DB2-466C-BB33-6ECF61F06244}" srcOrd="1" destOrd="0" presId="urn:microsoft.com/office/officeart/2005/8/layout/hierarchy4"/>
    <dgm:cxn modelId="{6AA72D8C-278B-4B99-8D63-7C8140882B1C}" type="presParOf" srcId="{6FFCE8C9-6692-4A40-AE43-ED023953BACD}" destId="{E4150384-F91A-41A7-82CE-B85B66F3FDBE}" srcOrd="3" destOrd="0" presId="urn:microsoft.com/office/officeart/2005/8/layout/hierarchy4"/>
    <dgm:cxn modelId="{D5FC5203-3941-43FB-8AA5-53C069449433}" type="presParOf" srcId="{6FFCE8C9-6692-4A40-AE43-ED023953BACD}" destId="{953B5432-B801-4412-9609-904A36E93E5F}" srcOrd="4" destOrd="0" presId="urn:microsoft.com/office/officeart/2005/8/layout/hierarchy4"/>
    <dgm:cxn modelId="{033760BA-FBCC-4FED-AE72-D9E82E7621BD}" type="presParOf" srcId="{953B5432-B801-4412-9609-904A36E93E5F}" destId="{B0E9993F-EEBC-4477-BEA9-5E91AEBE95D0}" srcOrd="0" destOrd="0" presId="urn:microsoft.com/office/officeart/2005/8/layout/hierarchy4"/>
    <dgm:cxn modelId="{1F218F78-6C67-4832-AF0C-F3D3CF8DDB1B}" type="presParOf" srcId="{953B5432-B801-4412-9609-904A36E93E5F}" destId="{07E4DED7-FCEB-408F-A846-9EF033A6258B}" srcOrd="1" destOrd="0" presId="urn:microsoft.com/office/officeart/2005/8/layout/hierarchy4"/>
    <dgm:cxn modelId="{E1475D6A-F564-473A-A95E-7945810B1FA1}" type="presParOf" srcId="{3341CF54-14D7-41DB-AB47-FF268FBFBC57}" destId="{611FE375-8673-4A02-AE7A-AFD01ECC1B29}" srcOrd="1" destOrd="0" presId="urn:microsoft.com/office/officeart/2005/8/layout/hierarchy4"/>
    <dgm:cxn modelId="{2953351E-FDB7-43EF-8B72-D06C6DF7758C}" type="presParOf" srcId="{3341CF54-14D7-41DB-AB47-FF268FBFBC57}" destId="{0C0BAB14-F16F-4853-A574-337EA75A7987}" srcOrd="2" destOrd="0" presId="urn:microsoft.com/office/officeart/2005/8/layout/hierarchy4"/>
    <dgm:cxn modelId="{31BAD9BD-B573-4357-A273-36B2F93300FD}" type="presParOf" srcId="{0C0BAB14-F16F-4853-A574-337EA75A7987}" destId="{2C1AAC9D-928E-4394-8F9C-11CEC1784529}" srcOrd="0" destOrd="0" presId="urn:microsoft.com/office/officeart/2005/8/layout/hierarchy4"/>
    <dgm:cxn modelId="{65D5494B-0161-4066-B574-B7C7CBF0741D}" type="presParOf" srcId="{0C0BAB14-F16F-4853-A574-337EA75A7987}" destId="{2041F56D-0635-4B55-BCFC-5080099C0795}" srcOrd="1" destOrd="0" presId="urn:microsoft.com/office/officeart/2005/8/layout/hierarchy4"/>
    <dgm:cxn modelId="{B56EC808-135A-484E-851B-98000BE625EC}" type="presParOf" srcId="{0C0BAB14-F16F-4853-A574-337EA75A7987}" destId="{F077E3FE-D3BF-4BF4-8150-288AFD743D0C}" srcOrd="2" destOrd="0" presId="urn:microsoft.com/office/officeart/2005/8/layout/hierarchy4"/>
    <dgm:cxn modelId="{29B72593-F747-4D01-A0CD-756772D11DA8}" type="presParOf" srcId="{F077E3FE-D3BF-4BF4-8150-288AFD743D0C}" destId="{79177F29-DBF2-409E-88D2-65B2476B5FF8}" srcOrd="0" destOrd="0" presId="urn:microsoft.com/office/officeart/2005/8/layout/hierarchy4"/>
    <dgm:cxn modelId="{930DD1F4-5328-4519-ADF5-E525ADADB511}" type="presParOf" srcId="{79177F29-DBF2-409E-88D2-65B2476B5FF8}" destId="{02784350-B0F4-4998-81F0-F3D44BCE6BF0}" srcOrd="0" destOrd="0" presId="urn:microsoft.com/office/officeart/2005/8/layout/hierarchy4"/>
    <dgm:cxn modelId="{E30F1118-196D-41C9-B2E0-994032684C5F}" type="presParOf" srcId="{79177F29-DBF2-409E-88D2-65B2476B5FF8}" destId="{C1C86B5D-2418-4C14-8874-A4C4AA2FD350}" srcOrd="1" destOrd="0" presId="urn:microsoft.com/office/officeart/2005/8/layout/hierarchy4"/>
    <dgm:cxn modelId="{A564FE0C-7E34-4AD4-8687-1785256A89C8}" type="presParOf" srcId="{83F6B22A-D92F-41F8-823A-B5942BF8F279}" destId="{E80DADBD-99FB-4AB6-9958-A8754D38B8A2}" srcOrd="1" destOrd="0" presId="urn:microsoft.com/office/officeart/2005/8/layout/hierarchy4"/>
    <dgm:cxn modelId="{DE8FD58A-BED3-4E4A-BD2B-4A192D64A73E}" type="presParOf" srcId="{83F6B22A-D92F-41F8-823A-B5942BF8F279}" destId="{250DAD25-569E-4ADA-A0DF-407BD46BDCA9}" srcOrd="2" destOrd="0" presId="urn:microsoft.com/office/officeart/2005/8/layout/hierarchy4"/>
    <dgm:cxn modelId="{117EE64B-EB4E-4893-A755-10293A710627}" type="presParOf" srcId="{250DAD25-569E-4ADA-A0DF-407BD46BDCA9}" destId="{A124C21C-F81C-4121-8808-7F3EDFF6F89C}" srcOrd="0" destOrd="0" presId="urn:microsoft.com/office/officeart/2005/8/layout/hierarchy4"/>
    <dgm:cxn modelId="{0C3721E1-A0B5-4158-9DC2-1581170FDE16}" type="presParOf" srcId="{250DAD25-569E-4ADA-A0DF-407BD46BDCA9}" destId="{DC4646B9-0C8C-44CE-987F-17F883D5B4A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7BCA38-8CA5-4B76-BD4E-A3C5247ED4A4}">
      <dsp:nvSpPr>
        <dsp:cNvPr id="0" name=""/>
        <dsp:cNvSpPr/>
      </dsp:nvSpPr>
      <dsp:spPr>
        <a:xfrm>
          <a:off x="2286007" y="0"/>
          <a:ext cx="3295049" cy="886751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Головний мозок</a:t>
          </a:r>
          <a:endParaRPr lang="uk-UA" sz="2800" b="1" kern="1200" dirty="0"/>
        </a:p>
      </dsp:txBody>
      <dsp:txXfrm>
        <a:off x="2311979" y="25972"/>
        <a:ext cx="3243105" cy="834807"/>
      </dsp:txXfrm>
    </dsp:sp>
    <dsp:sp modelId="{711E9F42-7B0D-4948-8FB4-B06058464510}">
      <dsp:nvSpPr>
        <dsp:cNvPr id="0" name=""/>
        <dsp:cNvSpPr/>
      </dsp:nvSpPr>
      <dsp:spPr>
        <a:xfrm>
          <a:off x="357180" y="1000138"/>
          <a:ext cx="2854702" cy="919660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Стовбур мозку</a:t>
          </a:r>
          <a:endParaRPr lang="uk-UA" sz="2800" b="1" kern="1200" dirty="0"/>
        </a:p>
      </dsp:txBody>
      <dsp:txXfrm>
        <a:off x="384116" y="1027074"/>
        <a:ext cx="2800830" cy="865788"/>
      </dsp:txXfrm>
    </dsp:sp>
    <dsp:sp modelId="{7CF6AB3C-99B4-469E-886C-8CEC56C8C810}">
      <dsp:nvSpPr>
        <dsp:cNvPr id="0" name=""/>
        <dsp:cNvSpPr/>
      </dsp:nvSpPr>
      <dsp:spPr>
        <a:xfrm>
          <a:off x="142873" y="2071706"/>
          <a:ext cx="1098798" cy="1331071"/>
        </a:xfrm>
        <a:prstGeom prst="roundRect">
          <a:avLst>
            <a:gd name="adj" fmla="val 10000"/>
          </a:avLst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Довгастий мозок</a:t>
          </a:r>
          <a:endParaRPr lang="uk-UA" sz="1400" b="1" kern="1200" dirty="0"/>
        </a:p>
      </dsp:txBody>
      <dsp:txXfrm>
        <a:off x="175056" y="2103889"/>
        <a:ext cx="1034432" cy="1266705"/>
      </dsp:txXfrm>
    </dsp:sp>
    <dsp:sp modelId="{6C3E117F-1E5D-4DD4-9E17-97F1CFD04270}">
      <dsp:nvSpPr>
        <dsp:cNvPr id="0" name=""/>
        <dsp:cNvSpPr/>
      </dsp:nvSpPr>
      <dsp:spPr>
        <a:xfrm>
          <a:off x="1214442" y="2500336"/>
          <a:ext cx="1098798" cy="1305085"/>
        </a:xfrm>
        <a:prstGeom prst="roundRect">
          <a:avLst>
            <a:gd name="adj" fmla="val 10000"/>
          </a:avLst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Міст </a:t>
          </a:r>
          <a:endParaRPr lang="uk-UA" sz="1400" b="1" kern="1200" dirty="0"/>
        </a:p>
      </dsp:txBody>
      <dsp:txXfrm>
        <a:off x="1246625" y="2532519"/>
        <a:ext cx="1034432" cy="1240719"/>
      </dsp:txXfrm>
    </dsp:sp>
    <dsp:sp modelId="{B0E9993F-EEBC-4477-BEA9-5E91AEBE95D0}">
      <dsp:nvSpPr>
        <dsp:cNvPr id="0" name=""/>
        <dsp:cNvSpPr/>
      </dsp:nvSpPr>
      <dsp:spPr>
        <a:xfrm>
          <a:off x="3357582" y="3071842"/>
          <a:ext cx="1098798" cy="1335792"/>
        </a:xfrm>
        <a:prstGeom prst="roundRect">
          <a:avLst>
            <a:gd name="adj" fmla="val 10000"/>
          </a:avLst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Середній мозок</a:t>
          </a:r>
          <a:endParaRPr lang="uk-UA" sz="1400" b="1" kern="1200" dirty="0"/>
        </a:p>
      </dsp:txBody>
      <dsp:txXfrm>
        <a:off x="3389765" y="3104025"/>
        <a:ext cx="1034432" cy="1271426"/>
      </dsp:txXfrm>
    </dsp:sp>
    <dsp:sp modelId="{2C1AAC9D-928E-4394-8F9C-11CEC1784529}">
      <dsp:nvSpPr>
        <dsp:cNvPr id="0" name=""/>
        <dsp:cNvSpPr/>
      </dsp:nvSpPr>
      <dsp:spPr>
        <a:xfrm>
          <a:off x="4500592" y="1071576"/>
          <a:ext cx="3387700" cy="830823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Передній мозок</a:t>
          </a:r>
          <a:endParaRPr lang="uk-UA" sz="2800" b="1" kern="1200" dirty="0"/>
        </a:p>
      </dsp:txBody>
      <dsp:txXfrm>
        <a:off x="4524926" y="1095910"/>
        <a:ext cx="3339032" cy="782155"/>
      </dsp:txXfrm>
    </dsp:sp>
    <dsp:sp modelId="{02784350-B0F4-4998-81F0-F3D44BCE6BF0}">
      <dsp:nvSpPr>
        <dsp:cNvPr id="0" name=""/>
        <dsp:cNvSpPr/>
      </dsp:nvSpPr>
      <dsp:spPr>
        <a:xfrm>
          <a:off x="3643339" y="2000268"/>
          <a:ext cx="2371458" cy="83923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Мозочок </a:t>
          </a:r>
          <a:endParaRPr lang="uk-UA" sz="2800" b="1" kern="1200" dirty="0"/>
        </a:p>
      </dsp:txBody>
      <dsp:txXfrm>
        <a:off x="3667919" y="2024848"/>
        <a:ext cx="2322298" cy="790070"/>
      </dsp:txXfrm>
    </dsp:sp>
    <dsp:sp modelId="{A124C21C-F81C-4121-8808-7F3EDFF6F89C}">
      <dsp:nvSpPr>
        <dsp:cNvPr id="0" name=""/>
        <dsp:cNvSpPr/>
      </dsp:nvSpPr>
      <dsp:spPr>
        <a:xfrm>
          <a:off x="2286019" y="2714657"/>
          <a:ext cx="1098798" cy="1335792"/>
        </a:xfrm>
        <a:prstGeom prst="roundRect">
          <a:avLst>
            <a:gd name="adj" fmla="val 10000"/>
          </a:avLst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Проміжний  мозок</a:t>
          </a:r>
          <a:endParaRPr lang="uk-UA" sz="1400" b="1" kern="1200" dirty="0"/>
        </a:p>
      </dsp:txBody>
      <dsp:txXfrm>
        <a:off x="2318202" y="2746840"/>
        <a:ext cx="1034432" cy="12714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2DD7F8A-4246-436A-A591-BD75EFC7CA96}" type="datetimeFigureOut">
              <a:rPr lang="uk-UA" smtClean="0"/>
              <a:pPr/>
              <a:t>07.02.2012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19C699-07D4-40B4-B7E7-69EE9807075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7F8A-4246-436A-A591-BD75EFC7CA96}" type="datetimeFigureOut">
              <a:rPr lang="uk-UA" smtClean="0"/>
              <a:pPr/>
              <a:t>07.02.2012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C699-07D4-40B4-B7E7-69EE9807075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2DD7F8A-4246-436A-A591-BD75EFC7CA96}" type="datetimeFigureOut">
              <a:rPr lang="uk-UA" smtClean="0"/>
              <a:pPr/>
              <a:t>07.02.2012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919C699-07D4-40B4-B7E7-69EE9807075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7F8A-4246-436A-A591-BD75EFC7CA96}" type="datetimeFigureOut">
              <a:rPr lang="uk-UA" smtClean="0"/>
              <a:pPr/>
              <a:t>07.02.2012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19C699-07D4-40B4-B7E7-69EE9807075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7F8A-4246-436A-A591-BD75EFC7CA96}" type="datetimeFigureOut">
              <a:rPr lang="uk-UA" smtClean="0"/>
              <a:pPr/>
              <a:t>07.02.2012</a:t>
            </a:fld>
            <a:endParaRPr lang="uk-UA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919C699-07D4-40B4-B7E7-69EE9807075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2DD7F8A-4246-436A-A591-BD75EFC7CA96}" type="datetimeFigureOut">
              <a:rPr lang="uk-UA" smtClean="0"/>
              <a:pPr/>
              <a:t>07.02.2012</a:t>
            </a:fld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919C699-07D4-40B4-B7E7-69EE9807075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2DD7F8A-4246-436A-A591-BD75EFC7CA96}" type="datetimeFigureOut">
              <a:rPr lang="uk-UA" smtClean="0"/>
              <a:pPr/>
              <a:t>07.02.2012</a:t>
            </a:fld>
            <a:endParaRPr lang="uk-UA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919C699-07D4-40B4-B7E7-69EE9807075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uk-UA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7F8A-4246-436A-A591-BD75EFC7CA96}" type="datetimeFigureOut">
              <a:rPr lang="uk-UA" smtClean="0"/>
              <a:pPr/>
              <a:t>07.02.2012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19C699-07D4-40B4-B7E7-69EE9807075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7F8A-4246-436A-A591-BD75EFC7CA96}" type="datetimeFigureOut">
              <a:rPr lang="uk-UA" smtClean="0"/>
              <a:pPr/>
              <a:t>07.02.2012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19C699-07D4-40B4-B7E7-69EE9807075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7F8A-4246-436A-A591-BD75EFC7CA96}" type="datetimeFigureOut">
              <a:rPr lang="uk-UA" smtClean="0"/>
              <a:pPr/>
              <a:t>07.02.2012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19C699-07D4-40B4-B7E7-69EE9807075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2DD7F8A-4246-436A-A591-BD75EFC7CA96}" type="datetimeFigureOut">
              <a:rPr lang="uk-UA" smtClean="0"/>
              <a:pPr/>
              <a:t>07.02.2012</a:t>
            </a:fld>
            <a:endParaRPr lang="uk-UA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919C699-07D4-40B4-B7E7-69EE9807075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2DD7F8A-4246-436A-A591-BD75EFC7CA96}" type="datetimeFigureOut">
              <a:rPr lang="uk-UA" smtClean="0"/>
              <a:pPr/>
              <a:t>07.02.2012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919C699-07D4-40B4-B7E7-69EE9807075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8143932" cy="350046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000" b="1" dirty="0" smtClean="0">
                <a:solidFill>
                  <a:srgbClr val="002060"/>
                </a:solidFill>
              </a:rPr>
              <a:t>Головний мозок</a:t>
            </a:r>
            <a:r>
              <a:rPr lang="en-US" sz="6000" b="1" dirty="0" smtClean="0">
                <a:solidFill>
                  <a:srgbClr val="002060"/>
                </a:solidFill>
              </a:rPr>
              <a:t>.</a:t>
            </a:r>
            <a:r>
              <a:rPr lang="uk-UA" sz="6000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uk-UA" b="1" dirty="0" smtClean="0">
                <a:solidFill>
                  <a:srgbClr val="002060"/>
                </a:solidFill>
              </a:rPr>
              <a:t>пульт керування, чи персональний </a:t>
            </a:r>
            <a:r>
              <a:rPr lang="uk-UA" b="1" dirty="0" err="1" smtClean="0">
                <a:solidFill>
                  <a:srgbClr val="002060"/>
                </a:solidFill>
              </a:rPr>
              <a:t>комп</a:t>
            </a:r>
            <a:r>
              <a:rPr lang="en-US" b="1" dirty="0" smtClean="0">
                <a:solidFill>
                  <a:srgbClr val="002060"/>
                </a:solidFill>
              </a:rPr>
              <a:t>’</a:t>
            </a:r>
            <a:r>
              <a:rPr lang="uk-UA" b="1" dirty="0" smtClean="0">
                <a:solidFill>
                  <a:srgbClr val="002060"/>
                </a:solidFill>
              </a:rPr>
              <a:t>ютер живого організму?</a:t>
            </a:r>
            <a:r>
              <a:rPr lang="uk-UA" dirty="0" smtClean="0"/>
              <a:t>?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b="1" dirty="0" smtClean="0"/>
              <a:t>Матеріали до уроків у 9 класі</a:t>
            </a:r>
            <a:endParaRPr lang="uk-UA" b="1" dirty="0"/>
          </a:p>
        </p:txBody>
      </p:sp>
      <p:pic>
        <p:nvPicPr>
          <p:cNvPr id="4" name="Рисунок 3" descr="12822873953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4000504"/>
            <a:ext cx="1743075" cy="1666875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uk-UA" b="1" dirty="0" smtClean="0"/>
              <a:t>Будова головного мозку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714488"/>
            <a:ext cx="8501122" cy="45243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uk-UA" dirty="0" smtClean="0"/>
              <a:t>   </a:t>
            </a:r>
            <a:r>
              <a:rPr lang="uk-UA" sz="2400" dirty="0" smtClean="0"/>
              <a:t>Головний мозок складається із двох видів речовин: білої та сірої. Біла речовина – це скупчення дендритів та аксонів,а сіра – це скупчення тіл нейронів. Сіра вкриває мозок зовні і вигляді кори та невеликі частини сірої занурені в товщі білої у вигляді мозкових ядер і називаються підкіркою.  </a:t>
            </a:r>
          </a:p>
          <a:p>
            <a:r>
              <a:rPr lang="uk-UA" sz="2400" dirty="0" smtClean="0"/>
              <a:t>   Укритий головний мозок трьома мозковими оболонками: твердою, павутинною, судинною.</a:t>
            </a:r>
          </a:p>
          <a:p>
            <a:r>
              <a:rPr lang="uk-UA" sz="2400" dirty="0" smtClean="0"/>
              <a:t>Усередині головного мозку                                                                        містяться чотири шлуночки,                                                                        заповнені рідиною, яка                                                                                     сполучається з рідиною                                                                            спинного мозку.</a:t>
            </a:r>
            <a:endParaRPr lang="uk-UA" sz="2400" dirty="0"/>
          </a:p>
        </p:txBody>
      </p:sp>
      <p:pic>
        <p:nvPicPr>
          <p:cNvPr id="5" name="Рисунок 4" descr="біла-сір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4028182"/>
            <a:ext cx="3643338" cy="252744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Будова головного мозку</a:t>
            </a:r>
            <a:endParaRPr lang="uk-UA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500034" y="1643050"/>
            <a:ext cx="8286808" cy="5043510"/>
          </a:xfr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uk-UA" sz="3200" dirty="0" smtClean="0"/>
              <a:t>За анатомічними даними головний мозок поділяють на 5 відділів: </a:t>
            </a:r>
          </a:p>
          <a:p>
            <a:pPr>
              <a:buNone/>
            </a:pPr>
            <a:r>
              <a:rPr lang="uk-UA" sz="3200" dirty="0" smtClean="0"/>
              <a:t>- передній;</a:t>
            </a:r>
          </a:p>
          <a:p>
            <a:pPr>
              <a:buNone/>
            </a:pPr>
            <a:r>
              <a:rPr lang="uk-UA" sz="3200" dirty="0" smtClean="0"/>
              <a:t>- проміжний;</a:t>
            </a:r>
          </a:p>
          <a:p>
            <a:pPr>
              <a:buNone/>
            </a:pPr>
            <a:r>
              <a:rPr lang="uk-UA" sz="3200" dirty="0" smtClean="0"/>
              <a:t>- середній;</a:t>
            </a:r>
          </a:p>
          <a:p>
            <a:pPr>
              <a:buNone/>
            </a:pPr>
            <a:r>
              <a:rPr lang="uk-UA" sz="3200" dirty="0" smtClean="0"/>
              <a:t>- задній;</a:t>
            </a:r>
          </a:p>
          <a:p>
            <a:pPr>
              <a:buNone/>
            </a:pPr>
            <a:r>
              <a:rPr lang="uk-UA" sz="3200" dirty="0" smtClean="0"/>
              <a:t>- довгастий.</a:t>
            </a:r>
          </a:p>
          <a:p>
            <a:r>
              <a:rPr lang="uk-UA" sz="3200" dirty="0" smtClean="0"/>
              <a:t>За функціональними даними його поділяють на стовбур мозку та великі півкулі.</a:t>
            </a:r>
            <a:endParaRPr lang="uk-UA" sz="3200" dirty="0"/>
          </a:p>
        </p:txBody>
      </p:sp>
      <p:pic>
        <p:nvPicPr>
          <p:cNvPr id="5" name="Рисунок 4" descr="1970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2714620"/>
            <a:ext cx="2936880" cy="260962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cxnSp>
        <p:nvCxnSpPr>
          <p:cNvPr id="8" name="Прямая со стрелкой 7"/>
          <p:cNvCxnSpPr/>
          <p:nvPr/>
        </p:nvCxnSpPr>
        <p:spPr>
          <a:xfrm>
            <a:off x="2571736" y="2928934"/>
            <a:ext cx="235745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928926" y="3571876"/>
            <a:ext cx="271464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571736" y="4143380"/>
            <a:ext cx="321471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000232" y="4500570"/>
            <a:ext cx="414340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2714612" y="4929198"/>
            <a:ext cx="342902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571472" y="164305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uk-UA" b="1" dirty="0" smtClean="0"/>
              <a:t>Схема будови</a:t>
            </a:r>
            <a:endParaRPr lang="uk-UA" b="1" dirty="0"/>
          </a:p>
        </p:txBody>
      </p:sp>
      <p:pic>
        <p:nvPicPr>
          <p:cNvPr id="7" name="Рисунок 6" descr="головний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3702" y="4429132"/>
            <a:ext cx="2068397" cy="1811039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cxnSp>
        <p:nvCxnSpPr>
          <p:cNvPr id="9" name="Прямая со стрелкой 8"/>
          <p:cNvCxnSpPr/>
          <p:nvPr/>
        </p:nvCxnSpPr>
        <p:spPr>
          <a:xfrm rot="10800000" flipV="1">
            <a:off x="2214546" y="2357430"/>
            <a:ext cx="100013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357818" y="2357430"/>
            <a:ext cx="85725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4071934" y="2714620"/>
            <a:ext cx="135732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1285852" y="3429000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1750199" y="3750471"/>
            <a:ext cx="857256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2607455" y="3679033"/>
            <a:ext cx="114300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3178959" y="3679033"/>
            <a:ext cx="1500198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Довгастий мозок</a:t>
            </a:r>
            <a:endParaRPr lang="uk-UA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571472" y="1785926"/>
            <a:ext cx="8153400" cy="4543444"/>
          </a:xfr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r>
              <a:rPr lang="uk-UA" dirty="0" smtClean="0"/>
              <a:t> Він є межею між спинним і головним мозком, тому через цей відділ проходять нервові шляхи, що йдуть від спинного мозку, які потім перехрещуються. Тому ліва сторона мозку </a:t>
            </a:r>
            <a:r>
              <a:rPr lang="uk-UA" dirty="0" err="1" smtClean="0"/>
              <a:t>пов</a:t>
            </a:r>
            <a:r>
              <a:rPr lang="en-US" dirty="0" smtClean="0"/>
              <a:t>’</a:t>
            </a:r>
            <a:r>
              <a:rPr lang="uk-UA" dirty="0" err="1" smtClean="0"/>
              <a:t>язана</a:t>
            </a:r>
            <a:r>
              <a:rPr lang="uk-UA" dirty="0" smtClean="0"/>
              <a:t> з правою стороною                                         тіла, а права сторона мозку –                                               з лівою.</a:t>
            </a:r>
          </a:p>
          <a:p>
            <a:r>
              <a:rPr lang="uk-UA" dirty="0" smtClean="0"/>
              <a:t> Тут знаходиться дихальний                                           центр, що забезпечує                                        вентиляцію легень.</a:t>
            </a:r>
          </a:p>
        </p:txBody>
      </p:sp>
      <p:pic>
        <p:nvPicPr>
          <p:cNvPr id="6" name="Рисунок 5" descr="моз дов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206" y="3643314"/>
            <a:ext cx="1285884" cy="1693214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w_emosi-brai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4357694"/>
            <a:ext cx="1500198" cy="150019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Довгастий мозок</a:t>
            </a:r>
            <a:endParaRPr lang="uk-UA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571472" y="1785926"/>
            <a:ext cx="8153400" cy="4614882"/>
          </a:xfr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r>
              <a:rPr lang="uk-UA" dirty="0" smtClean="0"/>
              <a:t>У ньому знаходяться центри діяльності:</a:t>
            </a:r>
          </a:p>
          <a:p>
            <a:pPr>
              <a:buFontTx/>
              <a:buChar char="-"/>
            </a:pPr>
            <a:r>
              <a:rPr lang="uk-UA" dirty="0" smtClean="0"/>
              <a:t>- захисні рефлекси: кашель, чхання, мигання повік, сльозовиділення, блювоти.</a:t>
            </a:r>
          </a:p>
          <a:p>
            <a:pPr>
              <a:buFontTx/>
              <a:buChar char="-"/>
            </a:pPr>
            <a:r>
              <a:rPr lang="uk-UA" dirty="0" smtClean="0"/>
              <a:t>- харчові рефлекси: смоктання, ковтання, </a:t>
            </a:r>
            <a:r>
              <a:rPr lang="uk-UA" dirty="0" err="1" smtClean="0"/>
              <a:t>соковиділення</a:t>
            </a:r>
            <a:r>
              <a:rPr lang="uk-UA" dirty="0" smtClean="0"/>
              <a:t> травних залоз.</a:t>
            </a:r>
          </a:p>
          <a:p>
            <a:pPr>
              <a:buFontTx/>
              <a:buChar char="-"/>
            </a:pPr>
            <a:r>
              <a:rPr lang="uk-UA" dirty="0" smtClean="0"/>
              <a:t>- серцево-судинні рефлекси, що регулюють 				діяльність серця та судин.</a:t>
            </a:r>
          </a:p>
          <a:p>
            <a:pPr>
              <a:buNone/>
            </a:pPr>
            <a:r>
              <a:rPr lang="uk-UA" dirty="0" smtClean="0"/>
              <a:t>				Пошкодження довгастого мозку 			призводить до смерті, тому його 			називають центром життя.</a:t>
            </a:r>
          </a:p>
        </p:txBody>
      </p:sp>
      <p:pic>
        <p:nvPicPr>
          <p:cNvPr id="6" name="Рисунок 5" descr="довг моз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4572008"/>
            <a:ext cx="1428760" cy="1678793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Міст </a:t>
            </a:r>
            <a:endParaRPr lang="uk-UA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153400" cy="4286280"/>
          </a:xfr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uk-UA" sz="3200" dirty="0" smtClean="0"/>
              <a:t>Міст </a:t>
            </a:r>
            <a:r>
              <a:rPr lang="uk-UA" sz="3200" dirty="0" err="1" smtClean="0"/>
              <a:t>пов</a:t>
            </a:r>
            <a:r>
              <a:rPr lang="en-US" sz="3200" dirty="0" smtClean="0"/>
              <a:t>’</a:t>
            </a:r>
            <a:r>
              <a:rPr lang="uk-UA" sz="3200" dirty="0" err="1" smtClean="0"/>
              <a:t>язує</a:t>
            </a:r>
            <a:r>
              <a:rPr lang="uk-UA" sz="3200" dirty="0" smtClean="0"/>
              <a:t> довгастий та середній мозок з іншими відділами головного мозку.</a:t>
            </a:r>
          </a:p>
          <a:p>
            <a:r>
              <a:rPr lang="uk-UA" sz="3200" dirty="0" smtClean="0"/>
              <a:t>Він виконує провідникову                                           функцію.</a:t>
            </a:r>
          </a:p>
          <a:p>
            <a:r>
              <a:rPr lang="uk-UA" sz="3200" dirty="0" smtClean="0"/>
              <a:t>Через нього проходять                                                    сигнали від слухових                                                   рецепторів і органів                                                                   рівноваги.</a:t>
            </a:r>
            <a:endParaRPr lang="uk-UA" sz="3200" dirty="0"/>
          </a:p>
        </p:txBody>
      </p:sp>
      <p:pic>
        <p:nvPicPr>
          <p:cNvPr id="5" name="Рисунок 4" descr="міс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3143248"/>
            <a:ext cx="2641419" cy="2622857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Мозочок </a:t>
            </a:r>
            <a:endParaRPr lang="uk-UA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785926"/>
            <a:ext cx="8572560" cy="48320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uk-UA" sz="2400" dirty="0" smtClean="0"/>
              <a:t>			      </a:t>
            </a:r>
            <a:r>
              <a:rPr lang="uk-UA" sz="2800" dirty="0" smtClean="0"/>
              <a:t>Мозочок складається із двох 				    півкуль, з</a:t>
            </a:r>
            <a:r>
              <a:rPr lang="en-US" sz="2800" dirty="0" smtClean="0"/>
              <a:t>’</a:t>
            </a:r>
            <a:r>
              <a:rPr lang="uk-UA" sz="2800" dirty="0" err="1" smtClean="0"/>
              <a:t>єднаних</a:t>
            </a:r>
            <a:r>
              <a:rPr lang="uk-UA" sz="2800" dirty="0" smtClean="0"/>
              <a:t> черв</a:t>
            </a:r>
            <a:r>
              <a:rPr lang="en-US" sz="2800" dirty="0" smtClean="0"/>
              <a:t>’</a:t>
            </a:r>
            <a:r>
              <a:rPr lang="uk-UA" sz="2800" dirty="0" smtClean="0"/>
              <a:t>яком. Він    	                           тісно </a:t>
            </a:r>
            <a:r>
              <a:rPr lang="uk-UA" sz="2800" dirty="0" err="1" smtClean="0"/>
              <a:t>пов</a:t>
            </a:r>
            <a:r>
              <a:rPr lang="en-US" sz="2800" dirty="0" smtClean="0"/>
              <a:t>’</a:t>
            </a:r>
            <a:r>
              <a:rPr lang="uk-UA" sz="2800" dirty="0" err="1" smtClean="0"/>
              <a:t>язаний</a:t>
            </a:r>
            <a:r>
              <a:rPr lang="uk-UA" sz="2800" dirty="0" smtClean="0"/>
              <a:t> зі спинним 				    мозком. Виконує мозочок три 				    основні функції: координація 			               рухів, регуляція рівноваги тіла та регуляція м</a:t>
            </a:r>
            <a:r>
              <a:rPr lang="en-US" sz="2800" dirty="0" smtClean="0"/>
              <a:t>’</a:t>
            </a:r>
            <a:r>
              <a:rPr lang="uk-UA" sz="2800" dirty="0" err="1" smtClean="0"/>
              <a:t>язового</a:t>
            </a:r>
            <a:r>
              <a:rPr lang="uk-UA" sz="2800" dirty="0" smtClean="0"/>
              <a:t> тонусу. Завдяки                     мозочку ми можемо робити тонкі                                    злагоджені рухи – писати, малювати,                                                                                  майструвати, а також контролювати                                                       вираз обличчя.</a:t>
            </a:r>
          </a:p>
        </p:txBody>
      </p:sp>
      <p:pic>
        <p:nvPicPr>
          <p:cNvPr id="7" name="Рисунок 6" descr="мозоч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000240"/>
            <a:ext cx="2071702" cy="2202089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зовн вигл мозоч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4572008"/>
            <a:ext cx="2080868" cy="1804389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Середній мозок</a:t>
            </a:r>
            <a:endParaRPr lang="uk-UA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642910" y="1714488"/>
            <a:ext cx="4602294" cy="4543444"/>
          </a:xfr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r>
              <a:rPr lang="uk-UA" dirty="0" smtClean="0"/>
              <a:t>До середнього мозку належать:</a:t>
            </a:r>
          </a:p>
          <a:p>
            <a:pPr>
              <a:buFontTx/>
              <a:buChar char="-"/>
            </a:pPr>
            <a:r>
              <a:rPr lang="uk-UA" dirty="0" smtClean="0"/>
              <a:t>ніжки мозку, по яких ідуть висхідні і низхідні провідні шляхи;</a:t>
            </a:r>
          </a:p>
          <a:p>
            <a:pPr>
              <a:buFontTx/>
              <a:buChar char="-"/>
            </a:pPr>
            <a:r>
              <a:rPr lang="uk-UA" dirty="0" smtClean="0"/>
              <a:t>дах мозку </a:t>
            </a:r>
            <a:r>
              <a:rPr lang="uk-UA" dirty="0" err="1" smtClean="0"/>
              <a:t>-чотиригорбкове</a:t>
            </a:r>
            <a:r>
              <a:rPr lang="uk-UA" dirty="0" smtClean="0"/>
              <a:t> тіло.</a:t>
            </a:r>
          </a:p>
          <a:p>
            <a:pPr>
              <a:buNone/>
            </a:pPr>
            <a:r>
              <a:rPr lang="uk-UA" dirty="0" smtClean="0"/>
              <a:t>Між ними міститься частина ретикулярної формації.</a:t>
            </a:r>
            <a:endParaRPr lang="uk-UA" dirty="0"/>
          </a:p>
        </p:txBody>
      </p:sp>
      <p:pic>
        <p:nvPicPr>
          <p:cNvPr id="6" name="Рисунок 5" descr="моз серед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4000504"/>
            <a:ext cx="2286016" cy="2314414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сер моз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1714488"/>
            <a:ext cx="1928826" cy="210793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Середній мозок</a:t>
            </a:r>
            <a:endParaRPr lang="uk-UA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500034" y="1785926"/>
            <a:ext cx="5102360" cy="4643470"/>
          </a:xfr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r>
              <a:rPr lang="uk-UA" sz="3200" dirty="0" smtClean="0"/>
              <a:t>Середній мозок виконує:</a:t>
            </a:r>
          </a:p>
          <a:p>
            <a:pPr>
              <a:buNone/>
            </a:pPr>
            <a:r>
              <a:rPr lang="uk-UA" sz="3200" dirty="0" smtClean="0"/>
              <a:t>рухові реакції на несподіване звукове або світлове подразнення; </a:t>
            </a:r>
          </a:p>
          <a:p>
            <a:pPr>
              <a:buNone/>
            </a:pPr>
            <a:r>
              <a:rPr lang="uk-UA" sz="3200" dirty="0" smtClean="0"/>
              <a:t>первинні зорові та слухові центри беруть участь в організації мимовільної автоматизованої рухової реакції – старт-рефлекси.</a:t>
            </a:r>
          </a:p>
        </p:txBody>
      </p:sp>
      <p:pic>
        <p:nvPicPr>
          <p:cNvPr id="5" name="Picture 4" descr="U05_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357430"/>
            <a:ext cx="3022908" cy="3412134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Проміжний мозок</a:t>
            </a:r>
            <a:endParaRPr lang="uk-UA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571472" y="1785926"/>
            <a:ext cx="8153400" cy="4329130"/>
          </a:xfr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r>
              <a:rPr lang="uk-UA" dirty="0" smtClean="0"/>
              <a:t>Розташований між стовбуром мозку та великими півкулями.  Його складовими є: таламус, епіфіз, гіпоталамус, до якого приєднаний гіпофіз.</a:t>
            </a:r>
          </a:p>
          <a:p>
            <a:r>
              <a:rPr lang="uk-UA" dirty="0" smtClean="0"/>
              <a:t>Містить вищі вегетативні центри.</a:t>
            </a:r>
          </a:p>
          <a:p>
            <a:r>
              <a:rPr lang="uk-UA" dirty="0" smtClean="0"/>
              <a:t>Здійснює рухові функції.</a:t>
            </a:r>
          </a:p>
          <a:p>
            <a:r>
              <a:rPr lang="uk-UA" dirty="0" smtClean="0"/>
              <a:t>Здійснює мімічні функції.</a:t>
            </a:r>
          </a:p>
          <a:p>
            <a:r>
              <a:rPr lang="uk-UA" dirty="0" smtClean="0"/>
              <a:t>Регулює обмінні процеси.</a:t>
            </a:r>
          </a:p>
          <a:p>
            <a:r>
              <a:rPr lang="uk-UA" dirty="0" smtClean="0"/>
              <a:t>Здійснює терморегуляцію.</a:t>
            </a:r>
          </a:p>
          <a:p>
            <a:endParaRPr lang="uk-UA" dirty="0"/>
          </a:p>
        </p:txBody>
      </p:sp>
      <p:pic>
        <p:nvPicPr>
          <p:cNvPr id="5" name="Рисунок 4" descr="буд проміж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3071810"/>
            <a:ext cx="2000264" cy="167390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6500826" y="4786322"/>
            <a:ext cx="1785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1.Таламус</a:t>
            </a:r>
          </a:p>
          <a:p>
            <a:r>
              <a:rPr lang="uk-UA" dirty="0" smtClean="0"/>
              <a:t>2. Епіфіз</a:t>
            </a:r>
          </a:p>
          <a:p>
            <a:r>
              <a:rPr lang="uk-UA" dirty="0" smtClean="0"/>
              <a:t>3. Гіпофіз </a:t>
            </a:r>
          </a:p>
          <a:p>
            <a:r>
              <a:rPr lang="uk-UA" dirty="0" smtClean="0"/>
              <a:t>4. Гіпоталамус</a:t>
            </a:r>
            <a:endParaRPr lang="uk-UA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Мета уроку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714488"/>
            <a:ext cx="8572560" cy="4900634"/>
          </a:xfr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uk-UA" sz="3200" dirty="0" smtClean="0"/>
              <a:t>Ознайомити учнів із особливостями будови головного мозку людини.</a:t>
            </a:r>
          </a:p>
          <a:p>
            <a:r>
              <a:rPr lang="uk-UA" sz="3200" dirty="0" smtClean="0"/>
              <a:t>Розкрити значення відділів                                     головного мозку у </a:t>
            </a:r>
            <a:r>
              <a:rPr lang="uk-UA" sz="3200" dirty="0" err="1" smtClean="0"/>
              <a:t>функціо-</a:t>
            </a:r>
            <a:r>
              <a:rPr lang="uk-UA" sz="3200" dirty="0" smtClean="0"/>
              <a:t>                                                  </a:t>
            </a:r>
            <a:r>
              <a:rPr lang="uk-UA" sz="3200" dirty="0" err="1" smtClean="0"/>
              <a:t>нальній</a:t>
            </a:r>
            <a:r>
              <a:rPr lang="uk-UA" sz="3200" dirty="0" smtClean="0"/>
              <a:t> діяльності людини.</a:t>
            </a:r>
          </a:p>
          <a:p>
            <a:r>
              <a:rPr lang="uk-UA" sz="3200" dirty="0" smtClean="0"/>
              <a:t>Дати загальні топографічні                                               відомості про стан головного                                                  мозку в черепі.</a:t>
            </a:r>
            <a:endParaRPr lang="en-US" sz="3200" dirty="0" smtClean="0"/>
          </a:p>
          <a:p>
            <a:r>
              <a:rPr lang="uk-UA" sz="3200" dirty="0" smtClean="0"/>
              <a:t>Цікаве про мозок людини.</a:t>
            </a:r>
          </a:p>
        </p:txBody>
      </p:sp>
      <p:pic>
        <p:nvPicPr>
          <p:cNvPr id="4" name="Рисунок 3" descr="1qa3td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2643182"/>
            <a:ext cx="2630494" cy="312125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Великі півкулі 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714488"/>
            <a:ext cx="8643998" cy="22467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uk-UA" dirty="0" smtClean="0"/>
              <a:t>   </a:t>
            </a:r>
            <a:r>
              <a:rPr lang="uk-UA" sz="2800" dirty="0" smtClean="0"/>
              <a:t>Передній мозок – вищий відділ головного мозку. Поділений він на дві півкулі, які поєднані мозолистим тілом, що утворене щільним пучком нервових волокон. Кожна з півкуль поділена на чотири функціональні долі.  </a:t>
            </a:r>
            <a:endParaRPr lang="uk-UA" sz="2800" dirty="0"/>
          </a:p>
        </p:txBody>
      </p:sp>
      <p:pic>
        <p:nvPicPr>
          <p:cNvPr id="5" name="Picture 9" descr="U05_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714752"/>
            <a:ext cx="2300012" cy="2860403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мозолист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4143380"/>
            <a:ext cx="2905714" cy="213428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cerebellu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3" y="4071942"/>
            <a:ext cx="1895777" cy="2410089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Шлуночки головного мозку</a:t>
            </a:r>
            <a:endParaRPr lang="uk-UA" b="1" dirty="0"/>
          </a:p>
        </p:txBody>
      </p:sp>
      <p:pic>
        <p:nvPicPr>
          <p:cNvPr id="4" name="Рисунок 3" descr="желудоч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000628" y="3071810"/>
            <a:ext cx="3675851" cy="336917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желол мозк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3071810"/>
            <a:ext cx="3429024" cy="3429024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500034" y="1714488"/>
            <a:ext cx="8286808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uk-UA" dirty="0" smtClean="0"/>
              <a:t>   </a:t>
            </a:r>
            <a:r>
              <a:rPr lang="uk-UA" sz="2400" dirty="0" smtClean="0"/>
              <a:t>Усередині головного мозку містяться чотири шлуночки, заповнені рідиною, яка сполучається з спинномозковою рідиною.                                                                                             </a:t>
            </a:r>
            <a:endParaRPr lang="uk-UA" sz="2400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Підкіркові утворення 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785926"/>
            <a:ext cx="8153400" cy="4495800"/>
          </a:xfr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uk-UA" dirty="0" smtClean="0"/>
              <a:t>Таламус - зорові бугри.</a:t>
            </a:r>
          </a:p>
          <a:p>
            <a:r>
              <a:rPr lang="uk-UA" dirty="0" smtClean="0"/>
              <a:t>Гіпоталамус – </a:t>
            </a:r>
            <a:r>
              <a:rPr lang="uk-UA" dirty="0" err="1" smtClean="0"/>
              <a:t>підгорбкова</a:t>
            </a:r>
            <a:r>
              <a:rPr lang="uk-UA" dirty="0" smtClean="0"/>
              <a:t> ділянка.</a:t>
            </a:r>
          </a:p>
          <a:p>
            <a:r>
              <a:rPr lang="uk-UA" dirty="0" smtClean="0"/>
              <a:t>Епіфіз – шишкоподібне утворення.</a:t>
            </a:r>
          </a:p>
          <a:p>
            <a:r>
              <a:rPr lang="uk-UA" dirty="0" smtClean="0"/>
              <a:t>Ретикулярна формація.</a:t>
            </a:r>
          </a:p>
          <a:p>
            <a:r>
              <a:rPr lang="uk-UA" dirty="0" smtClean="0"/>
              <a:t>Смугасте тіло.</a:t>
            </a:r>
          </a:p>
          <a:p>
            <a:r>
              <a:rPr lang="uk-UA" dirty="0" smtClean="0"/>
              <a:t>Коник.</a:t>
            </a:r>
          </a:p>
          <a:p>
            <a:r>
              <a:rPr lang="uk-UA" dirty="0" smtClean="0"/>
              <a:t>Мигдалик.</a:t>
            </a:r>
          </a:p>
          <a:p>
            <a:r>
              <a:rPr lang="uk-UA" dirty="0" smtClean="0"/>
              <a:t>Мозолисте тіло.</a:t>
            </a:r>
            <a:endParaRPr lang="uk-UA" dirty="0"/>
          </a:p>
        </p:txBody>
      </p:sp>
      <p:pic>
        <p:nvPicPr>
          <p:cNvPr id="5" name="Рисунок 4" descr="лимбичная сис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3571876"/>
            <a:ext cx="3381382" cy="2603664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5" descr="U05_06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928802"/>
            <a:ext cx="1571637" cy="1516384"/>
          </a:xfrm>
          <a:prstGeom prst="rect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uk-UA" b="1" dirty="0" smtClean="0"/>
              <a:t>Ретикулярна формація</a:t>
            </a:r>
            <a:endParaRPr lang="uk-UA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714488"/>
            <a:ext cx="8501122" cy="45243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uk-UA" sz="2400" dirty="0" smtClean="0"/>
              <a:t>   У стовбурі розташована ретикулярна формація - система ядер, у яких нейрони різних розмірів і форми з безліччю відростків утворюють скупчення і переплетення великої кількості нервових волокон. Вона наче сито, просіює інформацію, що надходить до кори, і вирішує, яку                                 затримати, а яку передати далі. </a:t>
            </a:r>
          </a:p>
          <a:p>
            <a:r>
              <a:rPr lang="uk-UA" sz="2400" dirty="0" smtClean="0"/>
              <a:t>   Вплив ретикулярної формації активізує структури                                 головного мозку, відіграє важливу роль у </a:t>
            </a:r>
            <a:r>
              <a:rPr lang="uk-UA" sz="2400" dirty="0" err="1" smtClean="0"/>
              <a:t>форму-</a:t>
            </a:r>
            <a:r>
              <a:rPr lang="uk-UA" sz="2400" dirty="0" smtClean="0"/>
              <a:t>                              ванні уваги, виконує охоронну функцію, регулюючи                                    якій частині мозку спати, а якій ні. Наприклад, усім                                              відома реакція матері, котра не чує гуркоту поїзда,                                             але легко прокидається від плачу дитини.</a:t>
            </a:r>
          </a:p>
        </p:txBody>
      </p:sp>
      <p:pic>
        <p:nvPicPr>
          <p:cNvPr id="4" name="Рисунок 3" descr="ретик фор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68" y="3571876"/>
            <a:ext cx="1571636" cy="256593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Таламус </a:t>
            </a:r>
            <a:endParaRPr lang="uk-UA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571472" y="1714488"/>
            <a:ext cx="8153400" cy="4686320"/>
          </a:xfr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r>
              <a:rPr lang="uk-UA" dirty="0" smtClean="0"/>
              <a:t>Таламус – зоровий горб - збирач інформації про всі види чутливості: фільтрує, сортує і направляє в головний мозок інформацію, що надходить від больових, тактильних,                                                      температурних, м</a:t>
            </a:r>
            <a:r>
              <a:rPr lang="en-US" dirty="0" smtClean="0"/>
              <a:t>’</a:t>
            </a:r>
            <a:r>
              <a:rPr lang="ru-RU" dirty="0" err="1" smtClean="0"/>
              <a:t>язово</a:t>
            </a:r>
            <a:r>
              <a:rPr lang="ru-RU" dirty="0" smtClean="0"/>
              <a:t>-                                                  суглобових, </a:t>
            </a:r>
            <a:r>
              <a:rPr lang="uk-UA" dirty="0" smtClean="0"/>
              <a:t>вібраційних,                                                       зорових, смакових,                                                нюхових і слухових                                              рецепторів та шляхів. </a:t>
            </a:r>
          </a:p>
          <a:p>
            <a:r>
              <a:rPr lang="uk-UA" dirty="0" smtClean="0"/>
              <a:t>У таламусі відбувається формування відчуттів і їх подальша передача.</a:t>
            </a:r>
            <a:endParaRPr lang="uk-UA" dirty="0"/>
          </a:p>
        </p:txBody>
      </p:sp>
      <p:pic>
        <p:nvPicPr>
          <p:cNvPr id="6" name="Рисунок 5" descr="таламу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3857628"/>
            <a:ext cx="1921033" cy="148117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таламу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92" y="3071810"/>
            <a:ext cx="1571636" cy="174844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Гіпоталамус </a:t>
            </a:r>
            <a:endParaRPr lang="uk-UA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714488"/>
            <a:ext cx="8572560" cy="30469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uk-UA" dirty="0" smtClean="0"/>
              <a:t>   </a:t>
            </a:r>
            <a:r>
              <a:rPr lang="uk-UA" sz="2400" dirty="0" smtClean="0"/>
              <a:t>Гіпоталамус – є вищим центром регуляції роботи внутрішніх органів, який узгоджує їх діяльність зі станом активності організму. У ньому містяться центри нюху, смаку, голоду і насичення, спраги і питного задоволення, терморегуляції, регуляції сну і неспання, регулювання артеріального тиску та                                 утворення сечі. Продукуючи низку гормонів, він разом з гіпофізом утворює </a:t>
            </a:r>
            <a:r>
              <a:rPr lang="uk-UA" sz="2400" dirty="0" err="1" smtClean="0"/>
              <a:t>гіпоталамно-гіпофізарну</a:t>
            </a:r>
            <a:r>
              <a:rPr lang="uk-UA" sz="2400" dirty="0" smtClean="0"/>
              <a:t> систему, що контролює діяльність ендокринних залоз.</a:t>
            </a:r>
            <a:endParaRPr lang="uk-UA" sz="2400" dirty="0"/>
          </a:p>
        </p:txBody>
      </p:sp>
      <p:pic>
        <p:nvPicPr>
          <p:cNvPr id="7" name="Рисунок 6" descr="ггіпотала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5072074"/>
            <a:ext cx="1785950" cy="148698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гіпотал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4500570"/>
            <a:ext cx="2000264" cy="2146624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гіпофіз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5072074"/>
            <a:ext cx="1857388" cy="150638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Епіфіз 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785926"/>
            <a:ext cx="8643998" cy="41549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uk-UA" dirty="0" smtClean="0"/>
              <a:t>   </a:t>
            </a:r>
            <a:r>
              <a:rPr lang="uk-UA" sz="2400" dirty="0" smtClean="0"/>
              <a:t>Секреторні клітини епіфіза виділяють у кров гормон </a:t>
            </a:r>
            <a:r>
              <a:rPr lang="uk-UA" sz="2400" dirty="0" err="1" smtClean="0"/>
              <a:t>мелатонін</a:t>
            </a:r>
            <a:r>
              <a:rPr lang="uk-UA" sz="2400" dirty="0" smtClean="0"/>
              <a:t>, який бере участь у синхронізації біоритмів сну-неспання. До головних функцій належать:</a:t>
            </a:r>
          </a:p>
          <a:p>
            <a:pPr>
              <a:buFontTx/>
              <a:buChar char="-"/>
            </a:pPr>
            <a:r>
              <a:rPr lang="uk-UA" sz="2400" dirty="0" smtClean="0"/>
              <a:t> гальмування виділення гормонів росту; </a:t>
            </a:r>
          </a:p>
          <a:p>
            <a:pPr>
              <a:buFontTx/>
              <a:buChar char="-"/>
            </a:pPr>
            <a:r>
              <a:rPr lang="uk-UA" sz="2400" dirty="0" smtClean="0"/>
              <a:t> гальмування статевого розвитку і статевої поведінки;</a:t>
            </a:r>
          </a:p>
          <a:p>
            <a:pPr>
              <a:buFontTx/>
              <a:buChar char="-"/>
            </a:pPr>
            <a:r>
              <a:rPr lang="uk-UA" sz="2400" dirty="0" smtClean="0"/>
              <a:t> гальмування розвитку пухлин;</a:t>
            </a:r>
          </a:p>
          <a:p>
            <a:pPr>
              <a:buFontTx/>
              <a:buChar char="-"/>
            </a:pPr>
            <a:r>
              <a:rPr lang="uk-UA" sz="2400" dirty="0" smtClean="0"/>
              <a:t> впливає на статевий розвиток і сексуальну                                               поведінку;</a:t>
            </a:r>
          </a:p>
          <a:p>
            <a:r>
              <a:rPr lang="uk-UA" sz="2400" dirty="0" smtClean="0"/>
              <a:t>   Після статевого дозрівання вироблення                                           </a:t>
            </a:r>
            <a:r>
              <a:rPr lang="uk-UA" sz="2400" dirty="0" err="1" smtClean="0"/>
              <a:t>мелатоніну</a:t>
            </a:r>
            <a:r>
              <a:rPr lang="uk-UA" sz="2400" dirty="0" smtClean="0"/>
              <a:t> зменшується. Розміри епіфізу у                                                     дітей більші, ніж у дорослих.</a:t>
            </a:r>
            <a:endParaRPr lang="uk-UA" sz="2400" dirty="0"/>
          </a:p>
        </p:txBody>
      </p:sp>
      <p:pic>
        <p:nvPicPr>
          <p:cNvPr id="6" name="Рисунок 5" descr="епіфіз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3786190"/>
            <a:ext cx="2185714" cy="186428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Лімбічна система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714488"/>
            <a:ext cx="8715436" cy="22467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uk-UA" dirty="0" smtClean="0"/>
              <a:t>   </a:t>
            </a:r>
            <a:r>
              <a:rPr lang="uk-UA" sz="2800" dirty="0" smtClean="0"/>
              <a:t>Лімбічна система – сукупність ряду структур головного мозку, що бере участь у регуляції функцій внутрішніх органів, нюху, інстинктивної поведінки, емоцій, </a:t>
            </a:r>
            <a:r>
              <a:rPr lang="uk-UA" sz="2800" dirty="0" err="1" smtClean="0"/>
              <a:t>пам</a:t>
            </a:r>
            <a:r>
              <a:rPr lang="en-US" sz="2800" dirty="0" smtClean="0"/>
              <a:t>’</a:t>
            </a:r>
            <a:r>
              <a:rPr lang="uk-UA" sz="2800" dirty="0" smtClean="0"/>
              <a:t>яті, рівень уваги, сприйняття, відтворення емоційно значущої інформації.</a:t>
            </a:r>
            <a:endParaRPr lang="uk-UA" sz="2800" dirty="0"/>
          </a:p>
        </p:txBody>
      </p:sp>
      <p:pic>
        <p:nvPicPr>
          <p:cNvPr id="5" name="Рисунок 4" descr="лімбіч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3786190"/>
            <a:ext cx="3017034" cy="2750824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лымбычн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4214818"/>
            <a:ext cx="3214711" cy="242858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Дослідження мозку</a:t>
            </a:r>
            <a:endParaRPr lang="uk-UA" b="1" dirty="0"/>
          </a:p>
        </p:txBody>
      </p:sp>
      <p:pic>
        <p:nvPicPr>
          <p:cNvPr id="3" name="Picture 4" descr="U06_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00240"/>
            <a:ext cx="2953936" cy="314327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28596" y="5572140"/>
            <a:ext cx="4005266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 dirty="0" smtClean="0"/>
              <a:t>Ангіограма мозку з допомогою рентгенівських променів                           </a:t>
            </a:r>
            <a:endParaRPr lang="uk-UA" sz="2000" b="1" dirty="0"/>
          </a:p>
        </p:txBody>
      </p:sp>
      <p:pic>
        <p:nvPicPr>
          <p:cNvPr id="6" name="Picture 5" descr="U06_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714488"/>
            <a:ext cx="2578100" cy="350520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714876" y="5572140"/>
            <a:ext cx="386239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 dirty="0" smtClean="0"/>
              <a:t>Томограма мозку з допомогою рентгенівських променів                          </a:t>
            </a:r>
            <a:endParaRPr lang="uk-UA" sz="2000" b="1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Мозок як </a:t>
            </a:r>
            <a:r>
              <a:rPr lang="uk-UA" b="1" dirty="0" err="1" smtClean="0"/>
              <a:t>комп</a:t>
            </a:r>
            <a:r>
              <a:rPr lang="en-US" b="1" dirty="0" smtClean="0"/>
              <a:t>’</a:t>
            </a:r>
            <a:r>
              <a:rPr lang="uk-UA" b="1" dirty="0" err="1" smtClean="0"/>
              <a:t>ютер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257296"/>
          </a:xfr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uk-UA" dirty="0" smtClean="0"/>
              <a:t>Наш мозок влаштований як і </a:t>
            </a:r>
            <a:r>
              <a:rPr lang="uk-UA" dirty="0" err="1" smtClean="0"/>
              <a:t>комп</a:t>
            </a:r>
            <a:r>
              <a:rPr lang="en-US" dirty="0" smtClean="0"/>
              <a:t>’</a:t>
            </a:r>
            <a:r>
              <a:rPr lang="uk-UA" dirty="0" err="1" smtClean="0"/>
              <a:t>ютер</a:t>
            </a:r>
            <a:r>
              <a:rPr lang="uk-UA" dirty="0" smtClean="0"/>
              <a:t>, тобто складається із блоків, деталей та частин.</a:t>
            </a:r>
            <a:endParaRPr lang="uk-UA" dirty="0"/>
          </a:p>
        </p:txBody>
      </p:sp>
      <p:pic>
        <p:nvPicPr>
          <p:cNvPr id="5" name="Рисунок 4" descr="brain_vs_com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714752"/>
            <a:ext cx="4010439" cy="231268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ком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57224" y="3143248"/>
            <a:ext cx="3071834" cy="331758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Проблемні запитання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714488"/>
            <a:ext cx="8229600" cy="4900634"/>
          </a:xfrm>
          <a:solidFill>
            <a:schemeClr val="accent3">
              <a:lumMod val="40000"/>
              <a:lumOff val="60000"/>
            </a:schemeClr>
          </a:solidFill>
          <a:effectLst>
            <a:glow rad="139700">
              <a:srgbClr val="0070C0">
                <a:alpha val="40000"/>
              </a:srgbClr>
            </a:glow>
          </a:effectLst>
        </p:spPr>
        <p:txBody>
          <a:bodyPr>
            <a:noAutofit/>
          </a:bodyPr>
          <a:lstStyle/>
          <a:p>
            <a:r>
              <a:rPr lang="uk-UA" sz="3200" dirty="0" smtClean="0"/>
              <a:t>Чи дійсно людина стоїть на верхньому щаблі розвитку тваринного світу у залежності від будови та функцій власного головного мозку?</a:t>
            </a:r>
          </a:p>
          <a:p>
            <a:r>
              <a:rPr lang="uk-UA" sz="3200" dirty="0" smtClean="0"/>
              <a:t>Чи залежить інтелект </a:t>
            </a:r>
            <a:r>
              <a:rPr lang="en-US" sz="3200" dirty="0" smtClean="0"/>
              <a:t>                                        </a:t>
            </a:r>
            <a:r>
              <a:rPr lang="uk-UA" sz="3200" dirty="0" smtClean="0"/>
              <a:t>людини від розмірів </a:t>
            </a:r>
            <a:r>
              <a:rPr lang="en-US" sz="3200" dirty="0" smtClean="0"/>
              <a:t>                                            </a:t>
            </a:r>
            <a:r>
              <a:rPr lang="uk-UA" sz="3200" dirty="0" smtClean="0"/>
              <a:t>її головного мозку?</a:t>
            </a:r>
          </a:p>
          <a:p>
            <a:r>
              <a:rPr lang="uk-UA" sz="3200" dirty="0" smtClean="0"/>
              <a:t>Чи важливе значення </a:t>
            </a:r>
            <a:r>
              <a:rPr lang="en-US" sz="3200" dirty="0" smtClean="0"/>
              <a:t>                                                     </a:t>
            </a:r>
            <a:r>
              <a:rPr lang="uk-UA" sz="3200" dirty="0" smtClean="0"/>
              <a:t>має маса мозку?</a:t>
            </a:r>
            <a:endParaRPr lang="uk-UA" sz="3200" dirty="0"/>
          </a:p>
        </p:txBody>
      </p:sp>
      <p:pic>
        <p:nvPicPr>
          <p:cNvPr id="6" name="Рисунок 5" descr="13afa44361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3357562"/>
            <a:ext cx="3672921" cy="264320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Чи знаєте ви, що…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857364"/>
            <a:ext cx="8337452" cy="4114816"/>
          </a:xfr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r>
              <a:rPr lang="uk-UA" dirty="0" smtClean="0"/>
              <a:t>Середня маса мозку у австралійців – до 1200 г; у французів – до 1300 г; у англійців – понад 1300 г; у німців понад 1400 г. Мозок українців також в середньому 1400 г. У афроамериканців вага головного мозку на 100 г менша, ніж у білошкірого населення Африки.</a:t>
            </a:r>
          </a:p>
          <a:p>
            <a:r>
              <a:rPr lang="uk-UA" dirty="0" smtClean="0"/>
              <a:t>Існує залежність між вагою мозку у чоловіка та жінки. У середньому мозок чоловіка важчий десь на 120-130 г.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Поміркуйте!</a:t>
            </a:r>
            <a:endParaRPr lang="uk-UA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571472" y="1714488"/>
            <a:ext cx="8153400" cy="4829196"/>
          </a:xfr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uk-UA" dirty="0" smtClean="0"/>
              <a:t>Слон має вагу головного мозку більше ніж  5 кг, а кити більше, ніж 7 кг. Чи дійсно вони такі розумні? </a:t>
            </a:r>
          </a:p>
          <a:p>
            <a:r>
              <a:rPr lang="uk-UA" dirty="0" smtClean="0"/>
              <a:t>Чи існують статистика расових та національних відмінностей між мозками?</a:t>
            </a:r>
          </a:p>
          <a:p>
            <a:r>
              <a:rPr lang="uk-UA" dirty="0" smtClean="0"/>
              <a:t>Найближчими </a:t>
            </a:r>
            <a:r>
              <a:rPr lang="uk-UA" dirty="0" err="1" smtClean="0"/>
              <a:t>“братами</a:t>
            </a:r>
            <a:r>
              <a:rPr lang="uk-UA" dirty="0" smtClean="0"/>
              <a:t> по </a:t>
            </a:r>
            <a:r>
              <a:rPr lang="uk-UA" dirty="0" err="1" smtClean="0"/>
              <a:t>розуму”</a:t>
            </a:r>
            <a:r>
              <a:rPr lang="uk-UA" dirty="0" smtClean="0"/>
              <a:t> для людини вважають саме дельфінів, їхній мозок вагою 1кг 700 г, тому їх ще називають </a:t>
            </a:r>
            <a:r>
              <a:rPr lang="uk-UA" dirty="0" err="1" smtClean="0"/>
              <a:t>“тваринами</a:t>
            </a:r>
            <a:r>
              <a:rPr lang="uk-UA" dirty="0" smtClean="0"/>
              <a:t>, обдарованими </a:t>
            </a:r>
            <a:r>
              <a:rPr lang="uk-UA" dirty="0" err="1" smtClean="0"/>
              <a:t>розумом”</a:t>
            </a:r>
            <a:r>
              <a:rPr lang="uk-UA" dirty="0" smtClean="0"/>
              <a:t>. Ви згодні з таким твердженням?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Систематизація знань</a:t>
            </a:r>
            <a:endParaRPr lang="uk-UA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571472" y="1714488"/>
            <a:ext cx="8153400" cy="1285884"/>
          </a:xfr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r>
              <a:rPr lang="uk-UA" dirty="0" smtClean="0"/>
              <a:t>Чим утворені біла та сіра речовини, тобто якими частинами нейрона? Порівняти із спинним мозком.</a:t>
            </a:r>
            <a:endParaRPr lang="uk-UA" dirty="0"/>
          </a:p>
        </p:txBody>
      </p:sp>
      <p:pic>
        <p:nvPicPr>
          <p:cNvPr id="7" name="Рисунок 6" descr="24-3_stat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3571876"/>
            <a:ext cx="3357586" cy="261332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белое вещ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3571876"/>
            <a:ext cx="3472985" cy="264320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Узагальнення знань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857364"/>
            <a:ext cx="8153400" cy="4495800"/>
          </a:xfr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uk-UA" dirty="0" smtClean="0"/>
              <a:t>За дослідженнями вчених рівень інтелекту не залежить від розмірів головного мозку, а залежить від функціонування важливих ділянок, їхніх структур та від кількості </a:t>
            </a:r>
            <a:r>
              <a:rPr lang="uk-UA" dirty="0" err="1" smtClean="0"/>
              <a:t>зв</a:t>
            </a:r>
            <a:r>
              <a:rPr lang="en-US" dirty="0" smtClean="0"/>
              <a:t>’</a:t>
            </a:r>
            <a:r>
              <a:rPr lang="uk-UA" dirty="0" err="1" smtClean="0"/>
              <a:t>язків</a:t>
            </a:r>
            <a:r>
              <a:rPr lang="uk-UA" dirty="0" smtClean="0"/>
              <a:t> між нервовими клітинами.</a:t>
            </a:r>
          </a:p>
          <a:p>
            <a:r>
              <a:rPr lang="uk-UA" dirty="0" smtClean="0"/>
              <a:t>Яка ж структура відіграє вирішальну                             роль у повноцінному функціонуванні                                            такого інтелектуально розвиненого</a:t>
            </a:r>
            <a:r>
              <a:rPr lang="en-US" dirty="0" smtClean="0"/>
              <a:t> </a:t>
            </a:r>
            <a:r>
              <a:rPr lang="uk-UA" dirty="0" smtClean="0"/>
              <a:t>                                 виду як </a:t>
            </a:r>
            <a:r>
              <a:rPr lang="en-US" dirty="0" smtClean="0"/>
              <a:t>Homo sapiens</a:t>
            </a:r>
            <a:r>
              <a:rPr lang="uk-UA" dirty="0" smtClean="0"/>
              <a:t>?</a:t>
            </a:r>
            <a:endParaRPr lang="uk-UA" dirty="0"/>
          </a:p>
        </p:txBody>
      </p:sp>
      <p:pic>
        <p:nvPicPr>
          <p:cNvPr id="4" name="Рисунок 3" descr="HouseMD_Br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92" y="3929066"/>
            <a:ext cx="1514471" cy="201929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Висновок уроку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714488"/>
            <a:ext cx="8153400" cy="4495800"/>
          </a:xfr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Вчені дослідили, що для нормальної життєдіяльності організму та виживання важливе значення має чіткість і час реакції. </a:t>
            </a:r>
          </a:p>
          <a:p>
            <a:r>
              <a:rPr lang="uk-UA" dirty="0" smtClean="0"/>
              <a:t>Отже, у цьому випадку,                                                мозок людини як                                                             </a:t>
            </a:r>
            <a:r>
              <a:rPr lang="uk-UA" dirty="0" err="1" smtClean="0"/>
              <a:t>комп</a:t>
            </a:r>
            <a:r>
              <a:rPr lang="en-US" dirty="0" smtClean="0"/>
              <a:t>’</a:t>
            </a:r>
            <a:r>
              <a:rPr lang="ru-RU" dirty="0" err="1" smtClean="0"/>
              <a:t>ютер</a:t>
            </a:r>
            <a:r>
              <a:rPr lang="ru-RU" dirty="0" smtClean="0"/>
              <a:t>, </a:t>
            </a:r>
            <a:r>
              <a:rPr lang="uk-UA" dirty="0" smtClean="0"/>
              <a:t>який</a:t>
            </a:r>
            <a:r>
              <a:rPr lang="ru-RU" dirty="0" smtClean="0"/>
              <a:t> </a:t>
            </a:r>
            <a:r>
              <a:rPr lang="uk-UA" dirty="0" err="1" smtClean="0"/>
              <a:t>включа-</a:t>
            </a:r>
            <a:r>
              <a:rPr lang="uk-UA" dirty="0" smtClean="0"/>
              <a:t>                                                          </a:t>
            </a:r>
            <a:r>
              <a:rPr lang="uk-UA" dirty="0" err="1" smtClean="0"/>
              <a:t>ється</a:t>
            </a:r>
            <a:r>
              <a:rPr lang="uk-UA" dirty="0" smtClean="0"/>
              <a:t> саме тоді</a:t>
            </a:r>
            <a:r>
              <a:rPr lang="ru-RU" dirty="0" smtClean="0"/>
              <a:t>, коли                                                          </a:t>
            </a:r>
            <a:r>
              <a:rPr lang="uk-UA" dirty="0" smtClean="0"/>
              <a:t>необхідно вирішити                                                                складні завдання</a:t>
            </a:r>
            <a:r>
              <a:rPr lang="ru-RU" dirty="0" smtClean="0"/>
              <a:t>, </a:t>
            </a:r>
            <a:r>
              <a:rPr lang="uk-UA" dirty="0" smtClean="0"/>
              <a:t>що                                                             вимагають напруження                                                                           та швидкої</a:t>
            </a:r>
            <a:r>
              <a:rPr lang="ru-RU" dirty="0" smtClean="0"/>
              <a:t> </a:t>
            </a:r>
            <a:r>
              <a:rPr lang="uk-UA" dirty="0" smtClean="0"/>
              <a:t>реакції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" name="Рисунок 3" descr="brain-computer-interfa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2928934"/>
            <a:ext cx="3214710" cy="321471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Висновок уроку</a:t>
            </a:r>
            <a:endParaRPr lang="uk-UA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14282" y="1643050"/>
            <a:ext cx="5072098" cy="4972072"/>
          </a:xfr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2500"/>
          </a:bodyPr>
          <a:lstStyle/>
          <a:p>
            <a:r>
              <a:rPr lang="uk-UA" sz="3200" dirty="0" smtClean="0"/>
              <a:t>Таким чином, головний мозок людини – це: </a:t>
            </a:r>
          </a:p>
          <a:p>
            <a:pPr>
              <a:buNone/>
            </a:pPr>
            <a:r>
              <a:rPr lang="uk-UA" sz="3200" dirty="0" smtClean="0"/>
              <a:t>- головний центр керування всіма процесами життєдіяльності, тобто його можна назвати пультом керування життя людини;</a:t>
            </a:r>
          </a:p>
          <a:p>
            <a:pPr>
              <a:buNone/>
            </a:pPr>
            <a:r>
              <a:rPr lang="uk-UA" sz="3200" dirty="0" smtClean="0"/>
              <a:t>- </a:t>
            </a:r>
            <a:r>
              <a:rPr lang="uk-UA" sz="3200" dirty="0" err="1" smtClean="0"/>
              <a:t>комп</a:t>
            </a:r>
            <a:r>
              <a:rPr lang="en-US" sz="3200" dirty="0" smtClean="0"/>
              <a:t>’</a:t>
            </a:r>
            <a:r>
              <a:rPr lang="ru-RU" sz="3200" dirty="0" err="1" smtClean="0"/>
              <a:t>ютер</a:t>
            </a:r>
            <a:r>
              <a:rPr lang="ru-RU" sz="3200" dirty="0" smtClean="0"/>
              <a:t>, </a:t>
            </a:r>
            <a:r>
              <a:rPr lang="uk-UA" sz="3200" dirty="0" smtClean="0"/>
              <a:t>на материнській платі якого зберігається вся життєва інформація.</a:t>
            </a:r>
          </a:p>
        </p:txBody>
      </p:sp>
      <p:pic>
        <p:nvPicPr>
          <p:cNvPr id="5" name="Рисунок 4" descr="to1_4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3857628"/>
            <a:ext cx="3071834" cy="278001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_mente-comp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1714488"/>
            <a:ext cx="1417636" cy="19196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Профілактика захворювань</a:t>
            </a:r>
            <a:endParaRPr lang="uk-UA" b="1" dirty="0"/>
          </a:p>
        </p:txBody>
      </p:sp>
      <p:pic>
        <p:nvPicPr>
          <p:cNvPr id="3" name="Picture 4" descr="U06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879540"/>
            <a:ext cx="4000528" cy="4621469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Picture 5" descr="U06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214554"/>
            <a:ext cx="3667125" cy="352901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Зробити позначення</a:t>
            </a:r>
            <a:endParaRPr lang="uk-UA" b="1" dirty="0"/>
          </a:p>
        </p:txBody>
      </p:sp>
      <p:pic>
        <p:nvPicPr>
          <p:cNvPr id="3" name="Рисунок 2" descr="10006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928802"/>
            <a:ext cx="4857784" cy="435771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29322" y="2000240"/>
            <a:ext cx="2786082" cy="424731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uk-UA" dirty="0" smtClean="0"/>
              <a:t>1…………………………............</a:t>
            </a:r>
          </a:p>
          <a:p>
            <a:endParaRPr lang="uk-UA" dirty="0" smtClean="0"/>
          </a:p>
          <a:p>
            <a:r>
              <a:rPr lang="uk-UA" dirty="0" smtClean="0"/>
              <a:t>2……………………………………...</a:t>
            </a:r>
          </a:p>
          <a:p>
            <a:endParaRPr lang="uk-UA" dirty="0" smtClean="0"/>
          </a:p>
          <a:p>
            <a:r>
              <a:rPr lang="uk-UA" dirty="0" smtClean="0"/>
              <a:t>3………………………………………</a:t>
            </a:r>
          </a:p>
          <a:p>
            <a:endParaRPr lang="uk-UA" dirty="0" smtClean="0"/>
          </a:p>
          <a:p>
            <a:r>
              <a:rPr lang="uk-UA" dirty="0" smtClean="0"/>
              <a:t>4……………………………………..</a:t>
            </a:r>
          </a:p>
          <a:p>
            <a:endParaRPr lang="uk-UA" dirty="0" smtClean="0"/>
          </a:p>
          <a:p>
            <a:r>
              <a:rPr lang="uk-UA" dirty="0" smtClean="0"/>
              <a:t>5……………………………………..</a:t>
            </a:r>
          </a:p>
          <a:p>
            <a:endParaRPr lang="uk-UA" dirty="0" smtClean="0"/>
          </a:p>
          <a:p>
            <a:r>
              <a:rPr lang="uk-UA" dirty="0" smtClean="0"/>
              <a:t>6……………………………………...</a:t>
            </a:r>
          </a:p>
          <a:p>
            <a:endParaRPr lang="uk-UA" dirty="0" smtClean="0"/>
          </a:p>
          <a:p>
            <a:r>
              <a:rPr lang="uk-UA" dirty="0" smtClean="0"/>
              <a:t>7……………………………………….</a:t>
            </a:r>
          </a:p>
          <a:p>
            <a:endParaRPr lang="uk-UA" dirty="0" smtClean="0"/>
          </a:p>
          <a:p>
            <a:r>
              <a:rPr lang="uk-UA" dirty="0" smtClean="0"/>
              <a:t>8……………………………………….. </a:t>
            </a:r>
            <a:endParaRPr lang="uk-UA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Зробити позначення</a:t>
            </a:r>
            <a:endParaRPr lang="uk-UA" b="1" dirty="0"/>
          </a:p>
        </p:txBody>
      </p:sp>
      <p:pic>
        <p:nvPicPr>
          <p:cNvPr id="3" name="Рисунок 2" descr="0003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2143116"/>
            <a:ext cx="5500726" cy="3883513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357158" y="2071678"/>
            <a:ext cx="2786082" cy="40934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uk-UA" sz="2000" dirty="0" smtClean="0"/>
              <a:t>1…………………………...</a:t>
            </a:r>
          </a:p>
          <a:p>
            <a:endParaRPr lang="uk-UA" sz="2000" dirty="0" smtClean="0"/>
          </a:p>
          <a:p>
            <a:r>
              <a:rPr lang="uk-UA" sz="2000" dirty="0" smtClean="0"/>
              <a:t>2…………………………….</a:t>
            </a:r>
          </a:p>
          <a:p>
            <a:endParaRPr lang="uk-UA" sz="2000" dirty="0" smtClean="0"/>
          </a:p>
          <a:p>
            <a:r>
              <a:rPr lang="uk-UA" sz="2000" dirty="0" smtClean="0"/>
              <a:t>3…………………………….</a:t>
            </a:r>
          </a:p>
          <a:p>
            <a:endParaRPr lang="uk-UA" sz="2000" dirty="0" smtClean="0"/>
          </a:p>
          <a:p>
            <a:r>
              <a:rPr lang="uk-UA" sz="2000" dirty="0" smtClean="0"/>
              <a:t>4…………………………….</a:t>
            </a:r>
          </a:p>
          <a:p>
            <a:endParaRPr lang="uk-UA" sz="2000" dirty="0" smtClean="0"/>
          </a:p>
          <a:p>
            <a:r>
              <a:rPr lang="uk-UA" sz="2000" dirty="0" smtClean="0"/>
              <a:t>5…………………………….</a:t>
            </a:r>
          </a:p>
          <a:p>
            <a:endParaRPr lang="uk-UA" sz="2000" dirty="0" smtClean="0"/>
          </a:p>
          <a:p>
            <a:r>
              <a:rPr lang="uk-UA" sz="2000" dirty="0" smtClean="0"/>
              <a:t>6…………………………….</a:t>
            </a:r>
          </a:p>
          <a:p>
            <a:endParaRPr lang="uk-UA" sz="2000" dirty="0" smtClean="0"/>
          </a:p>
          <a:p>
            <a:r>
              <a:rPr lang="uk-UA" sz="2000" dirty="0" smtClean="0"/>
              <a:t>7……………………………. </a:t>
            </a:r>
            <a:endParaRPr lang="uk-UA" sz="2000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00034" y="1857364"/>
            <a:ext cx="8153400" cy="37147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6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Успіхів у вивченні наступних тем про нервову систему.</a:t>
            </a:r>
            <a:endParaRPr kumimoji="0" lang="uk-UA" sz="6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Мотивація уроку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600200"/>
            <a:ext cx="8337452" cy="4900634"/>
          </a:xfr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uk-UA" dirty="0" smtClean="0"/>
              <a:t>Мозок людини у стані спокою споживає 20% кисню та 9% енергії організму, але коли мозок включає свою діяльність, то споживає 25% поживних речовин, які надходять в організм і понад 30% кисню.</a:t>
            </a:r>
          </a:p>
          <a:p>
            <a:r>
              <a:rPr lang="uk-UA" dirty="0" smtClean="0"/>
              <a:t>Це означає, що для роботи мозку             необхідна третя частина життєво                       важливих речовин, але він такий невеликий у порівнянні з  іншими органами та системами? Навіщо ж він нам?</a:t>
            </a:r>
            <a:endParaRPr lang="uk-UA" dirty="0"/>
          </a:p>
          <a:p>
            <a:pPr>
              <a:buNone/>
            </a:pPr>
            <a:endParaRPr lang="uk-UA" dirty="0"/>
          </a:p>
        </p:txBody>
      </p:sp>
      <p:pic>
        <p:nvPicPr>
          <p:cNvPr id="4" name="Рисунок 3" descr="%D0%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5" y="3500438"/>
            <a:ext cx="1638069" cy="1285884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Еволюція мозків</a:t>
            </a:r>
            <a:endParaRPr lang="uk-UA" b="1" dirty="0"/>
          </a:p>
        </p:txBody>
      </p:sp>
      <p:pic>
        <p:nvPicPr>
          <p:cNvPr id="5" name="Рисунок 4" descr="евол мозкі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785926"/>
            <a:ext cx="7572428" cy="4692737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Неймовірно, але факт!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714488"/>
            <a:ext cx="8153400" cy="2257428"/>
          </a:xfr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uk-UA" dirty="0" smtClean="0"/>
              <a:t>Мозок вождя пролетаріату В.Леніна – 1340 г;</a:t>
            </a:r>
          </a:p>
          <a:p>
            <a:r>
              <a:rPr lang="uk-UA" dirty="0" smtClean="0"/>
              <a:t>Мозок письменника І.Тургенєва – 2012 г;</a:t>
            </a:r>
          </a:p>
          <a:p>
            <a:r>
              <a:rPr lang="uk-UA" dirty="0" smtClean="0"/>
              <a:t>Мозок письменника А.</a:t>
            </a:r>
            <a:r>
              <a:rPr lang="uk-UA" dirty="0" err="1" smtClean="0"/>
              <a:t>Франса</a:t>
            </a:r>
            <a:r>
              <a:rPr lang="uk-UA" dirty="0" smtClean="0"/>
              <a:t> – 1017 г;</a:t>
            </a:r>
          </a:p>
          <a:p>
            <a:r>
              <a:rPr lang="uk-UA" dirty="0" smtClean="0"/>
              <a:t>Мозки психічнохворих людей – 2700-2900 г.</a:t>
            </a:r>
            <a:endParaRPr lang="uk-UA" dirty="0"/>
          </a:p>
        </p:txBody>
      </p:sp>
      <p:pic>
        <p:nvPicPr>
          <p:cNvPr id="4" name="Рисунок 3" descr="Repin_81-24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4286256"/>
            <a:ext cx="1839529" cy="210231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agu_len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4286256"/>
            <a:ext cx="1643074" cy="2083899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france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4286256"/>
            <a:ext cx="1643074" cy="2186693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Цікаво, але факт!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714488"/>
            <a:ext cx="8408890" cy="4929222"/>
          </a:xfr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   Мозок Ейнштейна, як «типового» генія, був у свій час розчленований на 240 частин та понад  40 років зберігався у спеціальному розчині. Коли вчені порівняли 		його з іншими, то знайшли дві унікальні 			особливості, </a:t>
            </a:r>
            <a:r>
              <a:rPr lang="uk-UA" dirty="0" err="1" smtClean="0"/>
              <a:t>пов</a:t>
            </a:r>
            <a:r>
              <a:rPr lang="en-US" dirty="0" smtClean="0"/>
              <a:t>’</a:t>
            </a:r>
            <a:r>
              <a:rPr lang="uk-UA" dirty="0" err="1" smtClean="0"/>
              <a:t>язані</a:t>
            </a:r>
            <a:r>
              <a:rPr lang="uk-UA" dirty="0" smtClean="0"/>
              <a:t> з нижньою тім</a:t>
            </a:r>
            <a:r>
              <a:rPr lang="en-US" dirty="0" smtClean="0"/>
              <a:t>’</a:t>
            </a:r>
            <a:r>
              <a:rPr lang="uk-UA" dirty="0" err="1" smtClean="0"/>
              <a:t>яною</a:t>
            </a:r>
            <a:r>
              <a:rPr lang="uk-UA" dirty="0" smtClean="0"/>
              <a:t> 		долею, що відповідає за здатність до 			математичних обчислень та трьохвимірного 		бачення:</a:t>
            </a:r>
          </a:p>
          <a:p>
            <a:pPr>
              <a:buFontTx/>
              <a:buChar char="-"/>
            </a:pPr>
            <a:r>
              <a:rPr lang="uk-UA" dirty="0" smtClean="0"/>
              <a:t>- по-перше, нижня тім</a:t>
            </a:r>
            <a:r>
              <a:rPr lang="en-US" dirty="0" smtClean="0"/>
              <a:t>’</a:t>
            </a:r>
            <a:r>
              <a:rPr lang="uk-UA" dirty="0" err="1" smtClean="0"/>
              <a:t>яна</a:t>
            </a:r>
            <a:r>
              <a:rPr lang="uk-UA" dirty="0" smtClean="0"/>
              <a:t> доля Ейнштейна виявилась значно більшою,  ніж у контрольних  зразків. </a:t>
            </a:r>
          </a:p>
          <a:p>
            <a:pPr>
              <a:buFontTx/>
              <a:buChar char="-"/>
            </a:pPr>
            <a:r>
              <a:rPr lang="uk-UA" dirty="0" smtClean="0"/>
              <a:t>- по-друге, вона не була розділена особливою сполучною тканиною, що можливо, дозволяло нейронам  поєднуватись «напряму». Ця аномалія могла стати причиною унікальних математичних можливостей творця теорії відносності. </a:t>
            </a:r>
            <a:endParaRPr lang="uk-UA" dirty="0"/>
          </a:p>
        </p:txBody>
      </p:sp>
      <p:pic>
        <p:nvPicPr>
          <p:cNvPr id="4" name="Рисунок 3" descr="504369245_77bc988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786058"/>
            <a:ext cx="1333504" cy="1333504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Місце мозку в тілі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1442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sz="3200" dirty="0" smtClean="0"/>
              <a:t>Головний мозок міститься у черепній коробці і займає</a:t>
            </a:r>
            <a:r>
              <a:rPr lang="ru-RU" sz="3200" dirty="0" smtClean="0"/>
              <a:t>,</a:t>
            </a:r>
            <a:r>
              <a:rPr lang="uk-UA" sz="3200" dirty="0" smtClean="0"/>
              <a:t> майже, весь її об</a:t>
            </a:r>
            <a:r>
              <a:rPr lang="en-US" sz="3200" dirty="0" smtClean="0"/>
              <a:t>’</a:t>
            </a:r>
            <a:r>
              <a:rPr lang="uk-UA" sz="3200" dirty="0" err="1" smtClean="0"/>
              <a:t>єм</a:t>
            </a:r>
            <a:r>
              <a:rPr lang="uk-UA" sz="3200" dirty="0" smtClean="0"/>
              <a:t>. </a:t>
            </a:r>
          </a:p>
        </p:txBody>
      </p:sp>
      <p:pic>
        <p:nvPicPr>
          <p:cNvPr id="4" name="Рисунок 3" descr="192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3071810"/>
            <a:ext cx="4584689" cy="3363914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519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857496"/>
            <a:ext cx="3672801" cy="371477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Мозок зовні і у розрізі</a:t>
            </a:r>
            <a:endParaRPr lang="uk-UA" b="1" dirty="0"/>
          </a:p>
        </p:txBody>
      </p:sp>
      <p:pic>
        <p:nvPicPr>
          <p:cNvPr id="3" name="Picture 3" descr="сканиров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071678"/>
            <a:ext cx="4868862" cy="4105275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1268329475_br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57158" y="2071678"/>
            <a:ext cx="3500462" cy="41275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1465</TotalTime>
  <Words>1479</Words>
  <Application>Microsoft Office PowerPoint</Application>
  <PresentationFormat>Экран (4:3)</PresentationFormat>
  <Paragraphs>169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Обычная</vt:lpstr>
      <vt:lpstr>Головний мозок.   пульт керування, чи персональний комп’ютер живого організму??</vt:lpstr>
      <vt:lpstr>Мета уроку</vt:lpstr>
      <vt:lpstr>Проблемні запитання</vt:lpstr>
      <vt:lpstr>Мотивація уроку</vt:lpstr>
      <vt:lpstr>Еволюція мозків</vt:lpstr>
      <vt:lpstr>Неймовірно, але факт!</vt:lpstr>
      <vt:lpstr>Цікаво, але факт!</vt:lpstr>
      <vt:lpstr>Місце мозку в тілі</vt:lpstr>
      <vt:lpstr>Мозок зовні і у розрізі</vt:lpstr>
      <vt:lpstr>Будова головного мозку</vt:lpstr>
      <vt:lpstr>Будова головного мозку</vt:lpstr>
      <vt:lpstr>Схема будови</vt:lpstr>
      <vt:lpstr>Довгастий мозок</vt:lpstr>
      <vt:lpstr>Довгастий мозок</vt:lpstr>
      <vt:lpstr>Міст </vt:lpstr>
      <vt:lpstr>Мозочок </vt:lpstr>
      <vt:lpstr>Середній мозок</vt:lpstr>
      <vt:lpstr>Середній мозок</vt:lpstr>
      <vt:lpstr>Проміжний мозок</vt:lpstr>
      <vt:lpstr>Великі півкулі </vt:lpstr>
      <vt:lpstr>Шлуночки головного мозку</vt:lpstr>
      <vt:lpstr>Підкіркові утворення </vt:lpstr>
      <vt:lpstr>Ретикулярна формація</vt:lpstr>
      <vt:lpstr>Таламус </vt:lpstr>
      <vt:lpstr>Гіпоталамус </vt:lpstr>
      <vt:lpstr>Епіфіз </vt:lpstr>
      <vt:lpstr>Лімбічна система</vt:lpstr>
      <vt:lpstr>Дослідження мозку</vt:lpstr>
      <vt:lpstr>Мозок як комп’ютер</vt:lpstr>
      <vt:lpstr>Чи знаєте ви, що…</vt:lpstr>
      <vt:lpstr>Поміркуйте!</vt:lpstr>
      <vt:lpstr>Систематизація знань</vt:lpstr>
      <vt:lpstr>Узагальнення знань</vt:lpstr>
      <vt:lpstr>Висновок уроку</vt:lpstr>
      <vt:lpstr>Висновок уроку</vt:lpstr>
      <vt:lpstr>Профілактика захворювань</vt:lpstr>
      <vt:lpstr>Зробити позначення</vt:lpstr>
      <vt:lpstr>Зробити позначення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Головний мозок – пульт керування, чи персональний комп’ютер живого організму?</dc:title>
  <dc:creator>Павленко</dc:creator>
  <cp:lastModifiedBy>User</cp:lastModifiedBy>
  <cp:revision>233</cp:revision>
  <dcterms:created xsi:type="dcterms:W3CDTF">2010-12-18T17:00:59Z</dcterms:created>
  <dcterms:modified xsi:type="dcterms:W3CDTF">2012-02-07T11:29:45Z</dcterms:modified>
</cp:coreProperties>
</file>