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73" r:id="rId10"/>
    <p:sldId id="274" r:id="rId11"/>
    <p:sldId id="265" r:id="rId12"/>
    <p:sldId id="281" r:id="rId13"/>
    <p:sldId id="268" r:id="rId14"/>
    <p:sldId id="279" r:id="rId15"/>
    <p:sldId id="269" r:id="rId16"/>
    <p:sldId id="270" r:id="rId17"/>
    <p:sldId id="275" r:id="rId18"/>
    <p:sldId id="276" r:id="rId19"/>
    <p:sldId id="280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9900"/>
    <a:srgbClr val="800000"/>
    <a:srgbClr val="00CC66"/>
    <a:srgbClr val="33CC33"/>
    <a:srgbClr val="0066FF"/>
    <a:srgbClr val="000066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C86-A17E-414D-BA94-7ACA1D6FC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37E1-5D0B-4370-8295-E730DF334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3907F-2B43-4C18-AC78-C4255D439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5CE-7C10-4887-A951-46FB1CCD2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F482-8370-4CB0-9FD4-5045ACDBD9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4612-3D86-4A71-9FC5-702AB7F99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24E5-2F67-4B68-96DF-9B4FAE472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0D0-8A02-4FDA-87AC-DCD663670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0725-E325-4BB3-927E-22BCC6D9B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74EF-BCC4-4B82-90F2-AA0AF0B32D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B63FF6-FBDF-4767-890F-7D5576D24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F1349F-FAE6-4B56-B9DE-72560D2DD8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gif"/><Relationship Id="rId3" Type="http://schemas.openxmlformats.org/officeDocument/2006/relationships/image" Target="../media/image26.gif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1.gif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772400" cy="2301876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>
                <a:solidFill>
                  <a:srgbClr val="666699"/>
                </a:solidFill>
              </a:rPr>
              <a:t>Будова речовини</a:t>
            </a:r>
            <a:endParaRPr lang="ru-RU" sz="8800" b="1" dirty="0">
              <a:solidFill>
                <a:srgbClr val="666699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714752"/>
            <a:ext cx="6400800" cy="107157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solidFill>
                  <a:srgbClr val="009900"/>
                </a:solidFill>
              </a:rPr>
              <a:t>Чому всі тіла різні?</a:t>
            </a:r>
            <a:endParaRPr lang="ru-RU" sz="4400" b="1" dirty="0">
              <a:solidFill>
                <a:srgbClr val="009900"/>
              </a:solidFill>
            </a:endParaRPr>
          </a:p>
        </p:txBody>
      </p:sp>
      <p:pic>
        <p:nvPicPr>
          <p:cNvPr id="2053" name="Picture 5" descr="AG00630_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476250"/>
            <a:ext cx="1582737" cy="1395413"/>
          </a:xfrm>
          <a:prstGeom prst="rect">
            <a:avLst/>
          </a:prstGeom>
          <a:noFill/>
        </p:spPr>
      </p:pic>
      <p:pic>
        <p:nvPicPr>
          <p:cNvPr id="2054" name="Picture 6" descr="auto60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48488" y="4868863"/>
            <a:ext cx="1308100" cy="1295400"/>
          </a:xfrm>
          <a:prstGeom prst="rect">
            <a:avLst/>
          </a:prstGeom>
          <a:noFill/>
        </p:spPr>
      </p:pic>
      <p:pic>
        <p:nvPicPr>
          <p:cNvPr id="2055" name="Picture 7" descr="ш67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80288" y="404813"/>
            <a:ext cx="1339850" cy="133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7948613" cy="708688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666699"/>
                </a:solidFill>
              </a:rPr>
              <a:t>Складні речовини</a:t>
            </a:r>
            <a:endParaRPr lang="ru-RU" b="1" dirty="0">
              <a:solidFill>
                <a:srgbClr val="666699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397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b="1" i="1">
                <a:solidFill>
                  <a:srgbClr val="009900"/>
                </a:solidFill>
              </a:rPr>
              <a:t>Складними</a:t>
            </a:r>
            <a:r>
              <a:rPr lang="uk-UA">
                <a:solidFill>
                  <a:srgbClr val="00CC66"/>
                </a:solidFill>
              </a:rPr>
              <a:t> </a:t>
            </a:r>
            <a:r>
              <a:rPr lang="uk-UA">
                <a:solidFill>
                  <a:srgbClr val="808000"/>
                </a:solidFill>
              </a:rPr>
              <a:t>називаються речовини, які складаються з кількох різних атомів.</a:t>
            </a:r>
            <a:endParaRPr lang="ru-RU">
              <a:solidFill>
                <a:srgbClr val="808000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451725" y="5516563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Вода</a:t>
            </a:r>
            <a:endParaRPr lang="ru-RU" sz="2400" b="1">
              <a:solidFill>
                <a:srgbClr val="009900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132138" y="2995613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Терпінеол</a:t>
            </a:r>
            <a:endParaRPr lang="ru-RU" sz="2400" b="1">
              <a:solidFill>
                <a:srgbClr val="009900"/>
              </a:solidFill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95738" y="4292600"/>
            <a:ext cx="267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Вуглекислий газ</a:t>
            </a:r>
            <a:endParaRPr lang="ru-RU" sz="2400" b="1">
              <a:solidFill>
                <a:srgbClr val="009900"/>
              </a:solidFill>
            </a:endParaRPr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3938" y="4797425"/>
            <a:ext cx="2879725" cy="1806575"/>
          </a:xfrm>
          <a:prstGeom prst="rect">
            <a:avLst/>
          </a:prstGeom>
          <a:noFill/>
        </p:spPr>
      </p:pic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69100" y="2852738"/>
            <a:ext cx="2133600" cy="2447925"/>
          </a:xfrm>
          <a:prstGeom prst="rect">
            <a:avLst/>
          </a:prstGeom>
          <a:noFill/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825" y="2924175"/>
            <a:ext cx="2789238" cy="367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8" grpId="0"/>
      <p:bldP spid="20489" grpId="0"/>
      <p:bldP spid="204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003232" cy="63668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666699"/>
                </a:solidFill>
              </a:rPr>
              <a:t>Молекули і речовини</a:t>
            </a:r>
            <a:endParaRPr lang="ru-RU" b="1" dirty="0">
              <a:solidFill>
                <a:srgbClr val="666699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3921125"/>
          </a:xfrm>
        </p:spPr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Молекули однієї і тієї ж речовини в різних агрегатних станах однакові.</a:t>
            </a:r>
          </a:p>
          <a:p>
            <a:r>
              <a:rPr lang="uk-UA">
                <a:solidFill>
                  <a:srgbClr val="808000"/>
                </a:solidFill>
              </a:rPr>
              <a:t>В різних агрегатних станах молекули </a:t>
            </a:r>
          </a:p>
          <a:p>
            <a:pPr>
              <a:buFontTx/>
              <a:buNone/>
            </a:pPr>
            <a:r>
              <a:rPr lang="uk-UA">
                <a:solidFill>
                  <a:srgbClr val="808000"/>
                </a:solidFill>
              </a:rPr>
              <a:t>   по – різному розміщені і між ними існують різні взаємодії. </a:t>
            </a:r>
            <a:endParaRPr lang="ru-RU">
              <a:solidFill>
                <a:srgbClr val="808000"/>
              </a:solidFill>
            </a:endParaRPr>
          </a:p>
        </p:txBody>
      </p:sp>
      <p:pic>
        <p:nvPicPr>
          <p:cNvPr id="11268" name="Picture 4" descr="s192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9700" y="3933825"/>
            <a:ext cx="3671888" cy="2744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3348038" y="3789363"/>
            <a:ext cx="1871662" cy="503237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Bottom"/>
            <a:lightRig rig="legacyFlat3" dir="r"/>
          </a:scene3d>
          <a:sp3d extrusionH="3630600" prstMaterial="legacyPlastic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501775"/>
          </a:xfrm>
        </p:spPr>
        <p:txBody>
          <a:bodyPr>
            <a:normAutofit/>
          </a:bodyPr>
          <a:lstStyle/>
          <a:p>
            <a:r>
              <a:rPr lang="uk-UA" sz="4000" b="1">
                <a:solidFill>
                  <a:srgbClr val="666699"/>
                </a:solidFill>
              </a:rPr>
              <a:t>Молекули льоду, води, водяної пари</a:t>
            </a:r>
            <a:r>
              <a:rPr lang="ru-RU" sz="4000" b="1">
                <a:solidFill>
                  <a:srgbClr val="666699"/>
                </a:solidFill>
              </a:rPr>
              <a:t/>
            </a:r>
            <a:br>
              <a:rPr lang="ru-RU" sz="4000" b="1">
                <a:solidFill>
                  <a:srgbClr val="666699"/>
                </a:solidFill>
              </a:rPr>
            </a:br>
            <a:endParaRPr lang="ru-RU" sz="4000" b="1">
              <a:solidFill>
                <a:srgbClr val="666699"/>
              </a:solidFill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9750" y="4437063"/>
            <a:ext cx="1295400" cy="1584325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3348038" y="4724400"/>
            <a:ext cx="1871662" cy="503238"/>
          </a:xfrm>
          <a:prstGeom prst="ellipse">
            <a:avLst/>
          </a:prstGeom>
          <a:solidFill>
            <a:srgbClr val="0099FF"/>
          </a:solidFill>
          <a:ln w="9525">
            <a:round/>
            <a:headEnd/>
            <a:tailEnd/>
          </a:ln>
          <a:scene3d>
            <a:camera prst="legacyObliqueBottom"/>
            <a:lightRig rig="legacyFlat3" dir="r"/>
          </a:scene3d>
          <a:sp3d extrusionH="1801800" prstMaterial="legacyPlastic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 wrap="none" anchor="ctr"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6156325" y="4437063"/>
            <a:ext cx="2376488" cy="1441450"/>
          </a:xfrm>
          <a:prstGeom prst="cloudCallout">
            <a:avLst>
              <a:gd name="adj1" fmla="val 8051"/>
              <a:gd name="adj2" fmla="val 8593"/>
            </a:avLst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8680" name="Picture 4" descr="твердое тело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1700213"/>
            <a:ext cx="2233613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5" descr="жидкость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2138" y="1773238"/>
            <a:ext cx="223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1" descr="газ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72225" y="1773238"/>
            <a:ext cx="22320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8674" grpId="0"/>
      <p:bldP spid="23558" grpId="0" animBg="1"/>
      <p:bldP spid="23561" grpId="0" animBg="1"/>
      <p:bldP spid="235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1" name="Oval 17"/>
          <p:cNvSpPr>
            <a:spLocks noChangeArrowheads="1"/>
          </p:cNvSpPr>
          <p:nvPr/>
        </p:nvSpPr>
        <p:spPr bwMode="auto">
          <a:xfrm>
            <a:off x="1476375" y="4500563"/>
            <a:ext cx="1727200" cy="287337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2513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2916238" y="1844675"/>
            <a:ext cx="1727200" cy="287338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2513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179388" y="1844675"/>
            <a:ext cx="1727200" cy="287338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2513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147248" cy="852704"/>
          </a:xfrm>
        </p:spPr>
        <p:txBody>
          <a:bodyPr/>
          <a:lstStyle/>
          <a:p>
            <a:r>
              <a:rPr lang="uk-UA" b="1" dirty="0">
                <a:solidFill>
                  <a:srgbClr val="666699"/>
                </a:solidFill>
              </a:rPr>
              <a:t>Проміжки між молекулами</a:t>
            </a:r>
            <a:endParaRPr lang="ru-RU" b="1" dirty="0">
              <a:solidFill>
                <a:srgbClr val="666699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859338" y="1600200"/>
            <a:ext cx="3827462" cy="4525963"/>
          </a:xfrm>
        </p:spPr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Між молекулами (атомами) існують проміжки.</a:t>
            </a:r>
          </a:p>
          <a:p>
            <a:r>
              <a:rPr lang="ru-RU">
                <a:solidFill>
                  <a:srgbClr val="808000"/>
                </a:solidFill>
              </a:rPr>
              <a:t>Докази: зміна об’єму речовини та явище дифузії.  </a:t>
            </a:r>
            <a:endParaRPr lang="ru-RU" b="1">
              <a:solidFill>
                <a:srgbClr val="808000"/>
              </a:solidFill>
            </a:endParaRPr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179388" y="2205038"/>
            <a:ext cx="1727200" cy="287337"/>
          </a:xfrm>
          <a:prstGeom prst="ellipse">
            <a:avLst/>
          </a:prstGeom>
          <a:solidFill>
            <a:srgbClr val="6699FF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18018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2051050" y="2781300"/>
            <a:ext cx="72072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 rot="5400000">
            <a:off x="2050256" y="2782094"/>
            <a:ext cx="720725" cy="1588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2916238" y="2205038"/>
            <a:ext cx="1727200" cy="287337"/>
          </a:xfrm>
          <a:prstGeom prst="ellipse">
            <a:avLst/>
          </a:prstGeom>
          <a:solidFill>
            <a:srgbClr val="CCECFF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18018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2051050" y="4005263"/>
            <a:ext cx="72072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2051050" y="4221163"/>
            <a:ext cx="72072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62" name="Oval 18"/>
          <p:cNvSpPr>
            <a:spLocks noChangeArrowheads="1"/>
          </p:cNvSpPr>
          <p:nvPr/>
        </p:nvSpPr>
        <p:spPr bwMode="auto">
          <a:xfrm>
            <a:off x="1476375" y="4932363"/>
            <a:ext cx="1727200" cy="287337"/>
          </a:xfrm>
          <a:prstGeom prst="ellipse">
            <a:avLst/>
          </a:prstGeom>
          <a:solidFill>
            <a:srgbClr val="99CCFF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16240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3368675" y="3716338"/>
            <a:ext cx="9826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1 літр</a:t>
            </a:r>
          </a:p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спирту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301625" y="3644900"/>
            <a:ext cx="854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1 літр</a:t>
            </a:r>
          </a:p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води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55650" y="6156325"/>
            <a:ext cx="32607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суміш</a:t>
            </a:r>
          </a:p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менше 2-х літров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1" grpId="0" animBg="1"/>
      <p:bldP spid="57359" grpId="0" animBg="1"/>
      <p:bldP spid="57355" grpId="0" animBg="1"/>
      <p:bldP spid="14338" grpId="0"/>
      <p:bldP spid="57356" grpId="0" animBg="1"/>
      <p:bldP spid="57371" grpId="0" animBg="1"/>
      <p:bldP spid="57370" grpId="0" animBg="1"/>
      <p:bldP spid="57360" grpId="0" animBg="1"/>
      <p:bldP spid="57368" grpId="0" animBg="1"/>
      <p:bldP spid="57369" grpId="0" animBg="1"/>
      <p:bldP spid="57362" grpId="0" animBg="1"/>
      <p:bldP spid="57366" grpId="0"/>
      <p:bldP spid="57365" grpId="0"/>
      <p:bldP spid="57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Атоми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uk-UA" b="1" i="1" dirty="0">
                <a:solidFill>
                  <a:srgbClr val="009900"/>
                </a:solidFill>
              </a:rPr>
              <a:t>Атом</a:t>
            </a:r>
            <a:r>
              <a:rPr lang="uk-UA" dirty="0">
                <a:solidFill>
                  <a:srgbClr val="00CC66"/>
                </a:solidFill>
              </a:rPr>
              <a:t> –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 найменша частинка тіла. У перекладі з грецької </a:t>
            </a:r>
            <a:r>
              <a:rPr lang="uk-UA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atomos</a:t>
            </a:r>
            <a:r>
              <a:rPr lang="uk-UA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“неподільний”. </a:t>
            </a:r>
          </a:p>
          <a:p>
            <a:pPr>
              <a:lnSpc>
                <a:spcPct val="150000"/>
              </a:lnSpc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Існують різні види атомів, які називають хімічними елементами і занесені до Періодичної системи хімічних елементів Д.І.Менделєєва.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7964488" cy="63668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666699"/>
                </a:solidFill>
              </a:rPr>
              <a:t>Будова атома</a:t>
            </a:r>
            <a:endParaRPr lang="ru-RU" b="1" dirty="0">
              <a:solidFill>
                <a:srgbClr val="6666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>
                <a:solidFill>
                  <a:srgbClr val="808000"/>
                </a:solidFill>
              </a:rPr>
              <a:t>Атом складається з </a:t>
            </a:r>
            <a:r>
              <a:rPr lang="uk-UA" b="1" i="1">
                <a:solidFill>
                  <a:srgbClr val="009900"/>
                </a:solidFill>
              </a:rPr>
              <a:t>позитивно зарядженого ядра</a:t>
            </a:r>
            <a:r>
              <a:rPr lang="uk-UA">
                <a:solidFill>
                  <a:srgbClr val="808000"/>
                </a:solidFill>
              </a:rPr>
              <a:t>, оточеного хмарою легких частинок – </a:t>
            </a:r>
            <a:r>
              <a:rPr lang="uk-UA" b="1" i="1">
                <a:solidFill>
                  <a:srgbClr val="009900"/>
                </a:solidFill>
              </a:rPr>
              <a:t>електронів</a:t>
            </a:r>
            <a:r>
              <a:rPr lang="uk-UA">
                <a:solidFill>
                  <a:srgbClr val="808000"/>
                </a:solidFill>
              </a:rPr>
              <a:t>, які мають </a:t>
            </a:r>
            <a:r>
              <a:rPr lang="uk-UA" b="1" i="1">
                <a:solidFill>
                  <a:srgbClr val="009900"/>
                </a:solidFill>
              </a:rPr>
              <a:t>негативний заряд.</a:t>
            </a:r>
            <a:endParaRPr lang="ru-RU" b="1" i="1">
              <a:solidFill>
                <a:srgbClr val="009900"/>
              </a:solidFill>
            </a:endParaRPr>
          </a:p>
        </p:txBody>
      </p:sp>
      <p:pic>
        <p:nvPicPr>
          <p:cNvPr id="15364" name="Picture 4" descr="image00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850" y="1700213"/>
            <a:ext cx="4103688" cy="3851275"/>
          </a:xfrm>
          <a:prstGeom prst="rect">
            <a:avLst/>
          </a:prstGeom>
          <a:noFill/>
        </p:spPr>
      </p:pic>
      <p:pic>
        <p:nvPicPr>
          <p:cNvPr id="15365" name="Picture 5" descr="AG00564_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64388" y="5373688"/>
            <a:ext cx="1257300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075240" cy="42145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Цікаво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31663"/>
            <a:ext cx="8147248" cy="532152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Станом на 2005 рік науці відомо лише 116 різних атомів.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розмір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молекули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збільшити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розмірів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точки, то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товщина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людської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волосини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дорівнювала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 40 м, 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людина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стоячи на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поверхні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Землі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впиралась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головою до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Місяця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забрати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простір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усіх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атомів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людського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то все,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залишиться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зможе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пролізти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крізь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вушко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голки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дитячого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гумового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м’ячика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наповненого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воднем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масою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3г),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кожну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секунду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випускати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 1 млн молекул. То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знадобиться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млрд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років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 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6388" name="Picture 4" descr="6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80112" y="339500"/>
            <a:ext cx="330200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003232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Запитання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6048375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ru-RU" dirty="0"/>
              <a:t>1.Чому рука </a:t>
            </a:r>
            <a:r>
              <a:rPr lang="ru-RU" dirty="0" err="1"/>
              <a:t>золотої</a:t>
            </a:r>
            <a:r>
              <a:rPr lang="ru-RU" dirty="0"/>
              <a:t> </a:t>
            </a:r>
            <a:r>
              <a:rPr lang="ru-RU" dirty="0" err="1"/>
              <a:t>статуї</a:t>
            </a:r>
            <a:r>
              <a:rPr lang="ru-RU" dirty="0"/>
              <a:t> в </a:t>
            </a:r>
            <a:r>
              <a:rPr lang="ru-RU" dirty="0" err="1"/>
              <a:t>стародавньому</a:t>
            </a:r>
            <a:r>
              <a:rPr lang="ru-RU" dirty="0"/>
              <a:t> </a:t>
            </a:r>
            <a:r>
              <a:rPr lang="ru-RU" dirty="0" err="1"/>
              <a:t>грецькому</a:t>
            </a:r>
            <a:r>
              <a:rPr lang="ru-RU" dirty="0"/>
              <a:t> </a:t>
            </a:r>
            <a:r>
              <a:rPr lang="ru-RU" dirty="0" err="1"/>
              <a:t>храмі</a:t>
            </a:r>
            <a:r>
              <a:rPr lang="ru-RU" dirty="0"/>
              <a:t>, яку </a:t>
            </a:r>
            <a:r>
              <a:rPr lang="ru-RU" dirty="0" err="1"/>
              <a:t>цілували</a:t>
            </a:r>
            <a:r>
              <a:rPr lang="ru-RU" dirty="0"/>
              <a:t> </a:t>
            </a:r>
            <a:r>
              <a:rPr lang="ru-RU" dirty="0" err="1"/>
              <a:t>прихожани</a:t>
            </a:r>
            <a:r>
              <a:rPr lang="ru-RU" dirty="0"/>
              <a:t>, за десятки </a:t>
            </a:r>
            <a:r>
              <a:rPr lang="ru-RU" dirty="0" err="1"/>
              <a:t>років</a:t>
            </a:r>
            <a:r>
              <a:rPr lang="ru-RU" dirty="0"/>
              <a:t> стала </a:t>
            </a:r>
            <a:r>
              <a:rPr lang="ru-RU" dirty="0" err="1"/>
              <a:t>худішою</a:t>
            </a:r>
            <a:r>
              <a:rPr lang="ru-RU" dirty="0"/>
              <a:t>?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ru-RU" dirty="0"/>
              <a:t> 2.</a:t>
            </a:r>
            <a:r>
              <a:rPr lang="uk-UA" dirty="0"/>
              <a:t>Чому зношується підошва у взуття і стираються до </a:t>
            </a:r>
            <a:r>
              <a:rPr lang="uk-UA" dirty="0" err="1"/>
              <a:t>дир</a:t>
            </a:r>
            <a:r>
              <a:rPr lang="uk-UA" dirty="0"/>
              <a:t> лікті піджаків? </a:t>
            </a:r>
            <a:endParaRPr lang="ru-RU" dirty="0"/>
          </a:p>
          <a:p>
            <a:pPr marL="0" indent="0">
              <a:buFontTx/>
              <a:buNone/>
            </a:pPr>
            <a:endParaRPr lang="ru-RU" dirty="0">
              <a:solidFill>
                <a:srgbClr val="808000"/>
              </a:solidFill>
            </a:endParaRPr>
          </a:p>
        </p:txBody>
      </p:sp>
      <p:pic>
        <p:nvPicPr>
          <p:cNvPr id="21509" name="Picture 5" descr="1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27763" y="404813"/>
            <a:ext cx="593725" cy="792162"/>
          </a:xfrm>
          <a:prstGeom prst="rect">
            <a:avLst/>
          </a:prstGeom>
          <a:noFill/>
        </p:spPr>
      </p:pic>
      <p:pic>
        <p:nvPicPr>
          <p:cNvPr id="21511" name="Picture 7" descr="roman_speaker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77050" y="1700213"/>
            <a:ext cx="1873250" cy="1839912"/>
          </a:xfrm>
          <a:prstGeom prst="rect">
            <a:avLst/>
          </a:prstGeom>
          <a:noFill/>
        </p:spPr>
      </p:pic>
      <p:pic>
        <p:nvPicPr>
          <p:cNvPr id="21512" name="Picture 8" descr="f24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588125" y="3933825"/>
            <a:ext cx="2305050" cy="230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Задачі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07375" cy="46085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dirty="0">
                <a:solidFill>
                  <a:srgbClr val="808000"/>
                </a:solidFill>
              </a:rPr>
              <a:t>1. Відомо, що в 1 см</a:t>
            </a:r>
            <a:r>
              <a:rPr lang="en-US" dirty="0">
                <a:solidFill>
                  <a:srgbClr val="808000"/>
                </a:solidFill>
                <a:cs typeface="Arial" charset="0"/>
              </a:rPr>
              <a:t>³</a:t>
            </a:r>
            <a:r>
              <a:rPr lang="uk-UA" dirty="0">
                <a:solidFill>
                  <a:srgbClr val="808000"/>
                </a:solidFill>
                <a:cs typeface="Arial" charset="0"/>
              </a:rPr>
              <a:t> тіла людини міститься      атомів. Із скількох атомів складається тіло людини, якщо його об’єм 0,007 м</a:t>
            </a:r>
            <a:r>
              <a:rPr lang="en-US" dirty="0">
                <a:solidFill>
                  <a:srgbClr val="808000"/>
                </a:solidFill>
                <a:cs typeface="Arial" charset="0"/>
              </a:rPr>
              <a:t>³</a:t>
            </a:r>
            <a:r>
              <a:rPr lang="uk-UA" dirty="0">
                <a:solidFill>
                  <a:srgbClr val="808000"/>
                </a:solidFill>
                <a:cs typeface="Arial" charset="0"/>
              </a:rPr>
              <a:t>.</a:t>
            </a:r>
          </a:p>
          <a:p>
            <a:pPr marL="0" indent="0">
              <a:buFontTx/>
              <a:buNone/>
            </a:pPr>
            <a:r>
              <a:rPr lang="uk-UA" dirty="0">
                <a:solidFill>
                  <a:srgbClr val="808000"/>
                </a:solidFill>
                <a:cs typeface="Arial" charset="0"/>
              </a:rPr>
              <a:t>2. Яку площу на поверхні води займе 1 дм</a:t>
            </a:r>
            <a:r>
              <a:rPr lang="en-US" dirty="0">
                <a:solidFill>
                  <a:srgbClr val="808000"/>
                </a:solidFill>
                <a:cs typeface="Arial" charset="0"/>
              </a:rPr>
              <a:t>³</a:t>
            </a:r>
            <a:r>
              <a:rPr lang="uk-UA" dirty="0">
                <a:solidFill>
                  <a:srgbClr val="808000"/>
                </a:solidFill>
                <a:cs typeface="Arial" charset="0"/>
              </a:rPr>
              <a:t> розлитої нафти, якщо діаметр молекули нафти дорівнює               м. Вважати, що товщина плівки нафти дорівнює діаметру її молекули.</a:t>
            </a:r>
            <a:endParaRPr lang="en-US" dirty="0">
              <a:solidFill>
                <a:srgbClr val="808000"/>
              </a:solidFill>
              <a:cs typeface="Arial" charset="0"/>
            </a:endParaRPr>
          </a:p>
        </p:txBody>
      </p:sp>
      <p:pic>
        <p:nvPicPr>
          <p:cNvPr id="22535" name="Picture 7" descr="1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59983" y="916936"/>
            <a:ext cx="539750" cy="719138"/>
          </a:xfrm>
          <a:prstGeom prst="rect">
            <a:avLst/>
          </a:prstGeom>
          <a:noFill/>
        </p:spPr>
      </p:pic>
      <p:graphicFrame>
        <p:nvGraphicFramePr>
          <p:cNvPr id="2254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627069"/>
              </p:ext>
            </p:extLst>
          </p:nvPr>
        </p:nvGraphicFramePr>
        <p:xfrm>
          <a:off x="4067944" y="2492896"/>
          <a:ext cx="6477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Формула" r:id="rId4" imgW="279360" imgH="203040" progId="Equation.3">
                  <p:embed/>
                </p:oleObj>
              </mc:Choice>
              <mc:Fallback>
                <p:oleObj name="Формула" r:id="rId4" imgW="27936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492896"/>
                        <a:ext cx="6477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5651500" y="4652963"/>
          <a:ext cx="15128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Формула" r:id="rId6" imgW="469800" imgH="203040" progId="Equation.3">
                  <p:embed/>
                </p:oleObj>
              </mc:Choice>
              <mc:Fallback>
                <p:oleObj name="Формула" r:id="rId6" imgW="46980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652963"/>
                        <a:ext cx="151288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43" name="Picture 15" descr="h13"/>
          <p:cNvPicPr>
            <a:picLocks noChangeAspect="1" noChangeArrowheads="1" noCrop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11188" y="333375"/>
            <a:ext cx="1219200" cy="82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Домашній експеримент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>
                <a:solidFill>
                  <a:srgbClr val="808000"/>
                </a:solidFill>
              </a:rPr>
              <a:t>Візьміть пляшку, сполосніть її теплою водою, а потім, зануривши горловину пляшки в посудину з водою, покладіть на дно пляшки тканину, змочену холодною водою. Як при цьому буде змінюватися рівень води в горловині пляшки? Що відбуватиметься з об’ємом повітря в пляшці? Як змінюються при цьому проміжки між молекулами повітря в пляшці?</a:t>
            </a:r>
            <a:endParaRPr lang="ru-RU">
              <a:solidFill>
                <a:srgbClr val="808000"/>
              </a:solidFill>
            </a:endParaRPr>
          </a:p>
        </p:txBody>
      </p:sp>
      <p:pic>
        <p:nvPicPr>
          <p:cNvPr id="26628" name="Picture 4" descr="opyt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19925" y="5373688"/>
            <a:ext cx="16970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424936" cy="936104"/>
          </a:xfrm>
        </p:spPr>
        <p:txBody>
          <a:bodyPr/>
          <a:lstStyle/>
          <a:p>
            <a:r>
              <a:rPr lang="uk-UA" b="1" dirty="0">
                <a:solidFill>
                  <a:srgbClr val="666699"/>
                </a:solidFill>
              </a:rPr>
              <a:t>Гіпотеза </a:t>
            </a:r>
            <a:r>
              <a:rPr lang="uk-UA" b="1" dirty="0" err="1">
                <a:solidFill>
                  <a:srgbClr val="666699"/>
                </a:solidFill>
              </a:rPr>
              <a:t>Демокріта</a:t>
            </a:r>
            <a:endParaRPr lang="ru-RU" b="1" dirty="0">
              <a:solidFill>
                <a:srgbClr val="6666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635375" y="1600200"/>
            <a:ext cx="5051425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Демокріт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вважав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усі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складаються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атомів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Атоми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неподільні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можливо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знищити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вони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знаходяться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безперервному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русі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Атоми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безкінечно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різноманітні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мають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нерівності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якими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зчіплюються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один з одним,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утворюючи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всі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матеріальні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існують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лише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атоми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пустота. </a:t>
            </a:r>
          </a:p>
        </p:txBody>
      </p:sp>
      <p:pic>
        <p:nvPicPr>
          <p:cNvPr id="3076" name="Picture 4" descr="Демокрит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1844675"/>
            <a:ext cx="3236912" cy="3600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>
                <a:solidFill>
                  <a:srgbClr val="666699"/>
                </a:solidFill>
              </a:rPr>
              <a:t>Визначення розмірів малих тіл методом рядів</a:t>
            </a:r>
            <a:endParaRPr lang="ru-RU" sz="4000" b="1">
              <a:solidFill>
                <a:srgbClr val="6666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0488" indent="-90488">
              <a:buFontTx/>
              <a:buAutoNum type="arabicPeriod"/>
            </a:pPr>
            <a:r>
              <a:rPr lang="ru-RU">
                <a:solidFill>
                  <a:srgbClr val="808000"/>
                </a:solidFill>
              </a:rPr>
              <a:t>Розмістити деяку кількість тіл одне біля одного в ряд.</a:t>
            </a:r>
          </a:p>
          <a:p>
            <a:pPr marL="90488" indent="-90488">
              <a:buFontTx/>
              <a:buAutoNum type="arabicPeriod"/>
            </a:pPr>
            <a:r>
              <a:rPr lang="ru-RU">
                <a:solidFill>
                  <a:srgbClr val="808000"/>
                </a:solidFill>
              </a:rPr>
              <a:t>Виміряти довжину ряду і розрахувати за формулою розмір "l" одного тіла.</a:t>
            </a:r>
          </a:p>
          <a:p>
            <a:pPr marL="90488" indent="-90488">
              <a:buFontTx/>
              <a:buNone/>
            </a:pPr>
            <a:r>
              <a:rPr lang="ru-RU">
                <a:solidFill>
                  <a:srgbClr val="808000"/>
                </a:solidFill>
              </a:rPr>
              <a:t> </a:t>
            </a:r>
          </a:p>
          <a:p>
            <a:pPr marL="90488" indent="-90488"/>
            <a:endParaRPr lang="ru-RU">
              <a:solidFill>
                <a:srgbClr val="808000"/>
              </a:solidFill>
            </a:endParaRPr>
          </a:p>
          <a:p>
            <a:pPr marL="90488" indent="-90488">
              <a:buFontTx/>
              <a:buNone/>
            </a:pPr>
            <a:r>
              <a:rPr lang="ru-RU">
                <a:solidFill>
                  <a:srgbClr val="808000"/>
                </a:solidFill>
              </a:rPr>
              <a:t>N – кількість тіл в ряді</a:t>
            </a:r>
            <a:br>
              <a:rPr lang="ru-RU">
                <a:solidFill>
                  <a:srgbClr val="808000"/>
                </a:solidFill>
              </a:rPr>
            </a:br>
            <a:r>
              <a:rPr lang="ru-RU">
                <a:solidFill>
                  <a:srgbClr val="808000"/>
                </a:solidFill>
              </a:rPr>
              <a:t>L – довжина ряду</a:t>
            </a:r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348038" y="3709988"/>
          <a:ext cx="201612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Формула" r:id="rId3" imgW="520560" imgH="304560" progId="Equation.3">
                  <p:embed/>
                </p:oleObj>
              </mc:Choice>
              <mc:Fallback>
                <p:oleObj name="Формула" r:id="rId3" imgW="520560" imgH="304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709988"/>
                        <a:ext cx="2016125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60" name="Picture 8" descr="h13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019925" y="5229225"/>
            <a:ext cx="1219200" cy="82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339975" y="188913"/>
            <a:ext cx="4419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Визначення діаметра </a:t>
            </a:r>
            <a:r>
              <a:rPr lang="uk-UA" sz="2400" b="1" dirty="0" smtClean="0">
                <a:solidFill>
                  <a:schemeClr val="bg1"/>
                </a:solidFill>
              </a:rPr>
              <a:t>дроту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292725" y="908050"/>
            <a:ext cx="1128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40 витків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476375" y="1052513"/>
            <a:ext cx="1128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30 витків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476375" y="4797425"/>
            <a:ext cx="125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100 витків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Молекули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Молекула – найменша частинка речовини, що має її основні хімічні властивості та складається з атомів.</a:t>
            </a: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Молекула солі – солена, молекула цукру – солодка.</a:t>
            </a: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Розміри атомів дуже малі і приблизно дорівнюють        м.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132138" y="4797425"/>
          <a:ext cx="8636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3" imgW="330120" imgH="203040" progId="Equation.3">
                  <p:embed/>
                </p:oleObj>
              </mc:Choice>
              <mc:Fallback>
                <p:oleObj name="Формула" r:id="rId3" imgW="3301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797425"/>
                        <a:ext cx="8636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CC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235825" y="333375"/>
            <a:ext cx="1630363" cy="1608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627313" y="350838"/>
            <a:ext cx="304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Розміри молекул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87450" y="2420938"/>
            <a:ext cx="1577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Молекула</a:t>
            </a:r>
          </a:p>
          <a:p>
            <a:r>
              <a:rPr lang="uk-UA">
                <a:solidFill>
                  <a:schemeClr val="bg1"/>
                </a:solidFill>
              </a:rPr>
              <a:t>0,0000003мм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708400" y="2708275"/>
            <a:ext cx="954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Яблуко</a:t>
            </a:r>
          </a:p>
          <a:p>
            <a:r>
              <a:rPr lang="uk-UA">
                <a:solidFill>
                  <a:schemeClr val="bg1"/>
                </a:solidFill>
              </a:rPr>
              <a:t>61мм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496050" y="2800350"/>
            <a:ext cx="1395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Земна куля</a:t>
            </a:r>
          </a:p>
          <a:p>
            <a:r>
              <a:rPr lang="uk-UA">
                <a:solidFill>
                  <a:schemeClr val="bg1"/>
                </a:solidFill>
              </a:rPr>
              <a:t>12742 км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55875" y="33337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Кількість молекул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92275" y="1557338"/>
            <a:ext cx="27971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В 1см</a:t>
            </a:r>
            <a:r>
              <a:rPr lang="en-US">
                <a:solidFill>
                  <a:schemeClr val="bg1"/>
                </a:solidFill>
                <a:cs typeface="Arial" charset="0"/>
              </a:rPr>
              <a:t>³</a:t>
            </a:r>
            <a:r>
              <a:rPr lang="uk-UA">
                <a:solidFill>
                  <a:schemeClr val="bg1"/>
                </a:solidFill>
                <a:cs typeface="Arial" charset="0"/>
              </a:rPr>
              <a:t> повітря міститься</a:t>
            </a:r>
          </a:p>
          <a:p>
            <a:r>
              <a:rPr lang="uk-UA">
                <a:solidFill>
                  <a:schemeClr val="bg1"/>
                </a:solidFill>
                <a:cs typeface="Arial" charset="0"/>
              </a:rPr>
              <a:t>27000000000000000</a:t>
            </a:r>
          </a:p>
          <a:p>
            <a:r>
              <a:rPr lang="uk-UA">
                <a:solidFill>
                  <a:schemeClr val="bg1"/>
                </a:solidFill>
                <a:cs typeface="Arial" charset="0"/>
              </a:rPr>
              <a:t> молекул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679700" y="4168775"/>
            <a:ext cx="145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1000000000</a:t>
            </a:r>
          </a:p>
          <a:p>
            <a:r>
              <a:rPr lang="uk-UA">
                <a:solidFill>
                  <a:schemeClr val="bg1"/>
                </a:solidFill>
              </a:rPr>
              <a:t>молекул за </a:t>
            </a:r>
          </a:p>
          <a:p>
            <a:r>
              <a:rPr lang="uk-UA">
                <a:solidFill>
                  <a:schemeClr val="bg1"/>
                </a:solidFill>
              </a:rPr>
              <a:t>секунду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724525" y="3068638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Населення Землі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508625" y="5876925"/>
            <a:ext cx="2498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Куля (0,007мм)</a:t>
            </a:r>
          </a:p>
          <a:p>
            <a:r>
              <a:rPr lang="uk-UA">
                <a:solidFill>
                  <a:schemeClr val="bg1"/>
                </a:solidFill>
              </a:rPr>
              <a:t>з молекулами повітря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979613" y="5949950"/>
            <a:ext cx="1155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900 років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Як побачити молекулу?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205038"/>
            <a:ext cx="3394075" cy="3733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Побачити молекули можна за допомогою </a:t>
            </a:r>
            <a:r>
              <a:rPr lang="uk-UA" b="1" i="1" dirty="0">
                <a:solidFill>
                  <a:srgbClr val="009900"/>
                </a:solidFill>
              </a:rPr>
              <a:t>електронного мікроскопа.</a:t>
            </a:r>
            <a:endParaRPr lang="ru-RU" b="1" i="1" dirty="0">
              <a:solidFill>
                <a:srgbClr val="009900"/>
              </a:solidFill>
            </a:endParaRPr>
          </a:p>
        </p:txBody>
      </p:sp>
      <p:pic>
        <p:nvPicPr>
          <p:cNvPr id="13316" name="Picture 4" descr="мікроскоп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00694" y="1785926"/>
            <a:ext cx="3189602" cy="4857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543300" y="423863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Молекула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48263" y="1196975"/>
            <a:ext cx="163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Збільшення 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635375" y="1628775"/>
            <a:ext cx="1114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2000 раз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16688" y="1628775"/>
            <a:ext cx="162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10000000 раз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95288" y="6021388"/>
            <a:ext cx="1782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Краплина води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543300" y="5897563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Вода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372225" y="5876925"/>
            <a:ext cx="2097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>
                <a:solidFill>
                  <a:schemeClr val="bg1"/>
                </a:solidFill>
              </a:rPr>
              <a:t>Модель молекули</a:t>
            </a:r>
          </a:p>
          <a:p>
            <a:pPr algn="ctr"/>
            <a:r>
              <a:rPr lang="uk-UA">
                <a:solidFill>
                  <a:schemeClr val="bg1"/>
                </a:solidFill>
              </a:rPr>
              <a:t>води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>
                <a:solidFill>
                  <a:srgbClr val="666699"/>
                </a:solidFill>
              </a:rPr>
              <a:t>Як добути молекулу із речовини?</a:t>
            </a:r>
            <a:endParaRPr lang="ru-RU" sz="4000" b="1">
              <a:solidFill>
                <a:srgbClr val="6666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З </a:t>
            </a:r>
            <a:r>
              <a:rPr lang="uk-UA" b="1" i="1">
                <a:solidFill>
                  <a:srgbClr val="009900"/>
                </a:solidFill>
              </a:rPr>
              <a:t>твердого</a:t>
            </a:r>
            <a:r>
              <a:rPr lang="uk-UA">
                <a:solidFill>
                  <a:srgbClr val="808000"/>
                </a:solidFill>
              </a:rPr>
              <a:t> тіла – </a:t>
            </a:r>
            <a:r>
              <a:rPr lang="uk-UA" b="1" i="1">
                <a:solidFill>
                  <a:srgbClr val="009900"/>
                </a:solidFill>
              </a:rPr>
              <a:t>механічним подрібненням.</a:t>
            </a:r>
          </a:p>
          <a:p>
            <a:r>
              <a:rPr lang="uk-UA" b="1" i="1">
                <a:solidFill>
                  <a:srgbClr val="009900"/>
                </a:solidFill>
              </a:rPr>
              <a:t>Рідину</a:t>
            </a:r>
            <a:r>
              <a:rPr lang="uk-UA">
                <a:solidFill>
                  <a:srgbClr val="808000"/>
                </a:solidFill>
              </a:rPr>
              <a:t> можна розділити на</a:t>
            </a:r>
            <a:r>
              <a:rPr lang="uk-UA" b="1" i="1">
                <a:solidFill>
                  <a:srgbClr val="009900"/>
                </a:solidFill>
              </a:rPr>
              <a:t> краплі</a:t>
            </a:r>
            <a:r>
              <a:rPr lang="uk-UA">
                <a:solidFill>
                  <a:srgbClr val="808000"/>
                </a:solidFill>
              </a:rPr>
              <a:t> або </a:t>
            </a:r>
            <a:r>
              <a:rPr lang="uk-UA" b="1" i="1">
                <a:solidFill>
                  <a:srgbClr val="009900"/>
                </a:solidFill>
              </a:rPr>
              <a:t>пару</a:t>
            </a:r>
            <a:r>
              <a:rPr lang="uk-UA">
                <a:solidFill>
                  <a:srgbClr val="808000"/>
                </a:solidFill>
              </a:rPr>
              <a:t>.</a:t>
            </a:r>
          </a:p>
          <a:p>
            <a:r>
              <a:rPr lang="uk-UA">
                <a:solidFill>
                  <a:srgbClr val="808000"/>
                </a:solidFill>
              </a:rPr>
              <a:t>Молекули </a:t>
            </a:r>
            <a:r>
              <a:rPr lang="uk-UA" b="1" i="1">
                <a:solidFill>
                  <a:srgbClr val="009900"/>
                </a:solidFill>
              </a:rPr>
              <a:t>газу</a:t>
            </a:r>
            <a:r>
              <a:rPr lang="uk-UA">
                <a:solidFill>
                  <a:srgbClr val="808000"/>
                </a:solidFill>
              </a:rPr>
              <a:t> можна отримати, створюючи </a:t>
            </a:r>
            <a:r>
              <a:rPr lang="uk-UA" b="1" i="1">
                <a:solidFill>
                  <a:srgbClr val="009900"/>
                </a:solidFill>
              </a:rPr>
              <a:t>розріджене середовище</a:t>
            </a:r>
            <a:r>
              <a:rPr lang="uk-UA">
                <a:solidFill>
                  <a:srgbClr val="808000"/>
                </a:solidFill>
              </a:rPr>
              <a:t>.</a:t>
            </a:r>
            <a:endParaRPr lang="ru-RU">
              <a:solidFill>
                <a:srgbClr val="8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7931224" cy="56467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666699"/>
                </a:solidFill>
              </a:rPr>
              <a:t>Прості речовини</a:t>
            </a:r>
            <a:endParaRPr lang="ru-RU" b="1" dirty="0">
              <a:solidFill>
                <a:srgbClr val="6666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435975" cy="13287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b="1" i="1">
                <a:solidFill>
                  <a:srgbClr val="009900"/>
                </a:solidFill>
              </a:rPr>
              <a:t>Простими </a:t>
            </a:r>
            <a:r>
              <a:rPr lang="uk-UA">
                <a:solidFill>
                  <a:srgbClr val="808000"/>
                </a:solidFill>
              </a:rPr>
              <a:t>називаються речовини, що складаються з одного виду атомів.</a:t>
            </a:r>
            <a:endParaRPr lang="ru-RU">
              <a:solidFill>
                <a:srgbClr val="808000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235825" y="5011738"/>
            <a:ext cx="94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Озон</a:t>
            </a:r>
            <a:endParaRPr lang="ru-RU" sz="2400" b="1">
              <a:solidFill>
                <a:srgbClr val="009900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4940300"/>
            <a:ext cx="1268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Кисень</a:t>
            </a:r>
            <a:endParaRPr lang="ru-RU" sz="2400" b="1">
              <a:solidFill>
                <a:srgbClr val="009900"/>
              </a:solidFill>
            </a:endParaRP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8038" y="4868863"/>
            <a:ext cx="2736850" cy="1747837"/>
          </a:xfrm>
          <a:prstGeom prst="rect">
            <a:avLst/>
          </a:prstGeom>
          <a:noFill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7763" y="2997200"/>
            <a:ext cx="2698750" cy="1862138"/>
          </a:xfrm>
          <a:prstGeom prst="rect">
            <a:avLst/>
          </a:prstGeom>
          <a:noFill/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850" y="2924175"/>
            <a:ext cx="2808288" cy="1882775"/>
          </a:xfrm>
          <a:prstGeom prst="rect">
            <a:avLst/>
          </a:prstGeom>
          <a:noFill/>
        </p:spPr>
      </p:pic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356100" y="4364038"/>
            <a:ext cx="89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Азот</a:t>
            </a:r>
            <a:endParaRPr lang="ru-RU" sz="24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2" grpId="0"/>
      <p:bldP spid="19463" grpId="0"/>
      <p:bldP spid="1946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455</TotalTime>
  <Words>634</Words>
  <Application>Microsoft Office PowerPoint</Application>
  <PresentationFormat>Экран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Поток</vt:lpstr>
      <vt:lpstr>Формула</vt:lpstr>
      <vt:lpstr>Будова речовини</vt:lpstr>
      <vt:lpstr>Гіпотеза Демокріта</vt:lpstr>
      <vt:lpstr>Молекули</vt:lpstr>
      <vt:lpstr>Презентация PowerPoint</vt:lpstr>
      <vt:lpstr>Презентация PowerPoint</vt:lpstr>
      <vt:lpstr>Як побачити молекулу?</vt:lpstr>
      <vt:lpstr>Презентация PowerPoint</vt:lpstr>
      <vt:lpstr>Як добути молекулу із речовини?</vt:lpstr>
      <vt:lpstr>Прості речовини</vt:lpstr>
      <vt:lpstr>Складні речовини</vt:lpstr>
      <vt:lpstr>Молекули і речовини</vt:lpstr>
      <vt:lpstr>Молекули льоду, води, водяної пари </vt:lpstr>
      <vt:lpstr>Проміжки між молекулами</vt:lpstr>
      <vt:lpstr>Атоми</vt:lpstr>
      <vt:lpstr>Будова атома</vt:lpstr>
      <vt:lpstr>Цікаво</vt:lpstr>
      <vt:lpstr>Запитання</vt:lpstr>
      <vt:lpstr>Задачі</vt:lpstr>
      <vt:lpstr>Домашній експеримент</vt:lpstr>
      <vt:lpstr>Визначення розмірів малих тіл методом рядів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речовини</dc:title>
  <dc:creator>User</dc:creator>
  <cp:lastModifiedBy>Admin</cp:lastModifiedBy>
  <cp:revision>18</cp:revision>
  <dcterms:created xsi:type="dcterms:W3CDTF">2009-04-14T14:48:13Z</dcterms:created>
  <dcterms:modified xsi:type="dcterms:W3CDTF">2013-01-19T16:42:51Z</dcterms:modified>
</cp:coreProperties>
</file>