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131F23-150E-4A51-B94F-BD3D4EE67CD5}" type="datetimeFigureOut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9892F0-A7F9-43CE-884B-F0F87E621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968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D188-69EA-4508-907F-41954D6C2627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C9C0D-F61D-4F87-AE3F-E26784216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D9B9-B809-4ADF-B7CC-DBF9EA6FB51B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E6546-27C0-47C2-8D27-437C02E62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1E8D4-1082-4115-B426-8CEBAAE3E1DB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7EEA-3585-4010-B5D2-04C9C1C11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5889-2F0C-4C78-9DBD-08FE5125542B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D298-FB00-4D74-BE78-285BB6AD4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FC246-55F1-4579-9EA0-DF6D52E1F980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59D38-6DA9-4A7E-BBA5-B2919DB47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894B-B386-47F5-A48C-D3DBDF10633A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2DDEC-661C-4E4E-AAE6-850DB8610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03395-BBB9-4DA0-9E26-87C7D565A095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F7059-86FB-4623-AD11-DE67D213C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385F0-8620-4B61-ACF0-CA0E4955CBA5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D815F-FB31-4A52-8F52-10B13673B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511F8-5A43-40E7-AD79-985EBCC89F2C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E6D8-8A3F-43D7-9E22-1CDC3C15C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C906C-98EC-43F9-B177-4D51B5D44AEF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A304-4A5E-407A-8A64-4884091BF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C6CF3-280D-46BF-86E3-653D37A59417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D132E-E258-4919-934E-7A3E57C1A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93FC46-E1AB-42E9-A8BC-FC83AF1168AD}" type="datetime1">
              <a:rPr lang="ru-RU"/>
              <a:pPr>
                <a:defRPr/>
              </a:pPr>
              <a:t>09.01.2013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7918BD-4B6E-4C5C-8605-A47F68753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73" r:id="rId3"/>
    <p:sldLayoutId id="2147483667" r:id="rId4"/>
    <p:sldLayoutId id="2147483674" r:id="rId5"/>
    <p:sldLayoutId id="2147483668" r:id="rId6"/>
    <p:sldLayoutId id="2147483669" r:id="rId7"/>
    <p:sldLayoutId id="2147483675" r:id="rId8"/>
    <p:sldLayoutId id="2147483676" r:id="rId9"/>
    <p:sldLayoutId id="2147483670" r:id="rId10"/>
    <p:sldLayoutId id="214748367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E66C7D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09_03/inter_01.sw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85860"/>
            <a:ext cx="8286808" cy="40005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smtClean="0">
                <a:latin typeface="Book Antiqua" pitchFamily="18" charset="0"/>
              </a:rPr>
              <a:t>Будова атома: ядро й електронна оболонка. Склад атомних ядер</a:t>
            </a:r>
            <a:endParaRPr lang="ru-RU" sz="5400">
              <a:latin typeface="Book Antiqu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9A90A-1A8F-43F4-B3AC-E232E380825C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490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285750"/>
            <a:ext cx="5429250" cy="6429375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err="1" smtClean="0">
                <a:solidFill>
                  <a:srgbClr val="002060"/>
                </a:solidFill>
              </a:rPr>
              <a:t>П”єр</a:t>
            </a:r>
            <a:r>
              <a:rPr lang="uk-UA" dirty="0" smtClean="0">
                <a:solidFill>
                  <a:srgbClr val="002060"/>
                </a:solidFill>
              </a:rPr>
              <a:t> і Марія </a:t>
            </a:r>
            <a:r>
              <a:rPr lang="uk-UA" dirty="0" err="1" smtClean="0">
                <a:solidFill>
                  <a:srgbClr val="002060"/>
                </a:solidFill>
              </a:rPr>
              <a:t>Склодовська-Кюрі</a:t>
            </a:r>
            <a:r>
              <a:rPr lang="uk-UA" dirty="0" smtClean="0">
                <a:solidFill>
                  <a:srgbClr val="002060"/>
                </a:solidFill>
              </a:rPr>
              <a:t> відкрили два нові радіоактивні елементи – Полоній і Радій. І  у 1903 році одержали Нобелівську премію з фізики за відкриття радіоактивності.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2060"/>
                </a:solidFill>
              </a:rPr>
              <a:t>У 1911 році після смерті чоловіка Марія була удосконалена Нобелівської премії у галузі хімії за відкриття нею Радію.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3555" name="Picture 2" descr="D:\Моя папка\я - учитель хімії\хімія\інтерактив\Портреты великих химиков\Портрет Кюри Пьера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429000"/>
            <a:ext cx="2857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D:\Моя папка\я - учитель хімії\хімія\інтерактив\Портреты великих химиков\Портрет Кюри Марии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0"/>
            <a:ext cx="2857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454EE-09FF-4DFE-87D0-DCA9BDFD94FF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ctr"/>
            <a:r>
              <a:rPr lang="uk-UA" sz="6000" b="1" smtClean="0">
                <a:solidFill>
                  <a:srgbClr val="FF0000"/>
                </a:solidFill>
              </a:rPr>
              <a:t>Радіоактивність</a:t>
            </a:r>
            <a:endParaRPr lang="ru-RU" sz="6000" b="1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1714500"/>
          </a:xfrm>
        </p:spPr>
        <p:txBody>
          <a:bodyPr/>
          <a:lstStyle/>
          <a:p>
            <a:r>
              <a:rPr lang="uk-UA" sz="4800" smtClean="0">
                <a:solidFill>
                  <a:srgbClr val="002060"/>
                </a:solidFill>
              </a:rPr>
              <a:t>Це здатність деяких елементів випромінювати.</a:t>
            </a:r>
            <a:endParaRPr lang="ru-RU" sz="4800" smtClean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50" y="264318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Радіоактивний  розпад</a:t>
            </a:r>
            <a:endParaRPr lang="ru-RU" sz="5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00063" y="3929063"/>
            <a:ext cx="8229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uk-UA" sz="4400">
                <a:solidFill>
                  <a:srgbClr val="002060"/>
                </a:solidFill>
              </a:rPr>
              <a:t>Процес розпадання ядер на менші ядра, окремі частинки – </a:t>
            </a:r>
            <a:r>
              <a:rPr lang="ru-RU" sz="4400">
                <a:solidFill>
                  <a:srgbClr val="002060"/>
                </a:solidFill>
              </a:rPr>
              <a:t>α, β, γ.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44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D1091-CCBD-4F34-AD4F-1C3DE252D555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smtClean="0">
                <a:solidFill>
                  <a:srgbClr val="002060"/>
                </a:solidFill>
              </a:rPr>
              <a:t>Заповніть таблицю</a:t>
            </a:r>
            <a:endParaRPr lang="ru-RU" sz="5400" smtClean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643063"/>
          <a:ext cx="8358245" cy="4010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886"/>
                <a:gridCol w="914488"/>
                <a:gridCol w="811462"/>
                <a:gridCol w="730332"/>
                <a:gridCol w="568036"/>
                <a:gridCol w="568036"/>
                <a:gridCol w="486888"/>
                <a:gridCol w="892629"/>
                <a:gridCol w="1136072"/>
                <a:gridCol w="1087416"/>
              </a:tblGrid>
              <a:tr h="142876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Назва </a:t>
                      </a:r>
                    </a:p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елемента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Хімічний символ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Порядковий номер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Заряд ядра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800" baseline="-250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800" baseline="-25000" dirty="0" err="1" smtClean="0">
                          <a:solidFill>
                            <a:schemeClr val="bg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800" baseline="-2500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Можливі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валентності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Формула вищого оксиду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Формула гідроксиду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49218">
                <a:tc>
                  <a:txBody>
                    <a:bodyPr/>
                    <a:lstStyle/>
                    <a:p>
                      <a:r>
                        <a:rPr lang="uk-UA" dirty="0" smtClean="0"/>
                        <a:t>Нітроген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9218">
                <a:tc>
                  <a:txBody>
                    <a:bodyPr/>
                    <a:lstStyle/>
                    <a:p>
                      <a:r>
                        <a:rPr lang="uk-UA" dirty="0" smtClean="0"/>
                        <a:t>Кальцій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9218">
                <a:tc>
                  <a:txBody>
                    <a:bodyPr/>
                    <a:lstStyle/>
                    <a:p>
                      <a:r>
                        <a:rPr lang="uk-UA" dirty="0" smtClean="0"/>
                        <a:t>Алюміній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14480" y="3071810"/>
            <a:ext cx="68480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N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929066"/>
            <a:ext cx="106952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Ca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4786322"/>
            <a:ext cx="80022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Al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4929198"/>
            <a:ext cx="116089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Al</a:t>
            </a:r>
            <a:r>
              <a:rPr lang="en-US" sz="24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 </a:t>
            </a:r>
            <a:r>
              <a:rPr lang="en-US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O</a:t>
            </a:r>
            <a:r>
              <a:rPr lang="en-US" sz="36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</a:t>
            </a:r>
            <a:endParaRPr lang="ru-RU" sz="36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4071942"/>
            <a:ext cx="102784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CaO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3214686"/>
            <a:ext cx="110479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N</a:t>
            </a:r>
            <a:r>
              <a:rPr lang="en-US" sz="32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</a:t>
            </a:r>
            <a:r>
              <a:rPr lang="en-US" sz="32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O</a:t>
            </a:r>
            <a:r>
              <a:rPr lang="en-US" sz="32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</a:t>
            </a:r>
            <a:endParaRPr lang="ru-RU" sz="36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43834" y="4786322"/>
            <a:ext cx="123944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Al(OH)</a:t>
            </a:r>
            <a:r>
              <a:rPr lang="en-US" sz="24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</a:t>
            </a:r>
            <a:endParaRPr lang="en-US" sz="2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HAlO</a:t>
            </a:r>
            <a:r>
              <a:rPr lang="en-US" sz="24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786710" y="4143380"/>
            <a:ext cx="106471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Ca(OH)</a:t>
            </a:r>
            <a:r>
              <a:rPr lang="en-US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</a:t>
            </a:r>
            <a:endParaRPr lang="ru-RU" sz="20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5272" y="3286124"/>
            <a:ext cx="12490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HNO</a:t>
            </a:r>
            <a:r>
              <a:rPr lang="en-US" sz="3200" baseline="-25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</a:t>
            </a:r>
            <a:endParaRPr lang="ru-RU" sz="32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1736" y="3071810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7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4786322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13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00298" y="3929066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20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57554" y="3214686"/>
            <a:ext cx="71045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+7</a:t>
            </a:r>
            <a:endParaRPr lang="ru-RU" sz="36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4071942"/>
            <a:ext cx="88036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+20</a:t>
            </a:r>
            <a:endParaRPr lang="ru-RU" sz="32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857760"/>
            <a:ext cx="90922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+</a:t>
            </a:r>
            <a:r>
              <a:rPr lang="uk-UA" sz="32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13</a:t>
            </a:r>
            <a:endParaRPr lang="ru-RU" sz="36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3143248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7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43438" y="3143248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7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143504" y="3143248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7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00496" y="4000504"/>
            <a:ext cx="6976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20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72000" y="4000504"/>
            <a:ext cx="6976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20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72066" y="4000504"/>
            <a:ext cx="6976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20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29058" y="4857760"/>
            <a:ext cx="75533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13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00562" y="4857760"/>
            <a:ext cx="75533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13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4929198"/>
            <a:ext cx="6976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14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15008" y="3071810"/>
            <a:ext cx="1079142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І,ІІ,ІІІ,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ІУ,У</a:t>
            </a:r>
            <a:endParaRPr lang="ru-RU" sz="28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08" y="4000504"/>
            <a:ext cx="52770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ІІ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15008" y="4857760"/>
            <a:ext cx="69922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ІІІ</a:t>
            </a:r>
            <a:endParaRPr lang="ru-RU" sz="540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Номер слайда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7F8BD-E881-4360-AACD-A76ADE525F8F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pPr algn="ctr"/>
            <a:r>
              <a:rPr lang="uk-UA" sz="6000" b="1" smtClean="0">
                <a:solidFill>
                  <a:srgbClr val="002060"/>
                </a:solidFill>
                <a:latin typeface="Book Antiqua" pitchFamily="18" charset="0"/>
              </a:rPr>
              <a:t>Цілі уроку</a:t>
            </a:r>
            <a:endParaRPr lang="ru-RU" sz="6000" b="1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186738" cy="5286375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Продовжити знайомство з періодичною системою хімічних елементів Д.І.Менделєєва;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Розкрити зміст порядкового номера елемента на основі знань про будову атома;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Розширити знання про радіоактивність;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Сформувати поняття сучасного періодичного закону;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Формувати уміння обчислювати кількість протонів, нейтронів і електронів у атомі.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DC734-0CED-4DB4-8CD1-419060469F61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rgbClr val="002060"/>
                </a:solidFill>
                <a:latin typeface="Book Antiqua" pitchFamily="18" charset="0"/>
              </a:rPr>
              <a:t>Х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і</a:t>
            </a:r>
            <a:r>
              <a:rPr lang="uk-UA" sz="6000" b="1" dirty="0" smtClean="0">
                <a:solidFill>
                  <a:srgbClr val="7030A0"/>
                </a:solidFill>
                <a:latin typeface="Book Antiqua" pitchFamily="18" charset="0"/>
              </a:rPr>
              <a:t>м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і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ч</a:t>
            </a:r>
            <a:r>
              <a:rPr lang="uk-UA" sz="6000" b="1" dirty="0" smtClean="0">
                <a:solidFill>
                  <a:srgbClr val="7030A0"/>
                </a:solidFill>
                <a:latin typeface="Book Antiqua" pitchFamily="18" charset="0"/>
              </a:rPr>
              <a:t>н</a:t>
            </a:r>
            <a:r>
              <a:rPr lang="uk-UA" sz="60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а</a:t>
            </a:r>
            <a:r>
              <a:rPr lang="uk-UA" sz="6000" b="1" dirty="0" smtClean="0">
                <a:solidFill>
                  <a:srgbClr val="FFC000"/>
                </a:solidFill>
                <a:latin typeface="Book Antiqua" pitchFamily="18" charset="0"/>
              </a:rPr>
              <a:t> 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ф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р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т</a:t>
            </a:r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uk-UA" sz="6000" b="1" dirty="0" smtClean="0">
                <a:solidFill>
                  <a:srgbClr val="002060"/>
                </a:solidFill>
                <a:latin typeface="Book Antiqua" pitchFamily="18" charset="0"/>
              </a:rPr>
              <a:t>н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а</a:t>
            </a:r>
            <a:endParaRPr lang="ru-RU" sz="6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1688" y="1571625"/>
            <a:ext cx="5000625" cy="4857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ирог 6">
            <a:hlinkClick r:id="" action="ppaction://noaction"/>
          </p:cNvPr>
          <p:cNvSpPr/>
          <p:nvPr/>
        </p:nvSpPr>
        <p:spPr>
          <a:xfrm>
            <a:off x="2071670" y="1571612"/>
            <a:ext cx="4929222" cy="4857784"/>
          </a:xfrm>
          <a:prstGeom prst="pie">
            <a:avLst>
              <a:gd name="adj1" fmla="val 14355171"/>
              <a:gd name="adj2" fmla="val 1620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ирог 7">
            <a:hlinkClick r:id="" action="ppaction://noaction"/>
          </p:cNvPr>
          <p:cNvSpPr/>
          <p:nvPr/>
        </p:nvSpPr>
        <p:spPr>
          <a:xfrm rot="1632493">
            <a:off x="2139475" y="1559650"/>
            <a:ext cx="4887333" cy="4916666"/>
          </a:xfrm>
          <a:prstGeom prst="pie">
            <a:avLst>
              <a:gd name="adj1" fmla="val 14487269"/>
              <a:gd name="adj2" fmla="val 16646115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ирог 8">
            <a:hlinkClick r:id="" action="ppaction://noaction"/>
          </p:cNvPr>
          <p:cNvSpPr/>
          <p:nvPr/>
        </p:nvSpPr>
        <p:spPr>
          <a:xfrm rot="17975365">
            <a:off x="2110018" y="1574564"/>
            <a:ext cx="4867010" cy="4893109"/>
          </a:xfrm>
          <a:prstGeom prst="pie">
            <a:avLst>
              <a:gd name="adj1" fmla="val 13625757"/>
              <a:gd name="adj2" fmla="val 15648911"/>
            </a:avLst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ирог 9">
            <a:hlinkClick r:id="" action="ppaction://noaction"/>
          </p:cNvPr>
          <p:cNvSpPr/>
          <p:nvPr/>
        </p:nvSpPr>
        <p:spPr>
          <a:xfrm rot="5249524">
            <a:off x="2194596" y="1512802"/>
            <a:ext cx="4786346" cy="4970395"/>
          </a:xfrm>
          <a:prstGeom prst="pie">
            <a:avLst>
              <a:gd name="adj1" fmla="val 14989420"/>
              <a:gd name="adj2" fmla="val 16898606"/>
            </a:avLst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ирог 10">
            <a:hlinkClick r:id="" action="ppaction://noaction"/>
          </p:cNvPr>
          <p:cNvSpPr/>
          <p:nvPr/>
        </p:nvSpPr>
        <p:spPr>
          <a:xfrm rot="3437290">
            <a:off x="2147578" y="1571970"/>
            <a:ext cx="4929222" cy="4857784"/>
          </a:xfrm>
          <a:prstGeom prst="pie">
            <a:avLst>
              <a:gd name="adj1" fmla="val 14825137"/>
              <a:gd name="adj2" fmla="val 1675360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ирог 11">
            <a:hlinkClick r:id="" action="ppaction://noaction"/>
          </p:cNvPr>
          <p:cNvSpPr/>
          <p:nvPr/>
        </p:nvSpPr>
        <p:spPr>
          <a:xfrm rot="19711954">
            <a:off x="2061342" y="1579639"/>
            <a:ext cx="4974978" cy="4920112"/>
          </a:xfrm>
          <a:prstGeom prst="pie">
            <a:avLst>
              <a:gd name="adj1" fmla="val 13957321"/>
              <a:gd name="adj2" fmla="val 1620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ирог 13">
            <a:hlinkClick r:id="" action="ppaction://noaction"/>
          </p:cNvPr>
          <p:cNvSpPr/>
          <p:nvPr/>
        </p:nvSpPr>
        <p:spPr>
          <a:xfrm rot="12070916">
            <a:off x="2081213" y="1503363"/>
            <a:ext cx="4886325" cy="4916487"/>
          </a:xfrm>
          <a:prstGeom prst="pie">
            <a:avLst>
              <a:gd name="adj1" fmla="val 14218115"/>
              <a:gd name="adj2" fmla="val 1620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ирог 14">
            <a:hlinkClick r:id="" action="ppaction://noaction"/>
          </p:cNvPr>
          <p:cNvSpPr/>
          <p:nvPr/>
        </p:nvSpPr>
        <p:spPr>
          <a:xfrm rot="9728713">
            <a:off x="2130425" y="1560513"/>
            <a:ext cx="4883150" cy="4878387"/>
          </a:xfrm>
          <a:prstGeom prst="pie">
            <a:avLst>
              <a:gd name="adj1" fmla="val 14335731"/>
              <a:gd name="adj2" fmla="val 16583894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ирог 15">
            <a:hlinkClick r:id="" action="ppaction://noaction"/>
          </p:cNvPr>
          <p:cNvSpPr/>
          <p:nvPr/>
        </p:nvSpPr>
        <p:spPr>
          <a:xfrm rot="7863315">
            <a:off x="2158049" y="1570459"/>
            <a:ext cx="4887333" cy="4916666"/>
          </a:xfrm>
          <a:prstGeom prst="pie">
            <a:avLst>
              <a:gd name="adj1" fmla="val 14256945"/>
              <a:gd name="adj2" fmla="val 1620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ирог 16">
            <a:hlinkClick r:id="" action="ppaction://noaction"/>
          </p:cNvPr>
          <p:cNvSpPr/>
          <p:nvPr/>
        </p:nvSpPr>
        <p:spPr>
          <a:xfrm rot="14387945">
            <a:off x="2087563" y="1552575"/>
            <a:ext cx="4889500" cy="4832350"/>
          </a:xfrm>
          <a:prstGeom prst="pie">
            <a:avLst>
              <a:gd name="adj1" fmla="val 13869496"/>
              <a:gd name="adj2" fmla="val 1560286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ирог 17">
            <a:hlinkClick r:id="" action="ppaction://noaction"/>
          </p:cNvPr>
          <p:cNvSpPr/>
          <p:nvPr/>
        </p:nvSpPr>
        <p:spPr>
          <a:xfrm rot="15467629">
            <a:off x="2062163" y="1509712"/>
            <a:ext cx="4895850" cy="4879975"/>
          </a:xfrm>
          <a:prstGeom prst="pie">
            <a:avLst>
              <a:gd name="adj1" fmla="val 14487269"/>
              <a:gd name="adj2" fmla="val 162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3F104-C807-4F02-A767-2EFB0F5BC6E9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156 0.05116 L -2.5E-6 -0.09329 " pathEditMode="relative" rAng="0" ptsTypes="AA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200"/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000250" y="1428750"/>
            <a:ext cx="4714875" cy="464343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71750" y="1928813"/>
            <a:ext cx="3571875" cy="35623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15312" cy="1143000"/>
          </a:xfrm>
        </p:spPr>
        <p:txBody>
          <a:bodyPr/>
          <a:lstStyle/>
          <a:p>
            <a:pPr algn="ctr"/>
            <a:r>
              <a:rPr lang="uk-UA" b="1" smtClean="0">
                <a:solidFill>
                  <a:srgbClr val="FFC000"/>
                </a:solidFill>
                <a:latin typeface="Book Antiqua" pitchFamily="18" charset="0"/>
              </a:rPr>
              <a:t>Будова ядра</a:t>
            </a:r>
            <a:endParaRPr lang="ru-RU" b="1" smtClean="0">
              <a:solidFill>
                <a:srgbClr val="FFC000"/>
              </a:solidFill>
              <a:latin typeface="Book Antiqua" pitchFamily="18" charset="0"/>
            </a:endParaRPr>
          </a:p>
        </p:txBody>
      </p: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3286125" y="2571750"/>
            <a:ext cx="2214563" cy="2214563"/>
            <a:chOff x="3286116" y="2571744"/>
            <a:chExt cx="2214578" cy="2214578"/>
          </a:xfrm>
        </p:grpSpPr>
        <p:sp>
          <p:nvSpPr>
            <p:cNvPr id="4" name="Овал 3"/>
            <p:cNvSpPr/>
            <p:nvPr/>
          </p:nvSpPr>
          <p:spPr>
            <a:xfrm>
              <a:off x="3286116" y="2571744"/>
              <a:ext cx="2214578" cy="22145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Крест 4"/>
            <p:cNvSpPr/>
            <p:nvPr/>
          </p:nvSpPr>
          <p:spPr>
            <a:xfrm>
              <a:off x="4214810" y="2928934"/>
              <a:ext cx="857256" cy="857256"/>
            </a:xfrm>
            <a:prstGeom prst="plus">
              <a:avLst>
                <a:gd name="adj" fmla="val 36313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429000" y="1285875"/>
            <a:ext cx="571500" cy="571500"/>
            <a:chOff x="3428992" y="1285860"/>
            <a:chExt cx="571504" cy="571504"/>
          </a:xfrm>
        </p:grpSpPr>
        <p:sp>
          <p:nvSpPr>
            <p:cNvPr id="13" name="Овал 12"/>
            <p:cNvSpPr/>
            <p:nvPr/>
          </p:nvSpPr>
          <p:spPr>
            <a:xfrm>
              <a:off x="3428992" y="128586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643307" y="1500175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4500563" y="5786438"/>
            <a:ext cx="571500" cy="571500"/>
            <a:chOff x="4500562" y="5786454"/>
            <a:chExt cx="571504" cy="571504"/>
          </a:xfrm>
        </p:grpSpPr>
        <p:sp>
          <p:nvSpPr>
            <p:cNvPr id="9" name="Овал 8"/>
            <p:cNvSpPr/>
            <p:nvPr/>
          </p:nvSpPr>
          <p:spPr>
            <a:xfrm>
              <a:off x="4500562" y="578645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14875" y="6000767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5572125" y="4429125"/>
            <a:ext cx="571500" cy="571500"/>
            <a:chOff x="5572132" y="4429132"/>
            <a:chExt cx="571504" cy="571504"/>
          </a:xfrm>
        </p:grpSpPr>
        <p:sp>
          <p:nvSpPr>
            <p:cNvPr id="7" name="Овал 6"/>
            <p:cNvSpPr/>
            <p:nvPr/>
          </p:nvSpPr>
          <p:spPr>
            <a:xfrm>
              <a:off x="5572132" y="442913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15008" y="4643447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2643188" y="4500563"/>
            <a:ext cx="571500" cy="571500"/>
            <a:chOff x="2643174" y="4500570"/>
            <a:chExt cx="571504" cy="571504"/>
          </a:xfrm>
        </p:grpSpPr>
        <p:sp>
          <p:nvSpPr>
            <p:cNvPr id="11" name="Овал 10"/>
            <p:cNvSpPr/>
            <p:nvPr/>
          </p:nvSpPr>
          <p:spPr>
            <a:xfrm>
              <a:off x="2643174" y="450057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786050" y="4786322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1714500" y="3214688"/>
            <a:ext cx="571500" cy="571500"/>
            <a:chOff x="1714480" y="3214686"/>
            <a:chExt cx="571504" cy="571504"/>
          </a:xfrm>
        </p:grpSpPr>
        <p:sp>
          <p:nvSpPr>
            <p:cNvPr id="8" name="Овал 7"/>
            <p:cNvSpPr/>
            <p:nvPr/>
          </p:nvSpPr>
          <p:spPr>
            <a:xfrm>
              <a:off x="1714480" y="321468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857356" y="3428999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6357938" y="3071813"/>
            <a:ext cx="571500" cy="571500"/>
            <a:chOff x="6357950" y="3071810"/>
            <a:chExt cx="571504" cy="571504"/>
          </a:xfrm>
        </p:grpSpPr>
        <p:sp>
          <p:nvSpPr>
            <p:cNvPr id="12" name="Овал 11"/>
            <p:cNvSpPr/>
            <p:nvPr/>
          </p:nvSpPr>
          <p:spPr>
            <a:xfrm>
              <a:off x="635795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572263" y="3286123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5072063" y="2000250"/>
            <a:ext cx="571500" cy="571500"/>
            <a:chOff x="5072066" y="2000240"/>
            <a:chExt cx="571504" cy="571504"/>
          </a:xfrm>
        </p:grpSpPr>
        <p:sp>
          <p:nvSpPr>
            <p:cNvPr id="10" name="Овал 9"/>
            <p:cNvSpPr/>
            <p:nvPr/>
          </p:nvSpPr>
          <p:spPr>
            <a:xfrm>
              <a:off x="5072066" y="200024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214942" y="2214555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0" y="714356"/>
            <a:ext cx="323575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протони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29256" y="1000108"/>
            <a:ext cx="362618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нейтрони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43504" y="5934670"/>
            <a:ext cx="397172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електрони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7158" y="5429264"/>
            <a:ext cx="194784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ядро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rot="5400000" flipH="1" flipV="1">
            <a:off x="2357438" y="3929062"/>
            <a:ext cx="2000250" cy="185737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0" idx="3"/>
          </p:cNvCxnSpPr>
          <p:nvPr/>
        </p:nvCxnSpPr>
        <p:spPr>
          <a:xfrm rot="16200000" flipV="1">
            <a:off x="6179344" y="4036219"/>
            <a:ext cx="2357437" cy="10001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1" idx="2"/>
          </p:cNvCxnSpPr>
          <p:nvPr/>
        </p:nvCxnSpPr>
        <p:spPr>
          <a:xfrm rot="16200000" flipV="1">
            <a:off x="4929188" y="2786063"/>
            <a:ext cx="3357562" cy="25003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7" idx="3"/>
          </p:cNvCxnSpPr>
          <p:nvPr/>
        </p:nvCxnSpPr>
        <p:spPr>
          <a:xfrm rot="10800000">
            <a:off x="6000750" y="4714875"/>
            <a:ext cx="1857375" cy="10001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Нашивка 44"/>
          <p:cNvSpPr/>
          <p:nvPr/>
        </p:nvSpPr>
        <p:spPr>
          <a:xfrm rot="2210778">
            <a:off x="1652588" y="1673225"/>
            <a:ext cx="836612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Нашивка 45"/>
          <p:cNvSpPr/>
          <p:nvPr/>
        </p:nvSpPr>
        <p:spPr>
          <a:xfrm rot="2210778">
            <a:off x="2509838" y="2316163"/>
            <a:ext cx="836612" cy="785812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 rot="9057767">
            <a:off x="5075238" y="2749550"/>
            <a:ext cx="838200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 rot="8544865">
            <a:off x="6510338" y="1887538"/>
            <a:ext cx="838200" cy="785812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 rot="2210778">
            <a:off x="3152775" y="2673350"/>
            <a:ext cx="836613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9137076">
            <a:off x="5778500" y="2292350"/>
            <a:ext cx="836613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EE71C-15B3-406B-88F7-C339623E683D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8 -0.01875 C 0.05052 -0.04422 0.08594 -0.02338 0.11372 -0.02269 C 0.13108 -0.01574 0.14045 -0.01181 0.1592 -0.00857 C 0.16372 -0.00463 0.16615 -0.0007 0.17135 0.00139 C 0.18403 0.01273 0.18247 0.01435 0.19861 0.01759 C 0.20486 0.0206 0.20885 0.02685 0.21528 0.02986 C 0.21927 0.0375 0.22274 0.03773 0.22899 0.04189 C 0.23003 0.04398 0.23038 0.04652 0.23194 0.04791 C 0.23472 0.05023 0.24115 0.05208 0.24115 0.05231 C 0.24792 0.06597 0.25642 0.07662 0.26528 0.08842 C 0.26892 0.09328 0.27448 0.10439 0.27448 0.10463 C 0.27743 0.11782 0.28403 0.12523 0.29115 0.13472 C 0.29375 0.13819 0.29601 0.14143 0.29861 0.1449 C 0.29965 0.14629 0.30174 0.14884 0.30174 0.14907 C 0.3026 0.16203 0.30104 0.1706 0.30781 0.17916 C 0.30938 0.18588 0.3125 0.19051 0.31372 0.19722 C 0.31441 0.20139 0.31372 0.20578 0.31528 0.20926 C 0.31615 0.21134 0.31823 0.21064 0.31979 0.21134 C 0.32552 0.23356 0.32153 0.21481 0.32448 0.24791 C 0.32569 0.26064 0.32969 0.27407 0.33194 0.28634 C 0.33247 0.29444 0.33438 0.30254 0.33351 0.31064 C 0.33333 0.31296 0.33021 0.31273 0.32899 0.31458 C 0.32795 0.3162 0.32795 0.31852 0.32743 0.3206 C 0.3309 0.35694 0.32604 0.38611 0.3184 0.41967 C 0.31806 0.42384 0.31701 0.44305 0.31372 0.44791 C 0.31042 0.45254 0.30625 0.45787 0.30469 0.46412 C 0.30295 0.4706 0.29705 0.48217 0.29705 0.4824 C 0.29479 0.49213 0.28819 0.5 0.28351 0.50856 C 0.28142 0.5125 0.27951 0.51643 0.27743 0.52037 C 0.27569 0.5243 0.27205 0.52569 0.26979 0.5287 C 0.26528 0.53449 0.26181 0.54027 0.25781 0.54676 C 0.25573 0.55 0.25347 0.55115 0.25174 0.55509 C 0.24844 0.5618 0.24566 0.57338 0.23958 0.57731 C 0.23281 0.58194 0.22413 0.58287 0.21684 0.58518 C 0.21528 0.58657 0.21389 0.58796 0.21233 0.58912 C 0.21094 0.59027 0.2092 0.59027 0.20781 0.59143 C 0.20226 0.59583 0.19896 0.60254 0.19253 0.60555 C 0.18663 0.61736 0.19306 0.60602 0.18507 0.61551 C 0.18125 0.6199 0.17934 0.62801 0.17448 0.62963 C 0.15313 0.63796 0.15642 0.63402 0.1184 0.63564 C 0.11528 0.6368 0.10608 0.64051 0.10469 0.64189 C 0.10313 0.64328 0.10191 0.64514 0.10017 0.6456 C 0.09618 0.64699 0.09201 0.64676 0.08802 0.64791 C 0.07604 0.65069 0.06545 0.65393 0.05313 0.65602 C 0.04306 0.65486 0.03194 0.65787 0.02292 0.65208 C 0.01997 0.65023 0.01823 0.6456 0.01528 0.64375 C 0.01128 0.6412 0.00226 0.63657 -0.00295 0.63564 C -0.01302 0.63402 -0.02309 0.63287 -0.03316 0.63148 C -0.04219 0.6287 -0.03872 0.62685 -0.04531 0.62152 C -0.05139 0.61689 -0.06094 0.60972 -0.06806 0.6074 C -0.07187 0.60208 -0.075 0.59977 -0.08021 0.59745 C -0.08819 0.58611 -0.09861 0.57893 -0.10747 0.56921 C -0.11233 0.56365 -0.11528 0.55648 -0.11962 0.55092 C -0.12083 0.5493 -0.12274 0.54838 -0.12413 0.54676 C -0.12517 0.5456 -0.12604 0.54398 -0.12708 0.54259 C -0.13194 0.53611 -0.13437 0.52685 -0.13924 0.52037 C -0.14184 0.51736 -0.14687 0.51041 -0.14687 0.51064 C -0.14878 0.50208 -0.15365 0.49629 -0.15747 0.48819 C -0.15851 0.48634 -0.15937 0.48402 -0.16042 0.48217 C -0.16146 0.47986 -0.16354 0.47615 -0.16354 0.47639 C -0.16545 0.46504 -0.1691 0.45463 -0.17101 0.44398 C -0.17309 0.43171 -0.17483 0.41967 -0.17708 0.40764 C -0.17847 0.40023 -0.17969 0.39259 -0.1816 0.38541 C -0.18264 0.38125 -0.18472 0.37314 -0.18472 0.37338 C -0.18524 0.36713 -0.18628 0.36111 -0.18628 0.35509 C -0.18628 0.29027 -0.18976 0.25995 -0.17865 0.20926 C -0.17708 0.20208 -0.175 0.19652 -0.17101 0.19143 C -0.1684 0.18009 -0.15903 0.15972 -0.15139 0.15301 C -0.14809 0.14676 -0.14618 0.14004 -0.14219 0.13472 C -0.13455 0.11365 -0.12257 0.09652 -0.11198 0.07824 C -0.09861 0.05555 -0.11094 0.07338 -0.10295 0.06203 C -0.09983 0.05 -0.09219 0.03958 -0.08316 0.03588 C -0.07795 0.03125 -0.07413 0.02986 -0.06806 0.02777 C -0.05972 0.01666 -0.07083 0.03009 -0.06042 0.02176 C -0.05035 0.01365 -0.06597 0.02129 -0.05295 0.01365 C -0.03802 0.00486 -0.02187 -0.00232 -0.0059 -0.00672 C 0.00208 -0.01204 0.01042 -0.01574 0.0184 -0.02084 C 0.02274 -0.02361 0.03194 -0.02686 0.03194 -0.02662 C 0.0592 -0.02385 0.0441 -0.02477 0.07743 -0.02477 " pathEditMode="relative" rAng="0" ptsTypes="ffffffffffffffffffffffffffffffffffffffffffffffffffffffffffffffffffffffffffffff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3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5186 C 0.01007 0.09792 0.0158 0.11227 0.0007 0.15695 C -0.01441 0.20139 -0.04722 0.28079 -0.08559 0.32061 C -0.12396 0.36019 -0.17743 0.39144 -0.22951 0.39537 C -0.28159 0.39931 -0.35295 0.38357 -0.39774 0.34468 C -0.44253 0.30556 -0.48107 0.22778 -0.49774 0.16088 C -0.51441 0.09398 -0.51441 0.00787 -0.49774 -0.05717 C -0.48107 -0.12222 -0.43732 -0.18981 -0.39774 -0.22893 C -0.35816 -0.26805 -0.30677 -0.29027 -0.25989 -0.29166 C -0.21302 -0.29305 -0.15468 -0.26574 -0.11597 -0.23703 C -0.07725 -0.20833 -0.04878 -0.16713 -0.02812 -0.1199 C -0.00746 -0.07268 0.00035 0.00579 0.00521 0.05186 Z " pathEditMode="relative" ptsTypes="aaaaaaaaaaaa">
                                      <p:cBhvr>
                                        <p:cTn id="8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3.7037E-7 C -0.0257 0.00694 -0.04306 0.00648 -0.07275 -3.7037E-7 C -0.10244 -0.00648 -0.14532 -0.01297 -0.17865 -0.03843 C -0.21198 -0.06389 -0.25105 -0.10533 -0.27275 -0.15348 C -0.29445 -0.20162 -0.30504 -0.27547 -0.30903 -0.32732 C -0.31303 -0.37917 -0.31424 -0.4169 -0.29688 -0.46459 C -0.27952 -0.51227 -0.24237 -0.57871 -0.20452 -0.61412 C -0.16667 -0.64954 -0.11094 -0.67037 -0.06962 -0.67685 C -0.0283 -0.68334 0.00885 -0.67084 0.04392 -0.65255 C 0.07899 -0.63426 0.11545 -0.60394 0.14097 -0.5676 C 0.16649 -0.53125 0.18541 -0.48033 0.19704 -0.43426 C 0.20868 -0.3882 0.21631 -0.34121 0.21058 -0.29098 C 0.20486 -0.24074 0.1835 -0.17477 0.16215 -0.13334 C 0.14079 -0.0919 0.10798 -0.06412 0.08194 -0.04236 C 0.0559 -0.0206 0.02569 -0.00695 -6.94444E-6 -3.7037E-7 Z " pathEditMode="relative" ptsTypes="aaaaaaaaaaaaaaa">
                                      <p:cBhvr>
                                        <p:cTn id="10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C 0.00659 -0.03866 0.01597 -0.09885 0.03941 -0.14352 C 0.06284 -0.1882 0.10104 -0.24213 0.14097 -0.26875 C 0.1809 -0.29537 0.23489 -0.30672 0.27882 -0.30324 C 0.32274 -0.29977 0.37291 -0.27431 0.40451 -0.24862 C 0.43611 -0.22292 0.44948 -0.19306 0.46823 -0.14954 C 0.48698 -0.10602 0.51093 -0.03843 0.51666 0.01203 C 0.52239 0.0625 0.51406 0.11041 0.50295 0.15347 C 0.49184 0.19652 0.47326 0.23773 0.45 0.2706 C 0.42673 0.30347 0.39375 0.3331 0.36371 0.35138 C 0.33368 0.36967 0.30746 0.38055 0.26961 0.37963 C 0.23177 0.3787 0.17413 0.37037 0.13628 0.34537 C 0.09843 0.32037 0.0651 0.27291 0.04236 0.23009 C 0.01961 0.18726 0.00711 0.12546 3.33333E-6 0.08888 C -0.00712 0.05231 -0.0066 0.03865 3.33333E-6 7.40741E-7 Z " pathEditMode="relative" ptsTypes="aaaaaaaaaaaaaaa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1.85185E-6 C 0.02013 0.01921 0.03871 0.04329 0.05312 0.07685 C 0.06753 0.11042 0.08437 0.15903 0.08645 0.20208 C 0.08854 0.24514 0.07934 0.29676 0.06527 0.33542 C 0.05121 0.37408 0.03055 0.41111 0.00156 0.43426 C -0.02744 0.45741 -0.07396 0.47384 -0.10903 0.47477 C -0.1441 0.4757 -0.18073 0.46181 -0.20903 0.44051 C -0.23733 0.41921 -0.26198 0.38681 -0.27865 0.34746 C -0.29532 0.3081 -0.31094 0.25232 -0.30903 0.20417 C -0.30712 0.15602 -0.28994 0.09861 -0.26667 0.05857 C -0.24341 0.01852 -0.20278 -0.02014 -0.16962 -0.03634 C -0.13646 -0.05254 -0.09636 -0.04491 -0.06806 -0.03842 C -0.03976 -0.03194 -0.02014 -0.01921 -7.22222E-6 1.85185E-6 Z " pathEditMode="relative" ptsTypes="aaaaaaaaaaa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208 C -0.01562 0.03704 -0.03715 0.06597 -0.06996 0.08472 C -0.10278 0.10347 -0.15469 0.12292 -0.19584 0.11111 C -0.23698 0.09931 -0.28941 0.05856 -0.31702 0.01412 C -0.34462 -0.03032 -0.36077 -0.10162 -0.36094 -0.15556 C -0.36112 -0.20949 -0.34011 -0.26944 -0.31858 -0.30926 C -0.29705 -0.34907 -0.26546 -0.37708 -0.23212 -0.39398 C -0.19879 -0.41088 -0.15157 -0.41852 -0.11858 -0.41019 C -0.0856 -0.40185 -0.0559 -0.37106 -0.03368 -0.34352 C -0.01145 -0.31597 0.00382 -0.27685 0.01476 -0.24444 C 0.02553 -0.21204 0.03264 -0.19051 0.03143 -0.14954 C 0.03021 -0.10856 0.01806 -0.0412 0.00122 -0.00208 Z " pathEditMode="relative" rAng="0" ptsTypes="aaaaaaaaaa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00" y="-146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0.00116 C -0.00764 -0.03473 -0.02778 -0.08542 -0.03038 -0.13449 C -0.03298 -0.18357 -0.02569 -0.25093 -0.00468 -0.29607 C 0.01632 -0.34121 0.05695 -0.38449 0.09532 -0.4051 C 0.13368 -0.4257 0.19028 -0.42894 0.2257 -0.41922 C 0.26111 -0.40949 0.28594 -0.37871 0.30747 -0.34653 C 0.329 -0.31436 0.34601 -0.2676 0.35452 -0.22547 C 0.36302 -0.18334 0.3658 -0.13542 0.35903 -0.09398 C 0.35226 -0.05255 0.34236 -0.00926 0.31354 0.02314 C 0.28472 0.05555 0.22535 0.09236 0.18629 0.09977 C 0.14722 0.10717 0.10747 0.08449 0.07865 0.06759 C 0.04983 0.05069 0.02882 0.0324 0.01059 -0.00116 Z " pathEditMode="relative" rAng="0" ptsTypes="aaaaaaaaaaaa">
                                      <p:cBhvr>
                                        <p:cTn id="18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-1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500"/>
                            </p:stCondLst>
                            <p:childTnLst>
                              <p:par>
                                <p:cTn id="1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0"/>
                            </p:stCondLst>
                            <p:childTnLst>
                              <p:par>
                                <p:cTn id="1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3" descr="d62fe18e73b22dd2d7ddc56b48dbffea.gif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1928813"/>
            <a:ext cx="22860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83D18-F131-4AEA-B1FA-174EF2EFC8BB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uk-UA" sz="3200" smtClean="0"/>
              <a:t>Нейтрон – нейтральна частинка, що не має електричного заряду</a:t>
            </a:r>
          </a:p>
          <a:p>
            <a:pPr>
              <a:buFont typeface="Wingdings 2" pitchFamily="18" charset="2"/>
              <a:buNone/>
            </a:pPr>
            <a:endParaRPr lang="uk-UA" sz="3200" smtClean="0"/>
          </a:p>
          <a:p>
            <a:r>
              <a:rPr lang="uk-UA" sz="3200" smtClean="0"/>
              <a:t>Протон – позитивно заряджена частинка</a:t>
            </a:r>
          </a:p>
          <a:p>
            <a:pPr>
              <a:buFont typeface="Wingdings 2" pitchFamily="18" charset="2"/>
              <a:buNone/>
            </a:pPr>
            <a:endParaRPr lang="uk-UA" sz="3200" smtClean="0"/>
          </a:p>
          <a:p>
            <a:r>
              <a:rPr lang="uk-UA" sz="3200" smtClean="0"/>
              <a:t>Електрон – негативно заряджена частинка</a:t>
            </a:r>
          </a:p>
          <a:p>
            <a:r>
              <a:rPr lang="uk-UA" sz="3200" smtClean="0"/>
              <a:t>Порядковий номер = заряд ядра = кількість протонів = кількість електронів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768" y="357166"/>
            <a:ext cx="1214446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n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1928802"/>
            <a:ext cx="1143008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5206" y="3143248"/>
            <a:ext cx="107157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e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5429264"/>
            <a:ext cx="4357718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n</a:t>
            </a:r>
            <a:r>
              <a:rPr lang="uk-UA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 </a:t>
            </a:r>
            <a:r>
              <a:rPr lang="en-US" sz="7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</a:t>
            </a:r>
            <a:r>
              <a:rPr lang="en-US" sz="7200" b="1" spc="50" baseline="-250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r</a:t>
            </a: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- p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39B5B-DAAA-4865-962E-D14628FCF08D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215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r>
              <a:rPr lang="uk-UA" b="1" smtClean="0">
                <a:solidFill>
                  <a:schemeClr val="bg1"/>
                </a:solidFill>
                <a:latin typeface="Book Antiqua" pitchFamily="18" charset="0"/>
              </a:rPr>
              <a:t>Наприклад</a:t>
            </a:r>
            <a:endParaRPr lang="ru-RU" b="1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7467600" cy="3500437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Складіть схему будови атома Карбону, обчисліть число, протонів і нейтронів</a:t>
            </a:r>
          </a:p>
          <a:p>
            <a:r>
              <a:rPr lang="en-US" sz="4400" smtClean="0">
                <a:solidFill>
                  <a:schemeClr val="bg1"/>
                </a:solidFill>
              </a:rPr>
              <a:t>  </a:t>
            </a:r>
            <a:r>
              <a:rPr lang="uk-UA" sz="4400" smtClean="0">
                <a:solidFill>
                  <a:schemeClr val="bg1"/>
                </a:solidFill>
              </a:rPr>
              <a:t>С   +6)) 6 е, </a:t>
            </a:r>
            <a:r>
              <a:rPr lang="en-US" sz="4400" smtClean="0">
                <a:solidFill>
                  <a:schemeClr val="bg1"/>
                </a:solidFill>
              </a:rPr>
              <a:t>n</a:t>
            </a:r>
            <a:r>
              <a:rPr lang="en-US" sz="4400" baseline="-25000" smtClean="0">
                <a:solidFill>
                  <a:schemeClr val="bg1"/>
                </a:solidFill>
              </a:rPr>
              <a:t>e</a:t>
            </a:r>
            <a:r>
              <a:rPr lang="en-US" sz="4400" smtClean="0">
                <a:solidFill>
                  <a:schemeClr val="bg1"/>
                </a:solidFill>
              </a:rPr>
              <a:t> = 6, n</a:t>
            </a:r>
            <a:r>
              <a:rPr lang="en-US" sz="4400" baseline="-25000" smtClean="0">
                <a:solidFill>
                  <a:schemeClr val="bg1"/>
                </a:solidFill>
              </a:rPr>
              <a:t>p</a:t>
            </a:r>
            <a:r>
              <a:rPr lang="en-US" sz="4400" smtClean="0">
                <a:solidFill>
                  <a:schemeClr val="bg1"/>
                </a:solidFill>
              </a:rPr>
              <a:t> = 6, n</a:t>
            </a:r>
            <a:r>
              <a:rPr lang="en-US" sz="4400" baseline="-25000" smtClean="0">
                <a:solidFill>
                  <a:schemeClr val="bg1"/>
                </a:solidFill>
              </a:rPr>
              <a:t>n</a:t>
            </a:r>
            <a:r>
              <a:rPr lang="en-US" sz="4400" smtClean="0">
                <a:solidFill>
                  <a:schemeClr val="bg1"/>
                </a:solidFill>
              </a:rPr>
              <a:t> = 6</a:t>
            </a:r>
            <a:endParaRPr lang="ru-RU" sz="440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428868"/>
            <a:ext cx="4956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+mn-lt"/>
              </a:rPr>
              <a:t>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+mn-lt"/>
              </a:rPr>
              <a:t>6</a:t>
            </a:r>
            <a:endParaRPr lang="ru-RU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3929066"/>
            <a:ext cx="107157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286256"/>
            <a:ext cx="107157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31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15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4572008"/>
            <a:ext cx="235745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Символ </a:t>
            </a:r>
            <a:r>
              <a:rPr lang="ru-RU" sz="32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елемента</a:t>
            </a:r>
            <a:endParaRPr lang="ru-RU" sz="496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072074"/>
            <a:ext cx="264320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Протонне</a:t>
            </a: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число (заряд ядра, </a:t>
            </a:r>
            <a:r>
              <a:rPr lang="ru-RU" sz="24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порядковий</a:t>
            </a: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номер)</a:t>
            </a:r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929066"/>
            <a:ext cx="271464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Нуклонне</a:t>
            </a: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число</a:t>
            </a:r>
            <a:endParaRPr lang="ru-RU" sz="72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571750" y="4429125"/>
            <a:ext cx="857250" cy="21431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857500" y="5429250"/>
            <a:ext cx="785813" cy="71437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5214938" y="5000625"/>
            <a:ext cx="928687" cy="7143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7CE12-B124-4E4E-817F-F0BC01A8F4B2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smtClean="0">
                <a:solidFill>
                  <a:schemeClr val="bg1"/>
                </a:solidFill>
                <a:latin typeface="Book Antiqua" pitchFamily="18" charset="0"/>
              </a:rPr>
              <a:t>Основні терміни</a:t>
            </a:r>
            <a:endParaRPr lang="ru-RU" sz="4800" b="1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Нуклони – загальна кількість протонів і нейтронів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Протонне число – загальне число протонів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Нуклонне число – загальне число протонів і нейтронів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Хімічний елемент – вид атомів із певним протонним числом</a:t>
            </a:r>
            <a:endParaRPr lang="ru-RU" sz="3600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0B0132-8ECD-41A7-AF65-0026338AF84E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smtClean="0">
                <a:solidFill>
                  <a:srgbClr val="002060"/>
                </a:solidFill>
                <a:latin typeface="Book Antiqua" pitchFamily="18" charset="0"/>
              </a:rPr>
              <a:t>Сторінками історії</a:t>
            </a:r>
            <a:endParaRPr lang="ru-RU" sz="6000" b="1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75" y="1428750"/>
            <a:ext cx="5186363" cy="5214938"/>
          </a:xfrm>
        </p:spPr>
        <p:txBody>
          <a:bodyPr>
            <a:normAutofit lnSpcReduction="10000"/>
          </a:bodyPr>
          <a:lstStyle/>
          <a:p>
            <a:pPr marL="420624" indent="-384048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3200" b="1" dirty="0" smtClean="0">
                <a:solidFill>
                  <a:srgbClr val="002060"/>
                </a:solidFill>
                <a:latin typeface="Book Antiqua" pitchFamily="18" charset="0"/>
              </a:rPr>
              <a:t>А.Беккерель у 1896 році виявив, що матеріали, які містять Уран, засвідчують у темряві фотопластинку, спричиняють світіння речовин. Надалі </a:t>
            </a:r>
            <a:r>
              <a:rPr lang="uk-UA" sz="3200" b="1" dirty="0" err="1" smtClean="0">
                <a:solidFill>
                  <a:srgbClr val="002060"/>
                </a:solidFill>
                <a:latin typeface="Book Antiqua" pitchFamily="18" charset="0"/>
              </a:rPr>
              <a:t>з”ясувалось</a:t>
            </a:r>
            <a:r>
              <a:rPr lang="uk-UA" sz="3200" b="1" dirty="0" smtClean="0">
                <a:solidFill>
                  <a:srgbClr val="002060"/>
                </a:solidFill>
                <a:latin typeface="Book Antiqua" pitchFamily="18" charset="0"/>
              </a:rPr>
              <a:t>, що цю здатність має не лише Уран. </a:t>
            </a:r>
            <a:endParaRPr lang="ru-RU" sz="32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1027" name="Picture 3" descr="D:\Моя папка\я - учитель хімії\хімія\інтерактив\Портреты великих химиков\Беккере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000250"/>
            <a:ext cx="28686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4D1FE-D933-4AA1-8332-829B9FB7DD59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362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Будова атома: ядро й електронна оболонка. Склад атомних ядер</vt:lpstr>
      <vt:lpstr>Цілі уроку</vt:lpstr>
      <vt:lpstr>Хімічна фортуна</vt:lpstr>
      <vt:lpstr>Будова ядра</vt:lpstr>
      <vt:lpstr>Презентация PowerPoint</vt:lpstr>
      <vt:lpstr>Презентация PowerPoint</vt:lpstr>
      <vt:lpstr>Наприклад</vt:lpstr>
      <vt:lpstr>Основні терміни</vt:lpstr>
      <vt:lpstr>Сторінками історії</vt:lpstr>
      <vt:lpstr>Презентация PowerPoint</vt:lpstr>
      <vt:lpstr>Радіоактивність</vt:lpstr>
      <vt:lpstr>Заповніть таблицю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39</cp:revision>
  <dcterms:modified xsi:type="dcterms:W3CDTF">2013-01-09T13:39:15Z</dcterms:modified>
</cp:coreProperties>
</file>