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5" r:id="rId16"/>
    <p:sldId id="276" r:id="rId17"/>
    <p:sldId id="277" r:id="rId18"/>
    <p:sldId id="278" r:id="rId19"/>
    <p:sldId id="269" r:id="rId20"/>
    <p:sldId id="271" r:id="rId21"/>
    <p:sldId id="272" r:id="rId22"/>
    <p:sldId id="273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../../&#1058;&#1077;&#1084;&#1072;%204%20&#1052;&#1086;&#1083;&#1073;&#1080;&#1086;&#1083;/2008-9/&#1058;&#1088;&#1072;&#1085;&#1089;&#1083;&#1103;&#1094;&#1080;&#1103;%20&#1090;&#1077;&#1083;&#1077;&#1082;&#1091;&#1088;&#1089;.avi" TargetMode="External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2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" y="142852"/>
            <a:ext cx="9120220" cy="650085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714643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chemeClr val="tx2"/>
                </a:solidFill>
              </a:rPr>
              <a:t>Біосинтез </a:t>
            </a:r>
            <a:r>
              <a:rPr lang="uk-UA" sz="6600" b="1" dirty="0" smtClean="0">
                <a:solidFill>
                  <a:schemeClr val="tx2"/>
                </a:solidFill>
              </a:rPr>
              <a:t>білка</a:t>
            </a:r>
            <a:r>
              <a:rPr lang="en-US" sz="6000" b="1" dirty="0" smtClean="0">
                <a:solidFill>
                  <a:schemeClr val="tx2"/>
                </a:solidFill>
              </a:rPr>
              <a:t/>
            </a:r>
            <a:br>
              <a:rPr lang="en-US" sz="6000" b="1" dirty="0" smtClean="0">
                <a:solidFill>
                  <a:schemeClr val="tx2"/>
                </a:solidFill>
              </a:rPr>
            </a:br>
            <a:r>
              <a:rPr lang="uk-UA" b="1" dirty="0" smtClean="0">
                <a:solidFill>
                  <a:schemeClr val="tx2"/>
                </a:solidFill>
              </a:rPr>
              <a:t/>
            </a:r>
            <a:br>
              <a:rPr lang="uk-UA" b="1" dirty="0" smtClean="0">
                <a:solidFill>
                  <a:schemeClr val="tx2"/>
                </a:solidFill>
              </a:rPr>
            </a:br>
            <a:r>
              <a:rPr lang="uk-UA" sz="3100" b="1" dirty="0" smtClean="0">
                <a:solidFill>
                  <a:schemeClr val="tx2"/>
                </a:solidFill>
              </a:rPr>
              <a:t>урок засвоєння нових знань,умінь і навичок</a:t>
            </a:r>
            <a:endParaRPr lang="uk-UA" sz="31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вчитель біології та хімії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 err="1" smtClean="0">
                <a:solidFill>
                  <a:schemeClr val="tx1"/>
                </a:solidFill>
              </a:rPr>
              <a:t>Доброводівського</a:t>
            </a:r>
            <a:r>
              <a:rPr lang="uk-UA" b="1" dirty="0" smtClean="0">
                <a:solidFill>
                  <a:schemeClr val="tx1"/>
                </a:solidFill>
              </a:rPr>
              <a:t>  районного комунального технічного ліцею імені О. </a:t>
            </a:r>
            <a:r>
              <a:rPr lang="uk-UA" b="1" dirty="0" err="1" smtClean="0">
                <a:solidFill>
                  <a:schemeClr val="tx1"/>
                </a:solidFill>
              </a:rPr>
              <a:t>Смакули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Барановська Тетяна Іванівна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uk-UA" dirty="0" smtClean="0"/>
              <a:t>Таблиця генетичного коду</a:t>
            </a:r>
            <a:endParaRPr lang="uk-UA" dirty="0"/>
          </a:p>
        </p:txBody>
      </p:sp>
      <p:pic>
        <p:nvPicPr>
          <p:cNvPr id="4" name="Содержимое 3" descr="Генкод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44250"/>
            <a:ext cx="8405116" cy="5613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8592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 етап – </a:t>
            </a:r>
            <a:r>
              <a:rPr lang="uk-UA" b="1" dirty="0" smtClean="0">
                <a:solidFill>
                  <a:srgbClr val="FF0000"/>
                </a:solidFill>
              </a:rPr>
              <a:t>ТРАНСКРИПЦІЯ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2200" b="1" dirty="0" smtClean="0"/>
              <a:t>передача інформації про структуру білка з молекули ДНК на </a:t>
            </a:r>
            <a:r>
              <a:rPr lang="uk-UA" sz="2200" b="1" dirty="0" err="1" smtClean="0"/>
              <a:t>іРНК</a:t>
            </a:r>
            <a:r>
              <a:rPr lang="uk-UA" sz="2200" b="1" dirty="0" smtClean="0"/>
              <a:t/>
            </a:r>
            <a:br>
              <a:rPr lang="uk-UA" sz="2200" b="1" dirty="0" smtClean="0"/>
            </a:br>
            <a:r>
              <a:rPr lang="uk-UA" sz="2200" b="1" dirty="0" smtClean="0"/>
              <a:t>відбувається в ядрі</a:t>
            </a:r>
            <a:r>
              <a:rPr lang="uk-UA" sz="2000" b="1" dirty="0" smtClean="0"/>
              <a:t/>
            </a:r>
            <a:br>
              <a:rPr lang="uk-UA" sz="2000" b="1" dirty="0" smtClean="0"/>
            </a:br>
            <a:endParaRPr lang="uk-UA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транскрипция-РНК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857364"/>
            <a:ext cx="6000792" cy="47045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25602"/>
          </a:xfrm>
        </p:spPr>
        <p:txBody>
          <a:bodyPr>
            <a:normAutofit/>
          </a:bodyPr>
          <a:lstStyle/>
          <a:p>
            <a:r>
              <a:rPr lang="uk-UA" dirty="0" smtClean="0"/>
              <a:t>ІІ етап – </a:t>
            </a:r>
            <a:r>
              <a:rPr lang="uk-UA" b="1" dirty="0" smtClean="0">
                <a:solidFill>
                  <a:srgbClr val="FF0000"/>
                </a:solidFill>
              </a:rPr>
              <a:t>АКТИВАЦІЯ АМІНОКИСЛОТ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2000" b="1" dirty="0" smtClean="0"/>
              <a:t>відбувається у цитоплазмі шляхом приєднання амінокислот із специфічними ферментами і молекулами АТФ до молекул </a:t>
            </a:r>
            <a:r>
              <a:rPr lang="uk-UA" sz="2000" b="1" dirty="0" err="1" smtClean="0"/>
              <a:t>тРНК</a:t>
            </a:r>
            <a:endParaRPr lang="uk-UA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Мал.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000240"/>
            <a:ext cx="6429420" cy="46789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725602"/>
          </a:xfrm>
        </p:spPr>
        <p:txBody>
          <a:bodyPr>
            <a:normAutofit/>
          </a:bodyPr>
          <a:lstStyle/>
          <a:p>
            <a:r>
              <a:rPr lang="uk-UA" dirty="0" smtClean="0"/>
              <a:t>ІІІ етап - </a:t>
            </a:r>
            <a:r>
              <a:rPr lang="uk-UA" b="1" dirty="0" smtClean="0">
                <a:solidFill>
                  <a:srgbClr val="FF0000"/>
                </a:solidFill>
              </a:rPr>
              <a:t>ТРАНСЛЯЦІЯ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2000" b="1" dirty="0" smtClean="0"/>
              <a:t>безпосередній синтез поліпептидного ланцюга на рибосомі;</a:t>
            </a:r>
            <a:br>
              <a:rPr lang="uk-UA" sz="2000" b="1" dirty="0" smtClean="0"/>
            </a:br>
            <a:r>
              <a:rPr lang="uk-UA" sz="2000" b="1" dirty="0" smtClean="0"/>
              <a:t>послідовність </a:t>
            </a:r>
            <a:r>
              <a:rPr lang="uk-UA" sz="2000" b="1" dirty="0" err="1" smtClean="0"/>
              <a:t>нуклеотидів</a:t>
            </a:r>
            <a:r>
              <a:rPr lang="uk-UA" sz="2000" b="1" dirty="0" smtClean="0"/>
              <a:t> молекули </a:t>
            </a:r>
            <a:r>
              <a:rPr lang="uk-UA" sz="2000" b="1" dirty="0" err="1" smtClean="0"/>
              <a:t>іРНК</a:t>
            </a:r>
            <a:r>
              <a:rPr lang="uk-UA" sz="2000" b="1" dirty="0" smtClean="0"/>
              <a:t> переводиться у послідовність амінокислотних залишків молекули білка</a:t>
            </a:r>
            <a:endParaRPr lang="uk-UA" b="1" dirty="0"/>
          </a:p>
        </p:txBody>
      </p:sp>
      <p:pic>
        <p:nvPicPr>
          <p:cNvPr id="6" name="Рисунок 5" descr="800px-Translation_overall_sche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64"/>
            <a:ext cx="9144000" cy="483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3712" t="36104" r="4573" b="46"/>
          <a:stretch>
            <a:fillRect/>
          </a:stretch>
        </p:blipFill>
        <p:spPr bwMode="auto">
          <a:xfrm>
            <a:off x="250825" y="944563"/>
            <a:ext cx="40687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252413" y="3789363"/>
            <a:ext cx="9575801" cy="720725"/>
            <a:chOff x="-159" y="1661"/>
            <a:chExt cx="6032" cy="454"/>
          </a:xfrm>
        </p:grpSpPr>
        <p:pic>
          <p:nvPicPr>
            <p:cNvPr id="37905" name="Picture 5" descr="Image 3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-552" t="6993" r="2376" b="72389"/>
            <a:stretch>
              <a:fillRect/>
            </a:stretch>
          </p:blipFill>
          <p:spPr bwMode="auto">
            <a:xfrm>
              <a:off x="-159" y="1661"/>
              <a:ext cx="6032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6" name="Text Box 6"/>
            <p:cNvSpPr txBox="1">
              <a:spLocks noChangeArrowheads="1"/>
            </p:cNvSpPr>
            <p:nvPr/>
          </p:nvSpPr>
          <p:spPr bwMode="auto">
            <a:xfrm>
              <a:off x="1599" y="1729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А</a:t>
              </a:r>
            </a:p>
          </p:txBody>
        </p:sp>
        <p:sp>
          <p:nvSpPr>
            <p:cNvPr id="37907" name="Text Box 7"/>
            <p:cNvSpPr txBox="1">
              <a:spLocks noChangeArrowheads="1"/>
            </p:cNvSpPr>
            <p:nvPr/>
          </p:nvSpPr>
          <p:spPr bwMode="auto">
            <a:xfrm>
              <a:off x="1769" y="172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У</a:t>
              </a:r>
            </a:p>
          </p:txBody>
        </p:sp>
        <p:sp>
          <p:nvSpPr>
            <p:cNvPr id="37908" name="Text Box 8"/>
            <p:cNvSpPr txBox="1">
              <a:spLocks noChangeArrowheads="1"/>
            </p:cNvSpPr>
            <p:nvPr/>
          </p:nvSpPr>
          <p:spPr bwMode="auto">
            <a:xfrm>
              <a:off x="1950" y="1729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Г</a:t>
              </a:r>
            </a:p>
          </p:txBody>
        </p:sp>
      </p:grpSp>
      <p:pic>
        <p:nvPicPr>
          <p:cNvPr id="8" name="Picture 9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927" t="66985" r="56265" b="9355"/>
          <a:stretch>
            <a:fillRect/>
          </a:stretch>
        </p:blipFill>
        <p:spPr bwMode="auto">
          <a:xfrm>
            <a:off x="1511300" y="5013325"/>
            <a:ext cx="3492500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895850" y="1449388"/>
            <a:ext cx="1800225" cy="2190750"/>
            <a:chOff x="1859" y="822"/>
            <a:chExt cx="1134" cy="1380"/>
          </a:xfrm>
        </p:grpSpPr>
        <p:pic>
          <p:nvPicPr>
            <p:cNvPr id="37903" name="Picture 11" descr="Image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59" y="822"/>
              <a:ext cx="1134" cy="1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4" name="Text Box 12"/>
            <p:cNvSpPr txBox="1">
              <a:spLocks noChangeArrowheads="1"/>
            </p:cNvSpPr>
            <p:nvPr/>
          </p:nvSpPr>
          <p:spPr bwMode="auto">
            <a:xfrm>
              <a:off x="2529" y="996"/>
              <a:ext cx="4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600" b="1">
                  <a:latin typeface="Arial Narrow" pitchFamily="34" charset="0"/>
                </a:rPr>
                <a:t>фМет</a:t>
              </a:r>
            </a:p>
          </p:txBody>
        </p:sp>
      </p:grpSp>
      <p:pic>
        <p:nvPicPr>
          <p:cNvPr id="12" name="Picture 13" descr="Image 3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1688" y="1201738"/>
            <a:ext cx="14668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295650" y="2097088"/>
            <a:ext cx="641350" cy="395287"/>
            <a:chOff x="3754" y="3226"/>
            <a:chExt cx="404" cy="249"/>
          </a:xfrm>
        </p:grpSpPr>
        <p:pic>
          <p:nvPicPr>
            <p:cNvPr id="37901" name="Picture 15" descr="Image2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 l="67990" t="9856" r="11992" b="72101"/>
            <a:stretch>
              <a:fillRect/>
            </a:stretch>
          </p:blipFill>
          <p:spPr bwMode="auto">
            <a:xfrm>
              <a:off x="3855" y="3226"/>
              <a:ext cx="227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2" name="Text Box 16"/>
            <p:cNvSpPr txBox="1">
              <a:spLocks noChangeArrowheads="1"/>
            </p:cNvSpPr>
            <p:nvPr/>
          </p:nvSpPr>
          <p:spPr bwMode="auto">
            <a:xfrm>
              <a:off x="3754" y="3241"/>
              <a:ext cx="4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600" b="1">
                  <a:latin typeface="Arial Narrow" pitchFamily="34" charset="0"/>
                </a:rPr>
                <a:t>фМет</a:t>
              </a:r>
            </a:p>
          </p:txBody>
        </p:sp>
      </p:grpSp>
      <p:pic>
        <p:nvPicPr>
          <p:cNvPr id="16" name="Picture 17" descr="Image2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r="32011"/>
          <a:stretch>
            <a:fillRect/>
          </a:stretch>
        </p:blipFill>
        <p:spPr bwMode="auto">
          <a:xfrm>
            <a:off x="2232025" y="1916113"/>
            <a:ext cx="122396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4392613" y="2133600"/>
            <a:ext cx="0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1457325" y="4329113"/>
            <a:ext cx="971550" cy="0"/>
          </a:xfrm>
          <a:prstGeom prst="line">
            <a:avLst/>
          </a:prstGeom>
          <a:noFill/>
          <a:ln w="76200">
            <a:pattFill prst="sphere">
              <a:fgClr>
                <a:srgbClr val="FF3300"/>
              </a:fgClr>
              <a:bgClr>
                <a:srgbClr val="FFFF66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495300" y="4868863"/>
            <a:ext cx="22590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1C1C1C"/>
                </a:solidFill>
              </a:rPr>
              <a:t>Послідовність</a:t>
            </a:r>
            <a:endParaRPr lang="ru-RU" sz="2000" b="1" dirty="0">
              <a:solidFill>
                <a:srgbClr val="1C1C1C"/>
              </a:solidFill>
            </a:endParaRPr>
          </a:p>
          <a:p>
            <a:pPr algn="ctr"/>
            <a:r>
              <a:rPr lang="ru-RU" sz="2000" b="1" dirty="0" err="1">
                <a:solidFill>
                  <a:srgbClr val="1C1C1C"/>
                </a:solidFill>
              </a:rPr>
              <a:t>Шайна-Дальгарно</a:t>
            </a:r>
            <a:endParaRPr lang="ru-RU" sz="2000" b="1" dirty="0">
              <a:solidFill>
                <a:srgbClr val="1C1C1C"/>
              </a:solidFill>
            </a:endParaRPr>
          </a:p>
        </p:txBody>
      </p:sp>
      <p:sp>
        <p:nvSpPr>
          <p:cNvPr id="37900" name="Text Box 23"/>
          <p:cNvSpPr txBox="1">
            <a:spLocks noChangeArrowheads="1"/>
          </p:cNvSpPr>
          <p:nvPr/>
        </p:nvSpPr>
        <p:spPr bwMode="auto">
          <a:xfrm>
            <a:off x="3044825" y="127000"/>
            <a:ext cx="27574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003C00"/>
                </a:solidFill>
                <a:latin typeface="Tahoma" pitchFamily="34" charset="0"/>
              </a:rPr>
              <a:t>Ініціація</a:t>
            </a:r>
            <a:endParaRPr lang="ru-RU" sz="4400" b="1" dirty="0">
              <a:solidFill>
                <a:srgbClr val="003C00"/>
              </a:solidFill>
              <a:latin typeface="Tahoma" pitchFamily="34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004049" y="4725144"/>
            <a:ext cx="4139952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Послідовність</a:t>
            </a:r>
            <a:r>
              <a:rPr lang="ru-RU" b="1" dirty="0" smtClean="0"/>
              <a:t> </a:t>
            </a:r>
            <a:r>
              <a:rPr lang="ru-RU" b="1" dirty="0" err="1" smtClean="0"/>
              <a:t>Шайна-Дальгарно</a:t>
            </a:r>
            <a:r>
              <a:rPr lang="ru-RU" b="1" dirty="0" smtClean="0"/>
              <a:t>  </a:t>
            </a:r>
            <a:r>
              <a:rPr lang="ru-RU" b="1" dirty="0"/>
              <a:t>в  </a:t>
            </a:r>
          </a:p>
          <a:p>
            <a:pPr>
              <a:lnSpc>
                <a:spcPct val="120000"/>
              </a:lnSpc>
            </a:pPr>
            <a:r>
              <a:rPr lang="ru-RU" b="1" dirty="0" err="1" smtClean="0"/>
              <a:t>мРНК</a:t>
            </a:r>
            <a:r>
              <a:rPr lang="ru-RU" b="1" dirty="0" smtClean="0"/>
              <a:t> </a:t>
            </a:r>
            <a:r>
              <a:rPr lang="ru-RU" b="1" dirty="0" err="1"/>
              <a:t>комплементарна</a:t>
            </a:r>
            <a:r>
              <a:rPr lang="ru-RU" b="1" dirty="0"/>
              <a:t> </a:t>
            </a:r>
            <a:r>
              <a:rPr lang="ru-RU" b="1" dirty="0" err="1" smtClean="0"/>
              <a:t>ділянці</a:t>
            </a:r>
            <a:r>
              <a:rPr lang="ru-RU" b="1" dirty="0" smtClean="0"/>
              <a:t> </a:t>
            </a:r>
            <a:r>
              <a:rPr lang="ru-RU" b="1" dirty="0" err="1" smtClean="0"/>
              <a:t>рРНК</a:t>
            </a:r>
            <a:endParaRPr lang="ru-RU" b="1" dirty="0"/>
          </a:p>
          <a:p>
            <a:pPr>
              <a:lnSpc>
                <a:spcPct val="120000"/>
              </a:lnSpc>
            </a:pPr>
            <a:r>
              <a:rPr lang="ru-RU" b="1" dirty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малій</a:t>
            </a:r>
            <a:r>
              <a:rPr lang="ru-RU" b="1" dirty="0" smtClean="0"/>
              <a:t> </a:t>
            </a:r>
            <a:r>
              <a:rPr lang="ru-RU" b="1" dirty="0" err="1" smtClean="0"/>
              <a:t>субодиниці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48555E-6 L -0.29844 -0.11214 L -0.02553 -0.11214 " pathEditMode="relative" ptsTypes="AAA">
                                      <p:cBhvr>
                                        <p:cTn id="1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16185E-6 L -0.29132 0.0712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08092E-6 L 0.07465 0.16786 " pathEditMode="relative" ptsTypes="AA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-0.42673 0.1409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1.85185E-6 C -0.00036 -0.02361 -0.0007 -0.04699 0.00572 -0.06111 C 0.01214 -0.07523 0.02725 -0.08195 0.03853 -0.08403 C 0.04982 -0.08611 0.06562 -0.07986 0.07343 -0.07361 C 0.08124 -0.06736 0.0835 -0.05671 0.08593 -0.04583 " pathEditMode="relative" ptsTypes="aaa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987675" y="260350"/>
            <a:ext cx="31197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003C00"/>
                </a:solidFill>
                <a:latin typeface="Tahoma" pitchFamily="34" charset="0"/>
              </a:rPr>
              <a:t>Елонгація</a:t>
            </a:r>
            <a:endParaRPr lang="ru-RU" sz="4400" b="1" dirty="0">
              <a:solidFill>
                <a:srgbClr val="003C00"/>
              </a:solidFill>
              <a:latin typeface="Tahoma" pitchFamily="34" charset="0"/>
            </a:endParaRPr>
          </a:p>
        </p:txBody>
      </p:sp>
      <p:pic>
        <p:nvPicPr>
          <p:cNvPr id="3" name="Picture 3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3712" t="36104" r="4573" b="46"/>
          <a:stretch>
            <a:fillRect/>
          </a:stretch>
        </p:blipFill>
        <p:spPr bwMode="auto">
          <a:xfrm>
            <a:off x="935038" y="2097088"/>
            <a:ext cx="40687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252413" y="3789363"/>
            <a:ext cx="9575801" cy="720725"/>
            <a:chOff x="-159" y="1661"/>
            <a:chExt cx="6032" cy="454"/>
          </a:xfrm>
        </p:grpSpPr>
        <p:pic>
          <p:nvPicPr>
            <p:cNvPr id="38932" name="Picture 5" descr="Image 3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-552" t="6993" r="2376" b="72389"/>
            <a:stretch>
              <a:fillRect/>
            </a:stretch>
          </p:blipFill>
          <p:spPr bwMode="auto">
            <a:xfrm>
              <a:off x="-159" y="1661"/>
              <a:ext cx="6032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33" name="Text Box 6"/>
            <p:cNvSpPr txBox="1">
              <a:spLocks noChangeArrowheads="1"/>
            </p:cNvSpPr>
            <p:nvPr/>
          </p:nvSpPr>
          <p:spPr bwMode="auto">
            <a:xfrm>
              <a:off x="1599" y="1729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А</a:t>
              </a:r>
            </a:p>
          </p:txBody>
        </p:sp>
        <p:sp>
          <p:nvSpPr>
            <p:cNvPr id="38934" name="Text Box 7"/>
            <p:cNvSpPr txBox="1">
              <a:spLocks noChangeArrowheads="1"/>
            </p:cNvSpPr>
            <p:nvPr/>
          </p:nvSpPr>
          <p:spPr bwMode="auto">
            <a:xfrm>
              <a:off x="1769" y="172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У</a:t>
              </a:r>
            </a:p>
          </p:txBody>
        </p:sp>
        <p:sp>
          <p:nvSpPr>
            <p:cNvPr id="38935" name="Text Box 8"/>
            <p:cNvSpPr txBox="1">
              <a:spLocks noChangeArrowheads="1"/>
            </p:cNvSpPr>
            <p:nvPr/>
          </p:nvSpPr>
          <p:spPr bwMode="auto">
            <a:xfrm>
              <a:off x="1950" y="1729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Г</a:t>
              </a:r>
            </a:p>
          </p:txBody>
        </p:sp>
      </p:grpSp>
      <p:pic>
        <p:nvPicPr>
          <p:cNvPr id="9" name="Picture 9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927" t="66985" r="56265" b="9355"/>
          <a:stretch>
            <a:fillRect/>
          </a:stretch>
        </p:blipFill>
        <p:spPr bwMode="auto">
          <a:xfrm>
            <a:off x="1258888" y="4221163"/>
            <a:ext cx="34925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Image 3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2168525"/>
            <a:ext cx="14668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022725" y="1773238"/>
            <a:ext cx="700088" cy="398462"/>
            <a:chOff x="2534" y="1117"/>
            <a:chExt cx="441" cy="251"/>
          </a:xfrm>
        </p:grpSpPr>
        <p:pic>
          <p:nvPicPr>
            <p:cNvPr id="38930" name="Picture 12" descr="Image2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 l="67990" t="9856" r="9964" b="72101"/>
            <a:stretch>
              <a:fillRect/>
            </a:stretch>
          </p:blipFill>
          <p:spPr bwMode="auto">
            <a:xfrm>
              <a:off x="2653" y="1117"/>
              <a:ext cx="25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31" name="Text Box 13"/>
            <p:cNvSpPr txBox="1">
              <a:spLocks noChangeArrowheads="1"/>
            </p:cNvSpPr>
            <p:nvPr/>
          </p:nvSpPr>
          <p:spPr bwMode="auto">
            <a:xfrm>
              <a:off x="2534" y="1137"/>
              <a:ext cx="4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>
                  <a:latin typeface="Arial Narrow" pitchFamily="34" charset="0"/>
                </a:rPr>
                <a:t>фМет</a:t>
              </a:r>
            </a:p>
          </p:txBody>
        </p:sp>
      </p:grpSp>
      <p:pic>
        <p:nvPicPr>
          <p:cNvPr id="14" name="Picture 14" descr="Image2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r="34039"/>
          <a:stretch>
            <a:fillRect/>
          </a:stretch>
        </p:blipFill>
        <p:spPr bwMode="auto">
          <a:xfrm>
            <a:off x="2232025" y="1916113"/>
            <a:ext cx="1187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392613" y="2133600"/>
            <a:ext cx="0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6" name="Picture 16" descr="Image 3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CB"/>
              </a:clrFrom>
              <a:clrTo>
                <a:srgbClr val="FEFEC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769938"/>
            <a:ext cx="15906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7" descr="Image 3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l="4871" r="33766"/>
          <a:stretch>
            <a:fillRect/>
          </a:stretch>
        </p:blipFill>
        <p:spPr bwMode="auto">
          <a:xfrm>
            <a:off x="3276600" y="2168525"/>
            <a:ext cx="90011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995738" y="1773238"/>
            <a:ext cx="684212" cy="790575"/>
            <a:chOff x="3266" y="1117"/>
            <a:chExt cx="338" cy="476"/>
          </a:xfrm>
        </p:grpSpPr>
        <p:sp>
          <p:nvSpPr>
            <p:cNvPr id="38925" name="Line 19"/>
            <p:cNvSpPr>
              <a:spLocks noChangeShapeType="1"/>
            </p:cNvSpPr>
            <p:nvPr/>
          </p:nvSpPr>
          <p:spPr bwMode="auto">
            <a:xfrm>
              <a:off x="3447" y="1321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266" y="1117"/>
              <a:ext cx="338" cy="249"/>
              <a:chOff x="2585" y="1117"/>
              <a:chExt cx="338" cy="249"/>
            </a:xfrm>
          </p:grpSpPr>
          <p:pic>
            <p:nvPicPr>
              <p:cNvPr id="38928" name="Picture 21" descr="Image2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CC"/>
                  </a:clrFrom>
                  <a:clrTo>
                    <a:srgbClr val="FFFFCC">
                      <a:alpha val="0"/>
                    </a:srgbClr>
                  </a:clrTo>
                </a:clrChange>
              </a:blip>
              <a:srcRect l="67990" t="9856" r="9964" b="72101"/>
              <a:stretch>
                <a:fillRect/>
              </a:stretch>
            </p:blipFill>
            <p:spPr bwMode="auto">
              <a:xfrm>
                <a:off x="2653" y="1117"/>
                <a:ext cx="25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8929" name="Text Box 22"/>
              <p:cNvSpPr txBox="1">
                <a:spLocks noChangeArrowheads="1"/>
              </p:cNvSpPr>
              <p:nvPr/>
            </p:nvSpPr>
            <p:spPr bwMode="auto">
              <a:xfrm>
                <a:off x="2585" y="1137"/>
                <a:ext cx="338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 b="1">
                    <a:latin typeface="Arial Narrow" pitchFamily="34" charset="0"/>
                  </a:rPr>
                  <a:t>фМет</a:t>
                </a:r>
              </a:p>
            </p:txBody>
          </p:sp>
        </p:grpSp>
        <p:pic>
          <p:nvPicPr>
            <p:cNvPr id="38927" name="Picture 23" descr="Image 3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 l="68723" r="11688" b="80542"/>
            <a:stretch>
              <a:fillRect/>
            </a:stretch>
          </p:blipFill>
          <p:spPr bwMode="auto">
            <a:xfrm>
              <a:off x="3334" y="1356"/>
              <a:ext cx="18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43353E-6 L 0.08264 5.43353E-6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3.12139E-6 L 0.08664 3.12139E-6 " pathEditMode="relative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69942E-6 L -0.27604 0.1595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79769E-6 C 0.0019 -0.02497 0.00416 -0.04971 0.01164 -0.06381 C 0.0191 -0.07791 0.0323 -0.08393 0.04513 -0.08531 C 0.05798 -0.08647 0.07343 -0.08 0.08889 -0.0726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3712" t="36104" r="4573" b="46"/>
          <a:stretch>
            <a:fillRect/>
          </a:stretch>
        </p:blipFill>
        <p:spPr bwMode="auto">
          <a:xfrm>
            <a:off x="1781175" y="2097088"/>
            <a:ext cx="40687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-252413" y="3789363"/>
            <a:ext cx="9575801" cy="720725"/>
            <a:chOff x="-159" y="1661"/>
            <a:chExt cx="6032" cy="454"/>
          </a:xfrm>
        </p:grpSpPr>
        <p:pic>
          <p:nvPicPr>
            <p:cNvPr id="39962" name="Picture 5" descr="Image 3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-552" t="6993" r="2376" b="72389"/>
            <a:stretch>
              <a:fillRect/>
            </a:stretch>
          </p:blipFill>
          <p:spPr bwMode="auto">
            <a:xfrm>
              <a:off x="-159" y="1661"/>
              <a:ext cx="6032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63" name="Text Box 6"/>
            <p:cNvSpPr txBox="1">
              <a:spLocks noChangeArrowheads="1"/>
            </p:cNvSpPr>
            <p:nvPr/>
          </p:nvSpPr>
          <p:spPr bwMode="auto">
            <a:xfrm>
              <a:off x="1599" y="1729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А</a:t>
              </a:r>
            </a:p>
          </p:txBody>
        </p:sp>
        <p:sp>
          <p:nvSpPr>
            <p:cNvPr id="39964" name="Text Box 7"/>
            <p:cNvSpPr txBox="1">
              <a:spLocks noChangeArrowheads="1"/>
            </p:cNvSpPr>
            <p:nvPr/>
          </p:nvSpPr>
          <p:spPr bwMode="auto">
            <a:xfrm>
              <a:off x="1769" y="172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У</a:t>
              </a:r>
            </a:p>
          </p:txBody>
        </p:sp>
        <p:sp>
          <p:nvSpPr>
            <p:cNvPr id="39965" name="Text Box 8"/>
            <p:cNvSpPr txBox="1">
              <a:spLocks noChangeArrowheads="1"/>
            </p:cNvSpPr>
            <p:nvPr/>
          </p:nvSpPr>
          <p:spPr bwMode="auto">
            <a:xfrm>
              <a:off x="1950" y="1729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Г</a:t>
              </a:r>
            </a:p>
          </p:txBody>
        </p:sp>
      </p:grpSp>
      <p:pic>
        <p:nvPicPr>
          <p:cNvPr id="8" name="Picture 9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927" t="66985" r="56265" b="9355"/>
          <a:stretch>
            <a:fillRect/>
          </a:stretch>
        </p:blipFill>
        <p:spPr bwMode="auto">
          <a:xfrm>
            <a:off x="2070100" y="4221163"/>
            <a:ext cx="34925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Image 3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l="4871" r="33766"/>
          <a:stretch>
            <a:fillRect/>
          </a:stretch>
        </p:blipFill>
        <p:spPr bwMode="auto">
          <a:xfrm>
            <a:off x="3276600" y="2168525"/>
            <a:ext cx="900113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5184775" y="2024063"/>
            <a:ext cx="0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932363" y="1268413"/>
            <a:ext cx="647700" cy="790575"/>
            <a:chOff x="3266" y="1117"/>
            <a:chExt cx="338" cy="476"/>
          </a:xfrm>
        </p:grpSpPr>
        <p:sp>
          <p:nvSpPr>
            <p:cNvPr id="39957" name="Line 13"/>
            <p:cNvSpPr>
              <a:spLocks noChangeShapeType="1"/>
            </p:cNvSpPr>
            <p:nvPr/>
          </p:nvSpPr>
          <p:spPr bwMode="auto">
            <a:xfrm>
              <a:off x="3447" y="1321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3266" y="1117"/>
              <a:ext cx="338" cy="249"/>
              <a:chOff x="2585" y="1117"/>
              <a:chExt cx="338" cy="249"/>
            </a:xfrm>
          </p:grpSpPr>
          <p:pic>
            <p:nvPicPr>
              <p:cNvPr id="39960" name="Picture 15" descr="Image2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CC"/>
                  </a:clrFrom>
                  <a:clrTo>
                    <a:srgbClr val="FFFFCC">
                      <a:alpha val="0"/>
                    </a:srgbClr>
                  </a:clrTo>
                </a:clrChange>
              </a:blip>
              <a:srcRect l="67990" t="9856" r="9964" b="72101"/>
              <a:stretch>
                <a:fillRect/>
              </a:stretch>
            </p:blipFill>
            <p:spPr bwMode="auto">
              <a:xfrm>
                <a:off x="2653" y="1117"/>
                <a:ext cx="25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9961" name="Text Box 16"/>
              <p:cNvSpPr txBox="1">
                <a:spLocks noChangeArrowheads="1"/>
              </p:cNvSpPr>
              <p:nvPr/>
            </p:nvSpPr>
            <p:spPr bwMode="auto">
              <a:xfrm>
                <a:off x="2585" y="1137"/>
                <a:ext cx="338" cy="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 b="1">
                    <a:latin typeface="Arial Narrow" pitchFamily="34" charset="0"/>
                  </a:rPr>
                  <a:t>фМет</a:t>
                </a:r>
              </a:p>
            </p:txBody>
          </p:sp>
        </p:grpSp>
        <p:pic>
          <p:nvPicPr>
            <p:cNvPr id="39959" name="Picture 17" descr="Image 3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 l="68723" r="11688" b="80542"/>
            <a:stretch>
              <a:fillRect/>
            </a:stretch>
          </p:blipFill>
          <p:spPr bwMode="auto">
            <a:xfrm>
              <a:off x="3334" y="1356"/>
              <a:ext cx="18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" name="Picture 18" descr="Image 3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CB"/>
              </a:clrFrom>
              <a:clrTo>
                <a:srgbClr val="FEFEC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9225" y="1844675"/>
            <a:ext cx="15906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9" descr="Image 3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l="16667" t="17990" r="-423" b="7010"/>
          <a:stretch>
            <a:fillRect/>
          </a:stretch>
        </p:blipFill>
        <p:spPr bwMode="auto">
          <a:xfrm>
            <a:off x="6911975" y="981075"/>
            <a:ext cx="1260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0" descr="Image 3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CB"/>
              </a:clrFrom>
              <a:clrTo>
                <a:srgbClr val="FEFECB">
                  <a:alpha val="0"/>
                </a:srgbClr>
              </a:clrTo>
            </a:clrChange>
          </a:blip>
          <a:srcRect r="34331"/>
          <a:stretch>
            <a:fillRect/>
          </a:stretch>
        </p:blipFill>
        <p:spPr bwMode="auto">
          <a:xfrm>
            <a:off x="3959225" y="1844675"/>
            <a:ext cx="10445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859338" y="1268413"/>
            <a:ext cx="684212" cy="1117600"/>
            <a:chOff x="3674" y="799"/>
            <a:chExt cx="338" cy="704"/>
          </a:xfrm>
        </p:grpSpPr>
        <p:pic>
          <p:nvPicPr>
            <p:cNvPr id="39949" name="Picture 22" descr="Image 3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CB"/>
                </a:clrFrom>
                <a:clrTo>
                  <a:srgbClr val="FEFECB">
                    <a:alpha val="0"/>
                  </a:srgbClr>
                </a:clrTo>
              </a:clrChange>
            </a:blip>
            <a:srcRect l="68364" t="13190" r="18063" b="75290"/>
            <a:stretch>
              <a:fillRect/>
            </a:stretch>
          </p:blipFill>
          <p:spPr bwMode="auto">
            <a:xfrm>
              <a:off x="3765" y="1344"/>
              <a:ext cx="13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50" name="Line 23"/>
            <p:cNvSpPr>
              <a:spLocks noChangeShapeType="1"/>
            </p:cNvSpPr>
            <p:nvPr/>
          </p:nvSpPr>
          <p:spPr bwMode="auto">
            <a:xfrm>
              <a:off x="3833" y="1275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3674" y="796"/>
              <a:ext cx="338" cy="497"/>
              <a:chOff x="3266" y="1117"/>
              <a:chExt cx="338" cy="476"/>
            </a:xfrm>
          </p:grpSpPr>
          <p:sp>
            <p:nvSpPr>
              <p:cNvPr id="39952" name="Line 25"/>
              <p:cNvSpPr>
                <a:spLocks noChangeShapeType="1"/>
              </p:cNvSpPr>
              <p:nvPr/>
            </p:nvSpPr>
            <p:spPr bwMode="auto">
              <a:xfrm>
                <a:off x="3447" y="1321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26"/>
              <p:cNvGrpSpPr>
                <a:grpSpLocks/>
              </p:cNvGrpSpPr>
              <p:nvPr/>
            </p:nvGrpSpPr>
            <p:grpSpPr bwMode="auto">
              <a:xfrm>
                <a:off x="3266" y="1117"/>
                <a:ext cx="338" cy="249"/>
                <a:chOff x="2585" y="1117"/>
                <a:chExt cx="338" cy="249"/>
              </a:xfrm>
            </p:grpSpPr>
            <p:pic>
              <p:nvPicPr>
                <p:cNvPr id="39955" name="Picture 27" descr="Image25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clrChange>
                    <a:clrFrom>
                      <a:srgbClr val="FFFFCC"/>
                    </a:clrFrom>
                    <a:clrTo>
                      <a:srgbClr val="FFFFCC">
                        <a:alpha val="0"/>
                      </a:srgbClr>
                    </a:clrTo>
                  </a:clrChange>
                </a:blip>
                <a:srcRect l="67990" t="9856" r="9964" b="72101"/>
                <a:stretch>
                  <a:fillRect/>
                </a:stretch>
              </p:blipFill>
              <p:spPr bwMode="auto">
                <a:xfrm>
                  <a:off x="2653" y="1117"/>
                  <a:ext cx="250" cy="2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95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585" y="1137"/>
                  <a:ext cx="338" cy="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600" b="1">
                      <a:latin typeface="Arial Narrow" pitchFamily="34" charset="0"/>
                    </a:rPr>
                    <a:t>фМе</a:t>
                  </a:r>
                  <a:r>
                    <a:rPr lang="ru-RU" b="1">
                      <a:latin typeface="Arial Narrow" pitchFamily="34" charset="0"/>
                    </a:rPr>
                    <a:t>т</a:t>
                  </a:r>
                </a:p>
              </p:txBody>
            </p:sp>
          </p:grpSp>
          <p:pic>
            <p:nvPicPr>
              <p:cNvPr id="39954" name="Picture 29" descr="Image 3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CC"/>
                  </a:clrFrom>
                  <a:clrTo>
                    <a:srgbClr val="FFFFCC">
                      <a:alpha val="0"/>
                    </a:srgbClr>
                  </a:clrTo>
                </a:clrChange>
              </a:blip>
              <a:srcRect l="68723" r="11688" b="80542"/>
              <a:stretch>
                <a:fillRect/>
              </a:stretch>
            </p:blipFill>
            <p:spPr bwMode="auto">
              <a:xfrm>
                <a:off x="3334" y="1356"/>
                <a:ext cx="181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5976938" y="20970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8264 0.0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8264 0.0 " pathEditMode="relative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56069E-6 L -0.2283 0.18358 " pathEditMode="relative" ptsTypes="AA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2.83237E-6 C -0.00139 -0.00786 -0.00226 -0.01526 0.00278 -0.02174 C 0.00799 -0.02798 0.01528 -0.03653 0.03021 -0.03792 C 0.04514 -0.03931 0.06892 -0.03492 0.09271 -0.03052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700338" y="115888"/>
            <a:ext cx="340830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003C00"/>
                </a:solidFill>
                <a:latin typeface="Tahoma" pitchFamily="34" charset="0"/>
              </a:rPr>
              <a:t>Термінація</a:t>
            </a:r>
            <a:endParaRPr lang="ru-RU" sz="4400" b="1" dirty="0">
              <a:solidFill>
                <a:srgbClr val="003C00"/>
              </a:solidFill>
              <a:latin typeface="Tahoma" pitchFamily="34" charset="0"/>
            </a:endParaRPr>
          </a:p>
        </p:txBody>
      </p:sp>
      <p:pic>
        <p:nvPicPr>
          <p:cNvPr id="3" name="Picture 3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3712" t="36104" r="4573" b="46"/>
          <a:stretch>
            <a:fillRect/>
          </a:stretch>
        </p:blipFill>
        <p:spPr bwMode="auto">
          <a:xfrm>
            <a:off x="2536825" y="2097088"/>
            <a:ext cx="40687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-252413" y="3789363"/>
            <a:ext cx="9575801" cy="720725"/>
            <a:chOff x="-159" y="1661"/>
            <a:chExt cx="6032" cy="454"/>
          </a:xfrm>
        </p:grpSpPr>
        <p:pic>
          <p:nvPicPr>
            <p:cNvPr id="40980" name="Picture 5" descr="Image 3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-552" t="6993" r="2376" b="72389"/>
            <a:stretch>
              <a:fillRect/>
            </a:stretch>
          </p:blipFill>
          <p:spPr bwMode="auto">
            <a:xfrm>
              <a:off x="-159" y="1661"/>
              <a:ext cx="6032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81" name="Text Box 6"/>
            <p:cNvSpPr txBox="1">
              <a:spLocks noChangeArrowheads="1"/>
            </p:cNvSpPr>
            <p:nvPr/>
          </p:nvSpPr>
          <p:spPr bwMode="auto">
            <a:xfrm>
              <a:off x="1599" y="1729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А</a:t>
              </a:r>
            </a:p>
          </p:txBody>
        </p:sp>
        <p:sp>
          <p:nvSpPr>
            <p:cNvPr id="40982" name="Text Box 7"/>
            <p:cNvSpPr txBox="1">
              <a:spLocks noChangeArrowheads="1"/>
            </p:cNvSpPr>
            <p:nvPr/>
          </p:nvSpPr>
          <p:spPr bwMode="auto">
            <a:xfrm>
              <a:off x="1769" y="172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У</a:t>
              </a:r>
            </a:p>
          </p:txBody>
        </p:sp>
        <p:sp>
          <p:nvSpPr>
            <p:cNvPr id="40983" name="Text Box 8"/>
            <p:cNvSpPr txBox="1">
              <a:spLocks noChangeArrowheads="1"/>
            </p:cNvSpPr>
            <p:nvPr/>
          </p:nvSpPr>
          <p:spPr bwMode="auto">
            <a:xfrm>
              <a:off x="1950" y="1729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Г</a:t>
              </a:r>
            </a:p>
          </p:txBody>
        </p:sp>
      </p:grpSp>
      <p:pic>
        <p:nvPicPr>
          <p:cNvPr id="9" name="Picture 9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927" t="66985" r="56265" b="9355"/>
          <a:stretch>
            <a:fillRect/>
          </a:stretch>
        </p:blipFill>
        <p:spPr bwMode="auto">
          <a:xfrm>
            <a:off x="2825750" y="4221163"/>
            <a:ext cx="34925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10" descr="Image 3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l="16667" t="17990" r="-423" b="7010"/>
          <a:stretch>
            <a:fillRect/>
          </a:stretch>
        </p:blipFill>
        <p:spPr bwMode="auto">
          <a:xfrm>
            <a:off x="4824413" y="2205038"/>
            <a:ext cx="1260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 descr="Image 3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CB"/>
              </a:clrFrom>
              <a:clrTo>
                <a:srgbClr val="FEFECB">
                  <a:alpha val="0"/>
                </a:srgbClr>
              </a:clrTo>
            </a:clrChange>
          </a:blip>
          <a:srcRect r="34331"/>
          <a:stretch>
            <a:fillRect/>
          </a:stretch>
        </p:blipFill>
        <p:spPr bwMode="auto">
          <a:xfrm>
            <a:off x="3995738" y="1844675"/>
            <a:ext cx="10445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59450" y="1052513"/>
            <a:ext cx="649288" cy="1117600"/>
            <a:chOff x="3674" y="799"/>
            <a:chExt cx="338" cy="704"/>
          </a:xfrm>
        </p:grpSpPr>
        <p:pic>
          <p:nvPicPr>
            <p:cNvPr id="40972" name="Picture 13" descr="Image 3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CB"/>
                </a:clrFrom>
                <a:clrTo>
                  <a:srgbClr val="FEFECB">
                    <a:alpha val="0"/>
                  </a:srgbClr>
                </a:clrTo>
              </a:clrChange>
            </a:blip>
            <a:srcRect l="68364" t="13190" r="18063" b="75290"/>
            <a:stretch>
              <a:fillRect/>
            </a:stretch>
          </p:blipFill>
          <p:spPr bwMode="auto">
            <a:xfrm>
              <a:off x="3765" y="1344"/>
              <a:ext cx="13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73" name="Line 14"/>
            <p:cNvSpPr>
              <a:spLocks noChangeShapeType="1"/>
            </p:cNvSpPr>
            <p:nvPr/>
          </p:nvSpPr>
          <p:spPr bwMode="auto">
            <a:xfrm>
              <a:off x="3833" y="1275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674" y="796"/>
              <a:ext cx="338" cy="497"/>
              <a:chOff x="3266" y="1117"/>
              <a:chExt cx="338" cy="476"/>
            </a:xfrm>
          </p:grpSpPr>
          <p:sp>
            <p:nvSpPr>
              <p:cNvPr id="40975" name="Line 16"/>
              <p:cNvSpPr>
                <a:spLocks noChangeShapeType="1"/>
              </p:cNvSpPr>
              <p:nvPr/>
            </p:nvSpPr>
            <p:spPr bwMode="auto">
              <a:xfrm>
                <a:off x="3447" y="1321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3266" y="1117"/>
                <a:ext cx="338" cy="249"/>
                <a:chOff x="2585" y="1117"/>
                <a:chExt cx="338" cy="249"/>
              </a:xfrm>
            </p:grpSpPr>
            <p:pic>
              <p:nvPicPr>
                <p:cNvPr id="40978" name="Picture 18" descr="Image25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clrChange>
                    <a:clrFrom>
                      <a:srgbClr val="FFFFCC"/>
                    </a:clrFrom>
                    <a:clrTo>
                      <a:srgbClr val="FFFFCC">
                        <a:alpha val="0"/>
                      </a:srgbClr>
                    </a:clrTo>
                  </a:clrChange>
                </a:blip>
                <a:srcRect l="67990" t="9856" r="9964" b="72101"/>
                <a:stretch>
                  <a:fillRect/>
                </a:stretch>
              </p:blipFill>
              <p:spPr bwMode="auto">
                <a:xfrm>
                  <a:off x="2653" y="1117"/>
                  <a:ext cx="250" cy="2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097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85" y="1137"/>
                  <a:ext cx="338" cy="2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1600" b="1">
                      <a:latin typeface="Arial Narrow" pitchFamily="34" charset="0"/>
                    </a:rPr>
                    <a:t>фМет</a:t>
                  </a:r>
                </a:p>
              </p:txBody>
            </p:sp>
          </p:grpSp>
          <p:pic>
            <p:nvPicPr>
              <p:cNvPr id="40977" name="Picture 20" descr="Image 36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CC"/>
                  </a:clrFrom>
                  <a:clrTo>
                    <a:srgbClr val="FFFFCC">
                      <a:alpha val="0"/>
                    </a:srgbClr>
                  </a:clrTo>
                </a:clrChange>
              </a:blip>
              <a:srcRect l="68723" r="11688" b="80542"/>
              <a:stretch>
                <a:fillRect/>
              </a:stretch>
            </p:blipFill>
            <p:spPr bwMode="auto">
              <a:xfrm>
                <a:off x="3334" y="1356"/>
                <a:ext cx="181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0969" name="Line 21"/>
          <p:cNvSpPr>
            <a:spLocks noChangeShapeType="1"/>
          </p:cNvSpPr>
          <p:nvPr/>
        </p:nvSpPr>
        <p:spPr bwMode="auto">
          <a:xfrm>
            <a:off x="5976938" y="20970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688013" y="3789363"/>
            <a:ext cx="98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</a:rPr>
              <a:t>стоп</a:t>
            </a:r>
          </a:p>
        </p:txBody>
      </p:sp>
      <p:pic>
        <p:nvPicPr>
          <p:cNvPr id="23" name="Picture 23" descr="Image 3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27875" y="1341438"/>
            <a:ext cx="962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78035E-8 L 0.08663 5.78035E-8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08092E-6 L 0.08663 -2.08092E-6 " pathEditMode="relative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8.88889E-6 L -0.15746 0.27823 " pathEditMode="relative" ptsTypes="AA">
                                      <p:cBhvr>
                                        <p:cTn id="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3712" t="36104" r="4573" b="46"/>
          <a:stretch>
            <a:fillRect/>
          </a:stretch>
        </p:blipFill>
        <p:spPr bwMode="auto">
          <a:xfrm>
            <a:off x="3328988" y="2097088"/>
            <a:ext cx="40687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-252413" y="3789363"/>
            <a:ext cx="9575801" cy="720725"/>
            <a:chOff x="-159" y="1661"/>
            <a:chExt cx="6032" cy="454"/>
          </a:xfrm>
        </p:grpSpPr>
        <p:pic>
          <p:nvPicPr>
            <p:cNvPr id="42005" name="Picture 4" descr="Image 3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-552" t="6993" r="2376" b="72389"/>
            <a:stretch>
              <a:fillRect/>
            </a:stretch>
          </p:blipFill>
          <p:spPr bwMode="auto">
            <a:xfrm>
              <a:off x="-159" y="1661"/>
              <a:ext cx="6032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006" name="Text Box 5"/>
            <p:cNvSpPr txBox="1">
              <a:spLocks noChangeArrowheads="1"/>
            </p:cNvSpPr>
            <p:nvPr/>
          </p:nvSpPr>
          <p:spPr bwMode="auto">
            <a:xfrm>
              <a:off x="1599" y="1729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А</a:t>
              </a:r>
            </a:p>
          </p:txBody>
        </p:sp>
        <p:sp>
          <p:nvSpPr>
            <p:cNvPr id="42007" name="Text Box 6"/>
            <p:cNvSpPr txBox="1">
              <a:spLocks noChangeArrowheads="1"/>
            </p:cNvSpPr>
            <p:nvPr/>
          </p:nvSpPr>
          <p:spPr bwMode="auto">
            <a:xfrm>
              <a:off x="1769" y="1729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У</a:t>
              </a:r>
            </a:p>
          </p:txBody>
        </p:sp>
        <p:sp>
          <p:nvSpPr>
            <p:cNvPr id="42008" name="Text Box 7"/>
            <p:cNvSpPr txBox="1">
              <a:spLocks noChangeArrowheads="1"/>
            </p:cNvSpPr>
            <p:nvPr/>
          </p:nvSpPr>
          <p:spPr bwMode="auto">
            <a:xfrm>
              <a:off x="1950" y="1729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1"/>
                <a:t>Г</a:t>
              </a:r>
            </a:p>
          </p:txBody>
        </p:sp>
      </p:grpSp>
      <p:pic>
        <p:nvPicPr>
          <p:cNvPr id="8" name="Picture 8" descr="Imag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927" t="66985" r="56265" b="9355"/>
          <a:stretch>
            <a:fillRect/>
          </a:stretch>
        </p:blipFill>
        <p:spPr bwMode="auto">
          <a:xfrm>
            <a:off x="3617913" y="4221163"/>
            <a:ext cx="34925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Image 3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 l="16667" t="17990" r="18776" b="7010"/>
          <a:stretch>
            <a:fillRect/>
          </a:stretch>
        </p:blipFill>
        <p:spPr bwMode="auto">
          <a:xfrm>
            <a:off x="4824413" y="2205038"/>
            <a:ext cx="9715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5688013" y="3789363"/>
            <a:ext cx="98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</a:rPr>
              <a:t>стоп</a:t>
            </a:r>
          </a:p>
        </p:txBody>
      </p:sp>
      <p:pic>
        <p:nvPicPr>
          <p:cNvPr id="11" name="Picture 11" descr="Imag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8013" y="3216275"/>
            <a:ext cx="962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59450" y="1052513"/>
            <a:ext cx="536575" cy="1368425"/>
            <a:chOff x="3628" y="663"/>
            <a:chExt cx="338" cy="86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628" y="660"/>
              <a:ext cx="338" cy="707"/>
              <a:chOff x="3674" y="796"/>
              <a:chExt cx="338" cy="707"/>
            </a:xfrm>
          </p:grpSpPr>
          <p:pic>
            <p:nvPicPr>
              <p:cNvPr id="41997" name="Picture 14" descr="Image 37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EFECB"/>
                  </a:clrFrom>
                  <a:clrTo>
                    <a:srgbClr val="FEFECB">
                      <a:alpha val="0"/>
                    </a:srgbClr>
                  </a:clrTo>
                </a:clrChange>
              </a:blip>
              <a:srcRect l="68364" t="13190" r="18063" b="75290"/>
              <a:stretch>
                <a:fillRect/>
              </a:stretch>
            </p:blipFill>
            <p:spPr bwMode="auto">
              <a:xfrm>
                <a:off x="3765" y="1344"/>
                <a:ext cx="136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998" name="Line 15"/>
              <p:cNvSpPr>
                <a:spLocks noChangeShapeType="1"/>
              </p:cNvSpPr>
              <p:nvPr/>
            </p:nvSpPr>
            <p:spPr bwMode="auto">
              <a:xfrm>
                <a:off x="3833" y="1275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3674" y="796"/>
                <a:ext cx="338" cy="497"/>
                <a:chOff x="3266" y="1117"/>
                <a:chExt cx="338" cy="476"/>
              </a:xfrm>
            </p:grpSpPr>
            <p:sp>
              <p:nvSpPr>
                <p:cNvPr id="42000" name="Line 17"/>
                <p:cNvSpPr>
                  <a:spLocks noChangeShapeType="1"/>
                </p:cNvSpPr>
                <p:nvPr/>
              </p:nvSpPr>
              <p:spPr bwMode="auto">
                <a:xfrm>
                  <a:off x="3447" y="1321"/>
                  <a:ext cx="0" cy="9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18"/>
                <p:cNvGrpSpPr>
                  <a:grpSpLocks/>
                </p:cNvGrpSpPr>
                <p:nvPr/>
              </p:nvGrpSpPr>
              <p:grpSpPr bwMode="auto">
                <a:xfrm>
                  <a:off x="3266" y="1117"/>
                  <a:ext cx="338" cy="249"/>
                  <a:chOff x="2585" y="1117"/>
                  <a:chExt cx="338" cy="249"/>
                </a:xfrm>
              </p:grpSpPr>
              <p:pic>
                <p:nvPicPr>
                  <p:cNvPr id="42003" name="Picture 19" descr="Image25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clrChange>
                      <a:clrFrom>
                        <a:srgbClr val="FFFFCC"/>
                      </a:clrFrom>
                      <a:clrTo>
                        <a:srgbClr val="FFFFCC">
                          <a:alpha val="0"/>
                        </a:srgbClr>
                      </a:clrTo>
                    </a:clrChange>
                  </a:blip>
                  <a:srcRect l="67990" t="9856" r="9964" b="72101"/>
                  <a:stretch>
                    <a:fillRect/>
                  </a:stretch>
                </p:blipFill>
                <p:spPr bwMode="auto">
                  <a:xfrm>
                    <a:off x="2653" y="1117"/>
                    <a:ext cx="250" cy="24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4200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85" y="1137"/>
                    <a:ext cx="338" cy="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ru-RU" b="1">
                        <a:latin typeface="Arial Narrow" pitchFamily="34" charset="0"/>
                      </a:rPr>
                      <a:t>Мет</a:t>
                    </a:r>
                  </a:p>
                </p:txBody>
              </p:sp>
            </p:grpSp>
            <p:pic>
              <p:nvPicPr>
                <p:cNvPr id="42002" name="Picture 21" descr="Image 36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clrChange>
                    <a:clrFrom>
                      <a:srgbClr val="FFFFCC"/>
                    </a:clrFrom>
                    <a:clrTo>
                      <a:srgbClr val="FFFFCC">
                        <a:alpha val="0"/>
                      </a:srgbClr>
                    </a:clrTo>
                  </a:clrChange>
                </a:blip>
                <a:srcRect l="68723" r="11688" b="80542"/>
                <a:stretch>
                  <a:fillRect/>
                </a:stretch>
              </p:blipFill>
              <p:spPr bwMode="auto">
                <a:xfrm>
                  <a:off x="3334" y="1356"/>
                  <a:ext cx="181" cy="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1995" name="Line 22"/>
            <p:cNvSpPr>
              <a:spLocks noChangeShapeType="1"/>
            </p:cNvSpPr>
            <p:nvPr/>
          </p:nvSpPr>
          <p:spPr bwMode="auto">
            <a:xfrm>
              <a:off x="3765" y="1321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41996" name="Picture 23" descr="Image 3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CC"/>
                </a:clrFrom>
                <a:clrTo>
                  <a:srgbClr val="FFFFCC">
                    <a:alpha val="0"/>
                  </a:srgbClr>
                </a:clrTo>
              </a:clrChange>
            </a:blip>
            <a:srcRect l="86076" t="17990" r="-2849" b="73015"/>
            <a:stretch>
              <a:fillRect/>
            </a:stretch>
          </p:blipFill>
          <p:spPr bwMode="auto">
            <a:xfrm>
              <a:off x="3707" y="1389"/>
              <a:ext cx="159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Oval 25">
            <a:hlinkClick r:id="rId8" action="ppaction://hlinkfile"/>
          </p:cNvPr>
          <p:cNvSpPr>
            <a:spLocks noChangeArrowheads="1"/>
          </p:cNvSpPr>
          <p:nvPr/>
        </p:nvSpPr>
        <p:spPr bwMode="auto">
          <a:xfrm>
            <a:off x="215900" y="6021388"/>
            <a:ext cx="431800" cy="396875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5.78035E-8 C 0.00885 -0.01549 0.01788 -0.03098 0.02691 -0.03815 C 0.03593 -0.04532 0.04479 -0.04555 0.05399 -0.04231 C 0.06319 -0.03908 0.07274 -0.02914 0.08246 -0.01919 " pathEditMode="relative" ptsTypes="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5.37572E-6 L -0.27552 -0.11538 " pathEditMode="relative" ptsTypes="AA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7.97688E-6 L -0.28749 0.14151 " pathEditMode="relative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33526E-6 L 0.28542 0.3775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8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2.42775E-6 L 0.20487 -0.08925 " pathEditMode="relative" ptsTypes="AA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43140"/>
          </a:xfrm>
        </p:spPr>
        <p:txBody>
          <a:bodyPr>
            <a:normAutofit/>
          </a:bodyPr>
          <a:lstStyle/>
          <a:p>
            <a:r>
              <a:rPr lang="uk-UA" dirty="0" smtClean="0"/>
              <a:t>І</a:t>
            </a:r>
            <a:r>
              <a:rPr lang="en-US" dirty="0" smtClean="0"/>
              <a:t>V </a:t>
            </a:r>
            <a:r>
              <a:rPr lang="uk-UA" dirty="0" smtClean="0"/>
              <a:t>етап – </a:t>
            </a:r>
            <a:r>
              <a:rPr lang="uk-UA" b="1" dirty="0" smtClean="0">
                <a:solidFill>
                  <a:srgbClr val="FF0000"/>
                </a:solidFill>
              </a:rPr>
              <a:t>УТВОРЕННЯ БІЛКОМ ПЕВНОЇ ПРОСТОРОВОЇ КОНФІГУРАЦІЇ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2000" b="1" dirty="0" smtClean="0"/>
              <a:t>вторинної, третинної, четвертинної структур</a:t>
            </a:r>
            <a:endParaRPr lang="uk-UA" b="1" dirty="0"/>
          </a:p>
        </p:txBody>
      </p:sp>
      <p:pic>
        <p:nvPicPr>
          <p:cNvPr id="4" name="Содержимое 3" descr="1288306042_by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883726"/>
            <a:ext cx="7072362" cy="49742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3328982" cy="5697559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Міозин</a:t>
            </a:r>
          </a:p>
          <a:p>
            <a:r>
              <a:rPr lang="uk-UA" sz="3200" dirty="0" smtClean="0"/>
              <a:t>Актин</a:t>
            </a:r>
          </a:p>
          <a:p>
            <a:r>
              <a:rPr lang="uk-UA" sz="3200" dirty="0" err="1" smtClean="0"/>
              <a:t>Пероксидаза</a:t>
            </a:r>
            <a:endParaRPr lang="en-US" sz="3200" dirty="0" smtClean="0"/>
          </a:p>
          <a:p>
            <a:r>
              <a:rPr lang="uk-UA" sz="3200" dirty="0" smtClean="0"/>
              <a:t>Гемоглобін</a:t>
            </a:r>
          </a:p>
          <a:p>
            <a:r>
              <a:rPr lang="uk-UA" sz="3200" dirty="0" smtClean="0"/>
              <a:t>Інсулін</a:t>
            </a:r>
          </a:p>
          <a:p>
            <a:r>
              <a:rPr lang="uk-UA" sz="3200" dirty="0" smtClean="0"/>
              <a:t>Імуноглобулін</a:t>
            </a:r>
          </a:p>
          <a:p>
            <a:r>
              <a:rPr lang="uk-UA" sz="3200" dirty="0" err="1" smtClean="0"/>
              <a:t>Ліпопротеїни</a:t>
            </a:r>
            <a:endParaRPr lang="uk-UA" sz="3200" dirty="0" smtClean="0"/>
          </a:p>
          <a:p>
            <a:r>
              <a:rPr lang="uk-UA" sz="3200" dirty="0" smtClean="0"/>
              <a:t>Альбумін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428604"/>
            <a:ext cx="3400420" cy="5697559"/>
          </a:xfrm>
        </p:spPr>
        <p:txBody>
          <a:bodyPr>
            <a:noAutofit/>
          </a:bodyPr>
          <a:lstStyle/>
          <a:p>
            <a:r>
              <a:rPr lang="uk-UA" sz="3200" dirty="0" smtClean="0"/>
              <a:t>Рух</a:t>
            </a:r>
          </a:p>
          <a:p>
            <a:endParaRPr lang="uk-UA" sz="3200" dirty="0" smtClean="0"/>
          </a:p>
          <a:p>
            <a:r>
              <a:rPr lang="uk-UA" sz="3200" dirty="0" smtClean="0"/>
              <a:t>Ферменти</a:t>
            </a:r>
          </a:p>
          <a:p>
            <a:r>
              <a:rPr lang="uk-UA" sz="3200" dirty="0" smtClean="0"/>
              <a:t>Транспорт</a:t>
            </a:r>
          </a:p>
          <a:p>
            <a:r>
              <a:rPr lang="uk-UA" sz="3200" dirty="0" smtClean="0"/>
              <a:t>Гормони</a:t>
            </a:r>
          </a:p>
          <a:p>
            <a:r>
              <a:rPr lang="uk-UA" sz="3200" dirty="0" smtClean="0"/>
              <a:t>Антитіла</a:t>
            </a:r>
          </a:p>
          <a:p>
            <a:r>
              <a:rPr lang="uk-UA" sz="3200" dirty="0" smtClean="0"/>
              <a:t>Структура</a:t>
            </a:r>
          </a:p>
          <a:p>
            <a:r>
              <a:rPr lang="uk-UA" sz="3200" dirty="0" smtClean="0"/>
              <a:t>Запас</a:t>
            </a:r>
          </a:p>
          <a:p>
            <a:r>
              <a:rPr lang="uk-UA" sz="3200" dirty="0" smtClean="0"/>
              <a:t>Енергія</a:t>
            </a:r>
          </a:p>
          <a:p>
            <a:r>
              <a:rPr lang="uk-UA" sz="3200" dirty="0" smtClean="0"/>
              <a:t>Сигнал</a:t>
            </a:r>
            <a:endParaRPr lang="ru-RU" sz="3200" dirty="0"/>
          </a:p>
        </p:txBody>
      </p:sp>
      <p:sp>
        <p:nvSpPr>
          <p:cNvPr id="5" name="Нашивка 4"/>
          <p:cNvSpPr/>
          <p:nvPr/>
        </p:nvSpPr>
        <p:spPr>
          <a:xfrm>
            <a:off x="3571868" y="500042"/>
            <a:ext cx="1143008" cy="5643602"/>
          </a:xfrm>
          <a:prstGeom prst="chevron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Матричний синтез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b="1" dirty="0" smtClean="0"/>
              <a:t>є основою однієї з головних властивостей біологічних систем – здатності до самовідтворення</a:t>
            </a:r>
            <a:endParaRPr lang="uk-UA" sz="2700" b="1" dirty="0"/>
          </a:p>
        </p:txBody>
      </p:sp>
      <p:pic>
        <p:nvPicPr>
          <p:cNvPr id="12" name="Содержимое 11" descr="Kolc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3143248"/>
            <a:ext cx="3073298" cy="3420283"/>
          </a:xfrm>
        </p:spPr>
      </p:pic>
      <p:sp>
        <p:nvSpPr>
          <p:cNvPr id="6" name="Овал 5"/>
          <p:cNvSpPr/>
          <p:nvPr/>
        </p:nvSpPr>
        <p:spPr>
          <a:xfrm>
            <a:off x="0" y="1714488"/>
            <a:ext cx="2500330" cy="121444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err="1" smtClean="0"/>
              <a:t>ДНК-матриця</a:t>
            </a:r>
            <a:endParaRPr lang="uk-UA" sz="3200" b="1" dirty="0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571736" y="2143116"/>
            <a:ext cx="714380" cy="428628"/>
          </a:xfrm>
          <a:prstGeom prst="strip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3286116" y="1714488"/>
            <a:ext cx="2500330" cy="1214446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err="1" smtClean="0"/>
              <a:t>РНК-матриця</a:t>
            </a:r>
            <a:endParaRPr lang="uk-UA" sz="3200" b="1" dirty="0"/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5929322" y="2143116"/>
            <a:ext cx="714380" cy="428628"/>
          </a:xfrm>
          <a:prstGeom prst="striped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6643670" y="1785926"/>
            <a:ext cx="2500330" cy="121444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БІЛОК</a:t>
            </a:r>
            <a:endParaRPr lang="uk-UA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29058" y="3357562"/>
            <a:ext cx="49292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/>
              <a:t>М. К. Кольцов російський зоолог, цитолог, генетик</a:t>
            </a:r>
          </a:p>
          <a:p>
            <a:r>
              <a:rPr lang="uk-UA" sz="3600" b="1" dirty="0" smtClean="0"/>
              <a:t>Ідея </a:t>
            </a:r>
            <a:r>
              <a:rPr lang="uk-UA" sz="3600" b="1" dirty="0" smtClean="0">
                <a:solidFill>
                  <a:srgbClr val="FF0000"/>
                </a:solidFill>
              </a:rPr>
              <a:t>матричного</a:t>
            </a:r>
            <a:r>
              <a:rPr lang="uk-UA" sz="3600" b="1" dirty="0" smtClean="0"/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принципу</a:t>
            </a:r>
            <a:r>
              <a:rPr lang="uk-UA" sz="3600" b="1" dirty="0" smtClean="0"/>
              <a:t> синтезу білка</a:t>
            </a: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6500858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</a:t>
            </a:r>
            <a:endParaRPr lang="uk-UA" sz="4400" dirty="0" smtClean="0"/>
          </a:p>
        </p:txBody>
      </p:sp>
      <p:sp>
        <p:nvSpPr>
          <p:cNvPr id="12" name="Овал 11"/>
          <p:cNvSpPr/>
          <p:nvPr/>
        </p:nvSpPr>
        <p:spPr>
          <a:xfrm>
            <a:off x="2500298" y="1285860"/>
            <a:ext cx="4214842" cy="41434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Біосинтез білка</a:t>
            </a:r>
            <a:endParaRPr lang="uk-UA" sz="4800" dirty="0"/>
          </a:p>
        </p:txBody>
      </p:sp>
      <p:sp>
        <p:nvSpPr>
          <p:cNvPr id="13" name="Овал 12"/>
          <p:cNvSpPr/>
          <p:nvPr/>
        </p:nvSpPr>
        <p:spPr>
          <a:xfrm>
            <a:off x="571472" y="2428868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Амінокислоти</a:t>
            </a:r>
            <a:endParaRPr lang="uk-UA" sz="4400" dirty="0"/>
          </a:p>
        </p:txBody>
      </p:sp>
      <p:sp>
        <p:nvSpPr>
          <p:cNvPr id="14" name="Овал 13"/>
          <p:cNvSpPr/>
          <p:nvPr/>
        </p:nvSpPr>
        <p:spPr>
          <a:xfrm>
            <a:off x="1428728" y="500042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АТФ</a:t>
            </a:r>
            <a:endParaRPr lang="uk-UA" sz="4800" dirty="0"/>
          </a:p>
        </p:txBody>
      </p:sp>
      <p:sp>
        <p:nvSpPr>
          <p:cNvPr id="15" name="Овал 14"/>
          <p:cNvSpPr/>
          <p:nvPr/>
        </p:nvSpPr>
        <p:spPr>
          <a:xfrm>
            <a:off x="5715008" y="357166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ДНК</a:t>
            </a:r>
            <a:endParaRPr lang="uk-UA" sz="4400" dirty="0"/>
          </a:p>
        </p:txBody>
      </p:sp>
      <p:sp>
        <p:nvSpPr>
          <p:cNvPr id="16" name="Овал 15"/>
          <p:cNvSpPr/>
          <p:nvPr/>
        </p:nvSpPr>
        <p:spPr>
          <a:xfrm>
            <a:off x="1357290" y="4286256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Ферменти</a:t>
            </a:r>
            <a:endParaRPr lang="uk-UA" sz="3200" dirty="0"/>
          </a:p>
        </p:txBody>
      </p:sp>
      <p:sp>
        <p:nvSpPr>
          <p:cNvPr id="17" name="Овал 16"/>
          <p:cNvSpPr/>
          <p:nvPr/>
        </p:nvSpPr>
        <p:spPr>
          <a:xfrm>
            <a:off x="6215074" y="2285992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err="1" smtClean="0"/>
              <a:t>іРНК</a:t>
            </a:r>
            <a:r>
              <a:rPr lang="uk-UA" sz="3200" dirty="0" smtClean="0"/>
              <a:t>, </a:t>
            </a:r>
            <a:r>
              <a:rPr lang="uk-UA" sz="3200" dirty="0" err="1" smtClean="0"/>
              <a:t>тРНК</a:t>
            </a:r>
            <a:r>
              <a:rPr lang="uk-UA" sz="3200" dirty="0" smtClean="0"/>
              <a:t>, </a:t>
            </a:r>
            <a:r>
              <a:rPr lang="uk-UA" sz="3200" dirty="0" err="1" smtClean="0"/>
              <a:t>рРНК</a:t>
            </a:r>
            <a:endParaRPr lang="uk-UA" sz="3200" dirty="0"/>
          </a:p>
        </p:txBody>
      </p:sp>
      <p:sp>
        <p:nvSpPr>
          <p:cNvPr id="18" name="Овал 17"/>
          <p:cNvSpPr/>
          <p:nvPr/>
        </p:nvSpPr>
        <p:spPr>
          <a:xfrm>
            <a:off x="5286380" y="4071942"/>
            <a:ext cx="2357454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err="1" smtClean="0"/>
              <a:t>Рибо-соми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pPr algn="ctr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Задача</a:t>
            </a:r>
          </a:p>
          <a:p>
            <a:pPr algn="just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Яка швидкість синтезу білка в організмі, якщо на утворення інсуліну з 51 амінокислоти, необхідно 7,3 секунди?</a:t>
            </a:r>
          </a:p>
          <a:p>
            <a:pPr algn="ctr">
              <a:buNone/>
            </a:pPr>
            <a:r>
              <a:rPr lang="uk-UA" sz="4000" b="1" dirty="0" smtClean="0"/>
              <a:t>Це цікаво</a:t>
            </a:r>
            <a:endParaRPr lang="en-US" sz="4000" b="1" dirty="0" smtClean="0"/>
          </a:p>
          <a:p>
            <a:pPr algn="just">
              <a:buNone/>
            </a:pPr>
            <a:r>
              <a:rPr lang="uk-UA" dirty="0" smtClean="0"/>
              <a:t>• За одну хвилину утворюється 50-60 тис. пептидних зв’язків.</a:t>
            </a:r>
          </a:p>
          <a:p>
            <a:pPr algn="just">
              <a:buNone/>
            </a:pPr>
            <a:r>
              <a:rPr lang="uk-UA" dirty="0" smtClean="0"/>
              <a:t>• Половина білків людського організму (17 кг білка) поновлюється за 80 днів.</a:t>
            </a:r>
          </a:p>
          <a:p>
            <a:pPr algn="just">
              <a:buNone/>
            </a:pPr>
            <a:r>
              <a:rPr lang="uk-UA" dirty="0" smtClean="0"/>
              <a:t>• Протягом життя людина поновлює весь свій білок 200 разів.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07223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</a:rPr>
              <a:t>Інсулін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</a:rPr>
              <a:t>Перший штучно синтезований білок на модифікованій бактерії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</a:rPr>
              <a:t>Для цього потрібно було провести 500 операцій, над якими працювали 10 людей протягом             3 років.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250px-InsulinHexam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286124"/>
            <a:ext cx="3175000" cy="3327400"/>
          </a:xfrm>
          <a:prstGeom prst="rect">
            <a:avLst/>
          </a:prstGeom>
        </p:spPr>
      </p:pic>
      <p:pic>
        <p:nvPicPr>
          <p:cNvPr id="5" name="Рисунок 4" descr="insulin-pharm_1_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3500438"/>
            <a:ext cx="3549647" cy="307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92935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«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Всюди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де ми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зустрічаємо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життя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ми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знаходимо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воно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пов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язане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з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будь-яким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білковим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тілом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всюди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де ми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зустрічаємо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будь-яке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білкове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тіло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не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перебуває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стані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розкладу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, ми без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винятку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зустрічаємо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явище</a:t>
            </a:r>
            <a:r>
              <a:rPr lang="en-US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життя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…</a:t>
            </a:r>
            <a:b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життя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є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спосіб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існування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білкових</a:t>
            </a:r>
            <a:r>
              <a:rPr lang="en-US" b="1" i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тіл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»</a:t>
            </a:r>
            <a:b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                        </a:t>
            </a:r>
            <a:b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</a:t>
            </a:r>
            <a:r>
              <a:rPr lang="en-US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           </a:t>
            </a:r>
            <a:r>
              <a:rPr lang="uk-UA" b="1" i="1" dirty="0" smtClean="0">
                <a:solidFill>
                  <a:schemeClr val="bg1"/>
                </a:solidFill>
                <a:latin typeface="Bookman Old Style" pitchFamily="18" charset="0"/>
              </a:rPr>
              <a:t>                    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Ф. </a:t>
            </a:r>
            <a:r>
              <a:rPr lang="ru-RU" b="1" i="1" dirty="0" err="1" smtClean="0">
                <a:solidFill>
                  <a:schemeClr val="bg1"/>
                </a:solidFill>
                <a:latin typeface="Bookman Old Style" pitchFamily="18" charset="0"/>
              </a:rPr>
              <a:t>Енгельс</a:t>
            </a:r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 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dirty="0" smtClean="0">
                <a:solidFill>
                  <a:srgbClr val="00B050"/>
                </a:solidFill>
              </a:rPr>
              <a:t>Біосинтез білка</a:t>
            </a:r>
            <a:endParaRPr lang="uk-UA" sz="9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/>
              <a:t>Вивчити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uk-UA" b="1" dirty="0" err="1" smtClean="0"/>
              <a:t>-основні</a:t>
            </a:r>
            <a:r>
              <a:rPr lang="uk-UA" b="1" dirty="0" smtClean="0"/>
              <a:t> етапи синтезу білка;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-роль</a:t>
            </a:r>
            <a:r>
              <a:rPr lang="uk-UA" b="1" dirty="0" smtClean="0"/>
              <a:t> нуклеїнових кислот у синтезі білка;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-що</a:t>
            </a:r>
            <a:r>
              <a:rPr lang="uk-UA" b="1" dirty="0" smtClean="0"/>
              <a:t> таке генетичний код та його властивості;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-які</a:t>
            </a:r>
            <a:r>
              <a:rPr lang="uk-UA" b="1" dirty="0" smtClean="0"/>
              <a:t> органоїди і речовини клітини беруть участь у синтезі білка;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-особливості</a:t>
            </a:r>
            <a:r>
              <a:rPr lang="uk-UA" b="1" dirty="0" smtClean="0"/>
              <a:t> транскрипції і трансляції;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-механізм</a:t>
            </a:r>
            <a:r>
              <a:rPr lang="uk-UA" b="1" dirty="0" smtClean="0"/>
              <a:t> матричного синтезу поліпептидного ланцюга на рибосомах;</a:t>
            </a:r>
          </a:p>
          <a:p>
            <a:pPr>
              <a:buFont typeface="Arial" charset="0"/>
              <a:buNone/>
            </a:pPr>
            <a:r>
              <a:rPr lang="uk-UA" b="1" dirty="0" err="1" smtClean="0"/>
              <a:t>-значення</a:t>
            </a:r>
            <a:r>
              <a:rPr lang="uk-UA" b="1" dirty="0" smtClean="0"/>
              <a:t> розкриття механізму біосинтезу білка для медицини.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428604"/>
            <a:ext cx="4614866" cy="6143668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“МІКРОФОН”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нуклеїнові кислоти</a:t>
            </a:r>
          </a:p>
          <a:p>
            <a:pPr algn="just">
              <a:defRPr/>
            </a:pPr>
            <a:r>
              <a:rPr lang="uk-UA" sz="3000" b="1" dirty="0" err="1" smtClean="0">
                <a:solidFill>
                  <a:schemeClr val="accent5">
                    <a:lumMod val="75000"/>
                  </a:schemeClr>
                </a:solidFill>
              </a:rPr>
              <a:t>нуклеотиди</a:t>
            </a: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 ДНК</a:t>
            </a:r>
          </a:p>
          <a:p>
            <a:pPr algn="just">
              <a:defRPr/>
            </a:pPr>
            <a:r>
              <a:rPr lang="uk-UA" sz="3000" b="1" dirty="0" err="1" smtClean="0">
                <a:solidFill>
                  <a:schemeClr val="accent5">
                    <a:lumMod val="75000"/>
                  </a:schemeClr>
                </a:solidFill>
              </a:rPr>
              <a:t>нуклеотиди</a:t>
            </a: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 РНК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реплікація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амінокислота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замінні амінокислоти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незамінні амінокислоти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повноцінний білок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неповноцінний білок</a:t>
            </a:r>
          </a:p>
          <a:p>
            <a:pPr algn="just">
              <a:defRPr/>
            </a:pPr>
            <a:r>
              <a:rPr lang="uk-UA" sz="3000" b="1" dirty="0" smtClean="0">
                <a:solidFill>
                  <a:schemeClr val="accent5">
                    <a:lumMod val="75000"/>
                  </a:schemeClr>
                </a:solidFill>
              </a:rPr>
              <a:t>структури білка</a:t>
            </a:r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uk-UA" sz="4900" b="1" dirty="0" smtClean="0"/>
              <a:t>Серпоподібна анемія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>
                <a:solidFill>
                  <a:srgbClr val="00B050"/>
                </a:solidFill>
              </a:rPr>
              <a:t>глутамінова</a:t>
            </a:r>
            <a:r>
              <a:rPr lang="uk-UA" dirty="0" smtClean="0">
                <a:solidFill>
                  <a:srgbClr val="00B050"/>
                </a:solidFill>
              </a:rPr>
              <a:t> кислота                 </a:t>
            </a:r>
            <a:r>
              <a:rPr lang="uk-UA" dirty="0" smtClean="0"/>
              <a:t>валін</a:t>
            </a:r>
            <a:endParaRPr lang="uk-UA" dirty="0"/>
          </a:p>
        </p:txBody>
      </p:sp>
      <p:pic>
        <p:nvPicPr>
          <p:cNvPr id="4" name="Содержимое 3" descr="normalni-serpovydni-erytrocy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071678"/>
            <a:ext cx="7797913" cy="421562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714348" y="1071546"/>
            <a:ext cx="4500594" cy="50006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642910" y="1000108"/>
            <a:ext cx="4572032" cy="64294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3543296" cy="601188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1968 р.               М. В. </a:t>
            </a:r>
            <a:r>
              <a:rPr lang="uk-UA" sz="3600" dirty="0" err="1" smtClean="0"/>
              <a:t>Ніренберг</a:t>
            </a:r>
            <a:r>
              <a:rPr lang="uk-UA" sz="3600" dirty="0" smtClean="0"/>
              <a:t>, американський біохімік </a:t>
            </a:r>
            <a:r>
              <a:rPr lang="uk-UA" sz="3600" dirty="0" err="1" smtClean="0"/>
              <a:t>удостеєний</a:t>
            </a:r>
            <a:r>
              <a:rPr lang="uk-UA" sz="3600" dirty="0" smtClean="0"/>
              <a:t> Нобелівської премії за розшифрування генетичного коду</a:t>
            </a:r>
            <a:endParaRPr lang="uk-UA" sz="3600" dirty="0"/>
          </a:p>
        </p:txBody>
      </p:sp>
      <p:pic>
        <p:nvPicPr>
          <p:cNvPr id="4" name="Содержимое 3" descr="vre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500042"/>
            <a:ext cx="4817455" cy="5640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</a:rPr>
              <a:t>Властивості генетичного коду</a:t>
            </a:r>
          </a:p>
          <a:p>
            <a:pPr marL="514350" indent="-514350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1. Код однозначний</a:t>
            </a:r>
          </a:p>
          <a:p>
            <a:pPr marL="514350" indent="-514350" algn="just">
              <a:buNone/>
            </a:pPr>
            <a:r>
              <a:rPr lang="uk-UA" sz="2400" b="1" dirty="0" smtClean="0">
                <a:solidFill>
                  <a:schemeClr val="bg1"/>
                </a:solidFill>
              </a:rPr>
              <a:t>Кожна амінокислота кодується послідовністю з трьох </a:t>
            </a:r>
            <a:r>
              <a:rPr lang="uk-UA" sz="2400" b="1" dirty="0" err="1" smtClean="0">
                <a:solidFill>
                  <a:schemeClr val="bg1"/>
                </a:solidFill>
              </a:rPr>
              <a:t>нуклеотидів</a:t>
            </a:r>
            <a:r>
              <a:rPr lang="uk-UA" sz="2400" b="1" dirty="0" smtClean="0">
                <a:solidFill>
                  <a:schemeClr val="bg1"/>
                </a:solidFill>
              </a:rPr>
              <a:t>, яка називається триплетом</a:t>
            </a:r>
          </a:p>
          <a:p>
            <a:pPr marL="514350" indent="-514350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2. Код універсальний</a:t>
            </a:r>
          </a:p>
          <a:p>
            <a:pPr marL="514350" indent="-514350" algn="just">
              <a:buNone/>
            </a:pPr>
            <a:r>
              <a:rPr lang="uk-UA" sz="2400" b="1" dirty="0" smtClean="0">
                <a:solidFill>
                  <a:schemeClr val="bg1"/>
                </a:solidFill>
              </a:rPr>
              <a:t>У всіх організмах одні й ті ж самі амінокислоти кодуються одними й тими ж триплетами</a:t>
            </a:r>
          </a:p>
          <a:p>
            <a:pPr marL="514350" indent="-514350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3. Код вироджений</a:t>
            </a:r>
          </a:p>
          <a:p>
            <a:pPr marL="514350" indent="-514350" algn="just">
              <a:buNone/>
            </a:pPr>
            <a:r>
              <a:rPr lang="uk-UA" sz="2400" b="1" dirty="0" smtClean="0">
                <a:solidFill>
                  <a:schemeClr val="bg1"/>
                </a:solidFill>
              </a:rPr>
              <a:t>Одна амінокислота може кодуватись більше , ніж одним триплетом</a:t>
            </a:r>
          </a:p>
          <a:p>
            <a:pPr marL="514350" indent="-514350" algn="just">
              <a:buNone/>
            </a:pPr>
            <a:r>
              <a:rPr lang="uk-UA" b="1" dirty="0" smtClean="0">
                <a:solidFill>
                  <a:schemeClr val="bg1"/>
                </a:solidFill>
              </a:rPr>
              <a:t>4. Код безперервний</a:t>
            </a:r>
          </a:p>
          <a:p>
            <a:pPr marL="514350" indent="-514350" algn="just">
              <a:buNone/>
            </a:pPr>
            <a:r>
              <a:rPr lang="uk-UA" sz="2400" b="1" dirty="0" smtClean="0">
                <a:solidFill>
                  <a:schemeClr val="bg1"/>
                </a:solidFill>
              </a:rPr>
              <a:t>Генетичний код не перекривається. Триплети зчитуються один за одним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432</Words>
  <PresentationFormat>Экран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Біосинтез білка  урок засвоєння нових знань,умінь і навичок</vt:lpstr>
      <vt:lpstr>Слайд 2</vt:lpstr>
      <vt:lpstr>Слайд 3</vt:lpstr>
      <vt:lpstr>Біосинтез білка</vt:lpstr>
      <vt:lpstr>Вивчити</vt:lpstr>
      <vt:lpstr>Слайд 6</vt:lpstr>
      <vt:lpstr>Серпоподібна анемія глутамінова кислота                 валін</vt:lpstr>
      <vt:lpstr>1968 р.               М. В. Ніренберг, американський біохімік удостеєний Нобелівської премії за розшифрування генетичного коду</vt:lpstr>
      <vt:lpstr>Слайд 9</vt:lpstr>
      <vt:lpstr>Таблиця генетичного коду</vt:lpstr>
      <vt:lpstr>І етап – ТРАНСКРИПЦІЯ передача інформації про структуру білка з молекули ДНК на іРНК відбувається в ядрі </vt:lpstr>
      <vt:lpstr>ІІ етап – АКТИВАЦІЯ АМІНОКИСЛОТ відбувається у цитоплазмі шляхом приєднання амінокислот із специфічними ферментами і молекулами АТФ до молекул тРНК</vt:lpstr>
      <vt:lpstr>ІІІ етап - ТРАНСЛЯЦІЯ безпосередній синтез поліпептидного ланцюга на рибосомі; послідовність нуклеотидів молекули іРНК переводиться у послідовність амінокислотних залишків молекули білка</vt:lpstr>
      <vt:lpstr>Слайд 14</vt:lpstr>
      <vt:lpstr>Слайд 15</vt:lpstr>
      <vt:lpstr>Слайд 16</vt:lpstr>
      <vt:lpstr>Слайд 17</vt:lpstr>
      <vt:lpstr>Слайд 18</vt:lpstr>
      <vt:lpstr>ІV етап – УТВОРЕННЯ БІЛКОМ ПЕВНОЇ ПРОСТОРОВОЇ КОНФІГУРАЦІЇ вторинної, третинної, четвертинної структур</vt:lpstr>
      <vt:lpstr>Матричний синтез є основою однієї з головних властивостей біологічних систем – здатності до самовідтворення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Администратор</cp:lastModifiedBy>
  <cp:revision>35</cp:revision>
  <dcterms:modified xsi:type="dcterms:W3CDTF">2014-01-15T06:37:36Z</dcterms:modified>
</cp:coreProperties>
</file>