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76" r:id="rId4"/>
    <p:sldId id="259" r:id="rId5"/>
    <p:sldId id="277" r:id="rId6"/>
    <p:sldId id="278" r:id="rId7"/>
    <p:sldId id="267" r:id="rId8"/>
    <p:sldId id="269" r:id="rId9"/>
    <p:sldId id="279" r:id="rId10"/>
    <p:sldId id="280" r:id="rId11"/>
    <p:sldId id="281" r:id="rId12"/>
    <p:sldId id="263" r:id="rId13"/>
    <p:sldId id="282" r:id="rId14"/>
    <p:sldId id="265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5C762A-753C-4803-BC29-25B60EC9FA0C}" type="datetimeFigureOut">
              <a:rPr lang="uk-UA" smtClean="0"/>
              <a:t>15.02.2014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924ABAF-54CB-4E00-9FE4-914CF8C1373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5400" dirty="0" err="1" smtClean="0"/>
              <a:t>Однорідні</a:t>
            </a:r>
            <a:r>
              <a:rPr lang="ru-RU" sz="5400" dirty="0" smtClean="0"/>
              <a:t> члени </a:t>
            </a:r>
            <a:r>
              <a:rPr lang="ru-RU" sz="5400" dirty="0" err="1" smtClean="0"/>
              <a:t>речення</a:t>
            </a:r>
            <a:r>
              <a:rPr lang="ru-RU" sz="5400" dirty="0" smtClean="0"/>
              <a:t> </a:t>
            </a:r>
            <a:br>
              <a:rPr lang="ru-RU" sz="5400" dirty="0" smtClean="0"/>
            </a:br>
            <a:r>
              <a:rPr lang="ru-RU" sz="5400" dirty="0" err="1" smtClean="0"/>
              <a:t>Тренувальні</a:t>
            </a:r>
            <a:r>
              <a:rPr lang="ru-RU" sz="5400" dirty="0" smtClean="0"/>
              <a:t> </a:t>
            </a:r>
            <a:r>
              <a:rPr lang="ru-RU" sz="5400" dirty="0" err="1" smtClean="0"/>
              <a:t>вправи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8047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/>
          <a:lstStyle/>
          <a:p>
            <a:pPr algn="ctr"/>
            <a:r>
              <a:rPr lang="uk-UA" dirty="0"/>
              <a:t>Вправа-дослідження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628800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/РОБОТА У ПАРАХ/: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речень</a:t>
            </a:r>
            <a:r>
              <a:rPr lang="ru-RU" dirty="0"/>
              <a:t>, </a:t>
            </a:r>
            <a:r>
              <a:rPr lang="ru-RU" dirty="0" err="1"/>
              <a:t>спроектованих</a:t>
            </a:r>
            <a:r>
              <a:rPr lang="ru-RU" dirty="0"/>
              <a:t> на </a:t>
            </a:r>
            <a:r>
              <a:rPr lang="ru-RU" dirty="0" err="1"/>
              <a:t>екрані</a:t>
            </a:r>
            <a:r>
              <a:rPr lang="ru-RU" dirty="0"/>
              <a:t>, </a:t>
            </a:r>
            <a:r>
              <a:rPr lang="ru-RU" dirty="0" err="1"/>
              <a:t>виписати</a:t>
            </a:r>
            <a:r>
              <a:rPr lang="ru-RU" dirty="0"/>
              <a:t> </a:t>
            </a:r>
            <a:r>
              <a:rPr lang="ru-RU" dirty="0" err="1"/>
              <a:t>однорідні</a:t>
            </a:r>
            <a:r>
              <a:rPr lang="ru-RU" dirty="0"/>
              <a:t> та </a:t>
            </a:r>
            <a:r>
              <a:rPr lang="ru-RU" dirty="0" err="1"/>
              <a:t>неоднорідні</a:t>
            </a:r>
            <a:r>
              <a:rPr lang="ru-RU" dirty="0"/>
              <a:t> </a:t>
            </a:r>
            <a:r>
              <a:rPr lang="ru-RU" dirty="0" err="1"/>
              <a:t>означення</a:t>
            </a:r>
            <a:r>
              <a:rPr lang="ru-RU" dirty="0"/>
              <a:t>, </a:t>
            </a:r>
            <a:r>
              <a:rPr lang="ru-RU" dirty="0" err="1"/>
              <a:t>змотивувати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, </a:t>
            </a:r>
            <a:r>
              <a:rPr lang="ru-RU" dirty="0" err="1"/>
              <a:t>пояснити</a:t>
            </a:r>
            <a:r>
              <a:rPr lang="ru-RU" dirty="0"/>
              <a:t> </a:t>
            </a:r>
            <a:r>
              <a:rPr lang="ru-RU" dirty="0" err="1"/>
              <a:t>розділові</a:t>
            </a:r>
            <a:r>
              <a:rPr lang="ru-RU" dirty="0"/>
              <a:t> знаки.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633351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/>
              <a:t>«Я радий, що можу додати свій голос до тих, що вшановують великого українського поета Тараса Шевченка. Ми вшановуємо його за великий вклад у культуру не тільки України, яку він дуже любив і так промовисто описував, а й культуру світу. Його творчість є благородною і невід’ємною частиною нашої історичної спадщини» ( Джон Ф. Кеннеді). </a:t>
            </a:r>
          </a:p>
        </p:txBody>
      </p:sp>
    </p:spTree>
    <p:extLst>
      <p:ext uri="{BB962C8B-B14F-4D97-AF65-F5344CB8AC3E}">
        <p14:creationId xmlns:p14="http://schemas.microsoft.com/office/powerpoint/2010/main" val="83528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uk-UA" dirty="0" smtClean="0">
                <a:effectLst/>
                <a:latin typeface="Times New Roman"/>
                <a:ea typeface="Times New Roman"/>
              </a:rPr>
              <a:t>Ви </a:t>
            </a:r>
            <a:r>
              <a:rPr lang="uk-UA" dirty="0">
                <a:effectLst/>
                <a:latin typeface="Times New Roman"/>
                <a:ea typeface="Times New Roman"/>
              </a:rPr>
              <a:t>– редактори, хтось  – 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диваки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690336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/>
              <a:t>Тарас Шевченко – </a:t>
            </a:r>
            <a:r>
              <a:rPr lang="ru-RU" sz="2800" i="1" dirty="0" err="1"/>
              <a:t>відомий</a:t>
            </a:r>
            <a:r>
              <a:rPr lang="ru-RU" sz="2800" i="1" dirty="0"/>
              <a:t> </a:t>
            </a:r>
            <a:r>
              <a:rPr lang="ru-RU" sz="2800" i="1" dirty="0" err="1"/>
              <a:t>український</a:t>
            </a:r>
            <a:r>
              <a:rPr lang="ru-RU" sz="2800" i="1" dirty="0"/>
              <a:t> поет та </a:t>
            </a:r>
            <a:r>
              <a:rPr lang="ru-RU" sz="2800" i="1" dirty="0" err="1"/>
              <a:t>письменник</a:t>
            </a:r>
            <a:r>
              <a:rPr lang="ru-RU" sz="2800" i="1" dirty="0" smtClean="0"/>
              <a:t>.</a:t>
            </a:r>
          </a:p>
          <a:p>
            <a:endParaRPr lang="ru-RU" sz="2800" i="1" dirty="0"/>
          </a:p>
          <a:p>
            <a:r>
              <a:rPr lang="ru-RU" sz="2800" i="1" dirty="0"/>
              <a:t>В </a:t>
            </a:r>
            <a:r>
              <a:rPr lang="ru-RU" sz="2800" i="1" dirty="0" err="1"/>
              <a:t>основі</a:t>
            </a:r>
            <a:r>
              <a:rPr lang="ru-RU" sz="2800" i="1" dirty="0"/>
              <a:t> </a:t>
            </a:r>
            <a:r>
              <a:rPr lang="ru-RU" sz="2800" i="1" dirty="0" err="1"/>
              <a:t>його</a:t>
            </a:r>
            <a:r>
              <a:rPr lang="ru-RU" sz="2800" i="1" dirty="0"/>
              <a:t> </a:t>
            </a:r>
            <a:r>
              <a:rPr lang="ru-RU" sz="2800" i="1" dirty="0" err="1"/>
              <a:t>творів</a:t>
            </a:r>
            <a:r>
              <a:rPr lang="ru-RU" sz="2800" i="1" dirty="0"/>
              <a:t> лежать </a:t>
            </a:r>
            <a:r>
              <a:rPr lang="ru-RU" sz="2800" i="1" dirty="0" err="1"/>
              <a:t>такі</a:t>
            </a:r>
            <a:r>
              <a:rPr lang="ru-RU" sz="2800" i="1" dirty="0"/>
              <a:t> </a:t>
            </a:r>
            <a:r>
              <a:rPr lang="ru-RU" sz="2800" i="1" dirty="0" err="1"/>
              <a:t>народні</a:t>
            </a:r>
            <a:r>
              <a:rPr lang="ru-RU" sz="2800" i="1" dirty="0"/>
              <a:t> </a:t>
            </a:r>
            <a:r>
              <a:rPr lang="ru-RU" sz="2800" i="1" dirty="0" err="1"/>
              <a:t>жанри</a:t>
            </a:r>
            <a:r>
              <a:rPr lang="ru-RU" sz="2800" i="1" dirty="0"/>
              <a:t>: </a:t>
            </a:r>
            <a:r>
              <a:rPr lang="ru-RU" sz="2800" i="1" dirty="0" err="1"/>
              <a:t>легенди</a:t>
            </a:r>
            <a:r>
              <a:rPr lang="ru-RU" sz="2800" i="1" dirty="0"/>
              <a:t>, </a:t>
            </a:r>
            <a:r>
              <a:rPr lang="ru-RU" sz="2800" i="1" dirty="0" err="1"/>
              <a:t>перекази</a:t>
            </a:r>
            <a:r>
              <a:rPr lang="ru-RU" sz="2800" i="1" dirty="0"/>
              <a:t>, </a:t>
            </a:r>
            <a:r>
              <a:rPr lang="ru-RU" sz="2800" i="1" dirty="0" err="1"/>
              <a:t>літературні</a:t>
            </a:r>
            <a:r>
              <a:rPr lang="ru-RU" sz="2800" i="1" dirty="0"/>
              <a:t> </a:t>
            </a:r>
            <a:r>
              <a:rPr lang="ru-RU" sz="2800" i="1" dirty="0" err="1"/>
              <a:t>казки</a:t>
            </a:r>
            <a:r>
              <a:rPr lang="ru-RU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398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83880" cy="1051560"/>
          </a:xfrm>
        </p:spPr>
        <p:txBody>
          <a:bodyPr/>
          <a:lstStyle/>
          <a:p>
            <a:pPr algn="ctr"/>
            <a:r>
              <a:rPr lang="uk-UA" dirty="0">
                <a:effectLst/>
              </a:rPr>
              <a:t>Творчий проект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132856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 smtClean="0"/>
              <a:t>/робота </a:t>
            </a:r>
            <a:r>
              <a:rPr lang="uk-UA" sz="2000" dirty="0"/>
              <a:t>у групах за варіантами/. </a:t>
            </a:r>
            <a:endParaRPr lang="uk-UA" sz="2000" dirty="0" smtClean="0"/>
          </a:p>
          <a:p>
            <a:r>
              <a:rPr lang="uk-UA" sz="2000" dirty="0" smtClean="0"/>
              <a:t>Скласти </a:t>
            </a:r>
            <a:r>
              <a:rPr lang="uk-UA" sz="2000" dirty="0"/>
              <a:t>речення, використовуючи дані однорідні члени речення:</a:t>
            </a:r>
            <a:r>
              <a:rPr lang="uk-UA" sz="2000" i="1" dirty="0"/>
              <a:t> конкурси і виставки, концерти й </a:t>
            </a:r>
            <a:r>
              <a:rPr lang="uk-UA" sz="2000" i="1" dirty="0" smtClean="0"/>
              <a:t>екскурсії</a:t>
            </a:r>
            <a:r>
              <a:rPr lang="uk-UA" sz="2000" dirty="0" smtClean="0"/>
              <a:t>. </a:t>
            </a:r>
            <a:endParaRPr lang="uk-UA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744034"/>
            <a:ext cx="7344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Перший варіант: </a:t>
            </a:r>
            <a:r>
              <a:rPr lang="uk-UA" sz="2800" b="1" dirty="0"/>
              <a:t>УС: О і О, </a:t>
            </a:r>
            <a:r>
              <a:rPr lang="uk-UA" sz="2800" b="1" dirty="0" err="1"/>
              <a:t>О</a:t>
            </a:r>
            <a:r>
              <a:rPr lang="uk-UA" sz="2800" b="1" dirty="0"/>
              <a:t> і О</a:t>
            </a:r>
            <a:r>
              <a:rPr lang="uk-UA" sz="2800" b="1" dirty="0" smtClean="0"/>
              <a:t>.</a:t>
            </a:r>
          </a:p>
          <a:p>
            <a:endParaRPr lang="uk-UA" sz="2800" dirty="0"/>
          </a:p>
          <a:p>
            <a:r>
              <a:rPr lang="uk-UA" sz="2800" dirty="0"/>
              <a:t>Другий варіант: </a:t>
            </a:r>
            <a:r>
              <a:rPr lang="uk-UA" sz="2800" b="1" dirty="0"/>
              <a:t>О і О, </a:t>
            </a:r>
            <a:r>
              <a:rPr lang="uk-UA" sz="2800" b="1" dirty="0" err="1"/>
              <a:t>О</a:t>
            </a:r>
            <a:r>
              <a:rPr lang="uk-UA" sz="2800" b="1" dirty="0"/>
              <a:t> і О – УС.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7609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86104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>
                <a:effectLst/>
              </a:rPr>
              <a:t>Конкурс </a:t>
            </a:r>
            <a:r>
              <a:rPr lang="uk-UA" dirty="0" smtClean="0">
                <a:effectLst/>
              </a:rPr>
              <a:t/>
            </a:r>
            <a:br>
              <a:rPr lang="uk-UA" dirty="0" smtClean="0">
                <a:effectLst/>
              </a:rPr>
            </a:br>
            <a:r>
              <a:rPr lang="uk-UA" dirty="0" smtClean="0">
                <a:effectLst/>
              </a:rPr>
              <a:t/>
            </a:r>
            <a:br>
              <a:rPr lang="uk-UA" dirty="0" smtClean="0">
                <a:effectLst/>
              </a:rPr>
            </a:br>
            <a:r>
              <a:rPr lang="uk-UA" dirty="0" smtClean="0">
                <a:effectLst/>
              </a:rPr>
              <a:t>на </a:t>
            </a:r>
            <a:r>
              <a:rPr lang="uk-UA" dirty="0">
                <a:effectLst/>
              </a:rPr>
              <a:t>кращу рекламу виставки «Шевченко в моєму домі», використавши ОЧР.</a:t>
            </a:r>
            <a:br>
              <a:rPr lang="uk-UA" dirty="0">
                <a:effectLst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178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51832" cy="105156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ОЧЛ</a:t>
            </a:r>
            <a:endParaRPr lang="uk-UA" sz="4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401888" y="2132856"/>
            <a:ext cx="1275224" cy="1082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401888" y="3215392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380968" y="3250952"/>
            <a:ext cx="129614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77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183880" cy="3456384"/>
          </a:xfrm>
        </p:spPr>
        <p:txBody>
          <a:bodyPr>
            <a:normAutofit fontScale="90000"/>
          </a:bodyPr>
          <a:lstStyle/>
          <a:p>
            <a:r>
              <a:rPr lang="ru-RU" sz="2400" b="0" dirty="0" smtClean="0">
                <a:effectLst/>
              </a:rPr>
              <a:t>                            </a:t>
            </a:r>
            <a:r>
              <a:rPr lang="ru-RU" sz="2400" b="0" dirty="0" err="1" smtClean="0">
                <a:effectLst/>
              </a:rPr>
              <a:t>відповідають</a:t>
            </a:r>
            <a:r>
              <a:rPr lang="ru-RU" sz="2400" b="0" dirty="0" smtClean="0">
                <a:effectLst/>
              </a:rPr>
              <a:t> </a:t>
            </a:r>
            <a:r>
              <a:rPr lang="ru-RU" sz="2400" b="0" dirty="0">
                <a:effectLst/>
              </a:rPr>
              <a:t>на </a:t>
            </a:r>
            <a:r>
              <a:rPr lang="ru-RU" sz="2400" b="0" dirty="0" err="1">
                <a:effectLst/>
              </a:rPr>
              <a:t>одне</a:t>
            </a:r>
            <a:r>
              <a:rPr lang="ru-RU" sz="2400" b="0" dirty="0">
                <a:effectLst/>
              </a:rPr>
              <a:t> й </a:t>
            </a:r>
            <a:r>
              <a:rPr lang="ru-RU" sz="2400" b="0" dirty="0" smtClean="0">
                <a:effectLst/>
              </a:rPr>
              <a:t/>
            </a:r>
            <a:br>
              <a:rPr lang="ru-RU" sz="2400" b="0" dirty="0" smtClean="0">
                <a:effectLst/>
              </a:rPr>
            </a:br>
            <a:r>
              <a:rPr lang="ru-RU" sz="2400" b="0" dirty="0" smtClean="0">
                <a:effectLst/>
              </a:rPr>
              <a:t>                            те </a:t>
            </a:r>
            <a:r>
              <a:rPr lang="ru-RU" sz="2400" b="0" dirty="0" err="1">
                <a:effectLst/>
              </a:rPr>
              <a:t>саме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запитання</a:t>
            </a:r>
            <a:r>
              <a:rPr lang="ru-RU" sz="2400" b="0" dirty="0">
                <a:effectLst/>
              </a:rPr>
              <a:t>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 smtClean="0">
                <a:effectLst/>
              </a:rPr>
              <a:t/>
            </a:r>
            <a:br>
              <a:rPr lang="ru-RU" sz="2400" dirty="0" smtClean="0">
                <a:effectLst/>
              </a:rPr>
            </a:br>
            <a:r>
              <a:rPr lang="ru-RU" dirty="0" smtClean="0"/>
              <a:t> </a:t>
            </a:r>
            <a:r>
              <a:rPr lang="ru-RU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ОЧЛ</a:t>
            </a:r>
            <a:r>
              <a:rPr lang="ru-RU" sz="2400" b="0" dirty="0">
                <a:effectLst/>
              </a:rPr>
              <a:t>	</a:t>
            </a:r>
            <a:r>
              <a:rPr lang="ru-RU" sz="2400" b="0" dirty="0" smtClean="0">
                <a:effectLst/>
              </a:rPr>
              <a:t>	</a:t>
            </a:r>
            <a:r>
              <a:rPr lang="ru-RU" sz="2400" b="0" dirty="0" err="1">
                <a:effectLst/>
              </a:rPr>
              <a:t>відносяться</a:t>
            </a:r>
            <a:r>
              <a:rPr lang="ru-RU" sz="2400" b="0" dirty="0">
                <a:effectLst/>
              </a:rPr>
              <a:t> до одного й </a:t>
            </a:r>
            <a:br>
              <a:rPr lang="ru-RU" sz="2400" b="0" dirty="0">
                <a:effectLst/>
              </a:rPr>
            </a:br>
            <a:r>
              <a:rPr lang="ru-RU" sz="2400" b="0" dirty="0" smtClean="0">
                <a:effectLst/>
              </a:rPr>
              <a:t>	                   того ж слова</a:t>
            </a:r>
            <a:br>
              <a:rPr lang="ru-RU" sz="2400" b="0" dirty="0" smtClean="0">
                <a:effectLst/>
              </a:rPr>
            </a:br>
            <a:r>
              <a:rPr lang="ru-RU" sz="2400" b="0" dirty="0" smtClean="0">
                <a:effectLst/>
              </a:rPr>
              <a:t/>
            </a:r>
            <a:br>
              <a:rPr lang="ru-RU" sz="2400" b="0" dirty="0" smtClean="0">
                <a:effectLst/>
              </a:rPr>
            </a:br>
            <a:r>
              <a:rPr lang="ru-RU" sz="2400" b="0" dirty="0" smtClean="0">
                <a:effectLst/>
              </a:rPr>
              <a:t>			 є </a:t>
            </a:r>
            <a:r>
              <a:rPr lang="ru-RU" sz="2400" b="0" dirty="0" err="1">
                <a:effectLst/>
              </a:rPr>
              <a:t>однаковими</a:t>
            </a:r>
            <a:r>
              <a:rPr lang="ru-RU" sz="2400" b="0" dirty="0">
                <a:effectLst/>
              </a:rPr>
              <a:t> членами </a:t>
            </a:r>
            <a:r>
              <a:rPr lang="ru-RU" sz="2400" b="0" dirty="0" smtClean="0">
                <a:effectLst/>
              </a:rPr>
              <a:t/>
            </a:r>
            <a:br>
              <a:rPr lang="ru-RU" sz="2400" b="0" dirty="0" smtClean="0">
                <a:effectLst/>
              </a:rPr>
            </a:br>
            <a:r>
              <a:rPr lang="ru-RU" sz="2400" b="0" dirty="0" smtClean="0">
                <a:effectLst/>
              </a:rPr>
              <a:t>			 </a:t>
            </a:r>
            <a:r>
              <a:rPr lang="ru-RU" sz="2400" b="0" dirty="0" err="1" smtClean="0">
                <a:effectLst/>
              </a:rPr>
              <a:t>речення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uk-UA" sz="2400" dirty="0">
              <a:effectLst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1979712" y="1988840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979712" y="2852936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79712" y="2852936"/>
            <a:ext cx="122413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14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183880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УС</a:t>
            </a:r>
            <a:endParaRPr lang="uk-UA" sz="24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619672" y="3140968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619672" y="3140968"/>
            <a:ext cx="165618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619672" y="2204864"/>
            <a:ext cx="165618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10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183880" cy="3816424"/>
          </a:xfrm>
        </p:spPr>
        <p:txBody>
          <a:bodyPr>
            <a:normAutofit fontScale="90000"/>
          </a:bodyPr>
          <a:lstStyle/>
          <a:p>
            <a:r>
              <a:rPr lang="ru-RU" sz="2700" b="0" dirty="0" smtClean="0">
                <a:effectLst/>
              </a:rPr>
              <a:t>			</a:t>
            </a:r>
            <a:r>
              <a:rPr lang="ru-RU" sz="2700" b="0" dirty="0" err="1" smtClean="0">
                <a:effectLst/>
              </a:rPr>
              <a:t>вживаються</a:t>
            </a:r>
            <a:r>
              <a:rPr lang="ru-RU" sz="2700" b="0" dirty="0" smtClean="0">
                <a:effectLst/>
              </a:rPr>
              <a:t> </a:t>
            </a:r>
            <a:r>
              <a:rPr lang="ru-RU" sz="2700" b="0" dirty="0">
                <a:effectLst/>
              </a:rPr>
              <a:t>для </a:t>
            </a:r>
            <a:r>
              <a:rPr lang="ru-RU" sz="2700" b="0" dirty="0" err="1">
                <a:effectLst/>
              </a:rPr>
              <a:t>логічного</a:t>
            </a:r>
            <a:r>
              <a:rPr lang="ru-RU" sz="2700" b="0" dirty="0">
                <a:effectLst/>
              </a:rPr>
              <a:t> </a:t>
            </a:r>
            <a:br>
              <a:rPr lang="ru-RU" sz="2700" b="0" dirty="0">
                <a:effectLst/>
              </a:rPr>
            </a:br>
            <a:r>
              <a:rPr lang="ru-RU" sz="2700" b="0" dirty="0" smtClean="0">
                <a:effectLst/>
              </a:rPr>
              <a:t>			</a:t>
            </a:r>
            <a:r>
              <a:rPr lang="ru-RU" sz="2700" b="0" dirty="0" err="1" smtClean="0">
                <a:effectLst/>
              </a:rPr>
              <a:t>узагальнення</a:t>
            </a:r>
            <a:r>
              <a:rPr lang="ru-RU" sz="2700" b="0" dirty="0" smtClean="0">
                <a:effectLst/>
              </a:rPr>
              <a:t> </a:t>
            </a:r>
            <a:r>
              <a:rPr lang="ru-RU" sz="2700" b="0" dirty="0">
                <a:effectLst/>
              </a:rPr>
              <a:t>понять, </a:t>
            </a:r>
            <a:br>
              <a:rPr lang="ru-RU" sz="2700" b="0" dirty="0">
                <a:effectLst/>
              </a:rPr>
            </a:br>
            <a:r>
              <a:rPr lang="ru-RU" sz="2700" b="0" dirty="0" smtClean="0">
                <a:effectLst/>
              </a:rPr>
              <a:t>			</a:t>
            </a:r>
            <a:r>
              <a:rPr lang="ru-RU" sz="2700" b="0" dirty="0" err="1" smtClean="0">
                <a:effectLst/>
              </a:rPr>
              <a:t>названих</a:t>
            </a:r>
            <a:r>
              <a:rPr lang="ru-RU" sz="2700" b="0" dirty="0" smtClean="0">
                <a:effectLst/>
              </a:rPr>
              <a:t> </a:t>
            </a:r>
            <a:r>
              <a:rPr lang="ru-RU" sz="2700" b="0" dirty="0">
                <a:effectLst/>
              </a:rPr>
              <a:t>ОЧР</a:t>
            </a:r>
            <a:br>
              <a:rPr lang="ru-RU" sz="2700" b="0" dirty="0">
                <a:effectLst/>
              </a:rPr>
            </a:br>
            <a:r>
              <a:rPr lang="ru-RU" sz="2700" b="0" dirty="0" smtClean="0">
                <a:effectLst/>
              </a:rPr>
              <a:t/>
            </a:r>
            <a:br>
              <a:rPr lang="ru-RU" sz="2700" b="0" dirty="0" smtClean="0">
                <a:effectLst/>
              </a:rPr>
            </a:br>
            <a:r>
              <a:rPr lang="ru-RU" dirty="0" smtClean="0"/>
              <a:t>УС   	    </a:t>
            </a:r>
            <a:r>
              <a:rPr lang="ru-RU" sz="2700" b="0" dirty="0" smtClean="0">
                <a:effectLst/>
              </a:rPr>
              <a:t>є </a:t>
            </a:r>
            <a:r>
              <a:rPr lang="ru-RU" sz="2700" b="0" dirty="0" err="1">
                <a:effectLst/>
              </a:rPr>
              <a:t>тими</a:t>
            </a:r>
            <a:r>
              <a:rPr lang="ru-RU" sz="2700" b="0" dirty="0">
                <a:effectLst/>
              </a:rPr>
              <a:t> самими членами, </a:t>
            </a:r>
            <a:r>
              <a:rPr lang="ru-RU" sz="2700" b="0" dirty="0" err="1">
                <a:effectLst/>
              </a:rPr>
              <a:t>що</a:t>
            </a:r>
            <a:r>
              <a:rPr lang="ru-RU" sz="2700" b="0" dirty="0">
                <a:effectLst/>
              </a:rPr>
              <a:t> й ОЧР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	</a:t>
            </a:r>
            <a:r>
              <a:rPr lang="ru-RU" dirty="0" smtClean="0"/>
              <a:t>		</a:t>
            </a:r>
            <a:r>
              <a:rPr lang="ru-RU" sz="2700" b="0" dirty="0" smtClean="0">
                <a:effectLst/>
              </a:rPr>
              <a:t>стоять </a:t>
            </a:r>
            <a:r>
              <a:rPr lang="ru-RU" sz="2700" b="0" dirty="0">
                <a:effectLst/>
              </a:rPr>
              <a:t>при ОЧР </a:t>
            </a:r>
            <a:r>
              <a:rPr lang="ru-RU" sz="2700" b="0" dirty="0" smtClean="0">
                <a:effectLst/>
              </a:rPr>
              <a:t/>
            </a:r>
            <a:br>
              <a:rPr lang="ru-RU" sz="2700" b="0" dirty="0" smtClean="0">
                <a:effectLst/>
              </a:rPr>
            </a:br>
            <a:r>
              <a:rPr lang="ru-RU" sz="2700" b="0" dirty="0" smtClean="0">
                <a:effectLst/>
              </a:rPr>
              <a:t>			(перед </a:t>
            </a:r>
            <a:r>
              <a:rPr lang="ru-RU" sz="2700" b="0" dirty="0" err="1">
                <a:effectLst/>
              </a:rPr>
              <a:t>або</a:t>
            </a:r>
            <a:r>
              <a:rPr lang="ru-RU" sz="2700" b="0" dirty="0">
                <a:effectLst/>
              </a:rPr>
              <a:t> </a:t>
            </a:r>
            <a:r>
              <a:rPr lang="ru-RU" sz="2700" b="0" dirty="0" err="1">
                <a:effectLst/>
              </a:rPr>
              <a:t>після</a:t>
            </a:r>
            <a:r>
              <a:rPr lang="ru-RU" sz="2700" b="0" dirty="0">
                <a:effectLst/>
              </a:rPr>
              <a:t> них)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1403648" y="1916832"/>
            <a:ext cx="172819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403648" y="299695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403648" y="2996952"/>
            <a:ext cx="172819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0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183880" cy="1051560"/>
          </a:xfrm>
        </p:spPr>
        <p:txBody>
          <a:bodyPr/>
          <a:lstStyle/>
          <a:p>
            <a:pPr algn="ctr"/>
            <a:r>
              <a:rPr lang="uk-UA" dirty="0">
                <a:effectLst/>
              </a:rPr>
              <a:t>Складання </a:t>
            </a:r>
            <a:r>
              <a:rPr lang="uk-UA" dirty="0" err="1">
                <a:effectLst/>
              </a:rPr>
              <a:t>сенкану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019464"/>
            <a:ext cx="70567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перший рядок – слово, яке позначає тему;</a:t>
            </a:r>
          </a:p>
          <a:p>
            <a:r>
              <a:rPr lang="uk-UA" sz="2400" dirty="0"/>
              <a:t>другий рядок – це опис теми (два прикметники);</a:t>
            </a:r>
          </a:p>
          <a:p>
            <a:r>
              <a:rPr lang="uk-UA" sz="2400" dirty="0"/>
              <a:t>третій рядок називає дію, пов’язану з темою (три дієслова);</a:t>
            </a:r>
          </a:p>
          <a:p>
            <a:r>
              <a:rPr lang="uk-UA" sz="2400" dirty="0"/>
              <a:t>четвертий рядок є фразою, яка складається з чотирьох слів і висловлює ставлення до теми, почуття з приводу обговорюваного;</a:t>
            </a:r>
          </a:p>
          <a:p>
            <a:r>
              <a:rPr lang="uk-UA" sz="2400" dirty="0"/>
              <a:t>п’ятий рядок складається </a:t>
            </a:r>
            <a:r>
              <a:rPr lang="uk-UA" sz="2400" dirty="0" smtClean="0"/>
              <a:t>зі слова або поняття — </a:t>
            </a:r>
            <a:r>
              <a:rPr lang="uk-UA" sz="2400" dirty="0"/>
              <a:t>синоніма до першого слова ).</a:t>
            </a:r>
          </a:p>
        </p:txBody>
      </p:sp>
    </p:spTree>
    <p:extLst>
      <p:ext uri="{BB962C8B-B14F-4D97-AF65-F5344CB8AC3E}">
        <p14:creationId xmlns:p14="http://schemas.microsoft.com/office/powerpoint/2010/main" val="29403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183880" cy="4752528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effectLst/>
              </a:rPr>
              <a:t>Шевченко</a:t>
            </a:r>
            <a:br>
              <a:rPr lang="uk-UA" i="1" dirty="0" smtClean="0">
                <a:effectLst/>
              </a:rPr>
            </a:b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i="1" dirty="0">
                <a:effectLst/>
              </a:rPr>
              <a:t>Великий, </a:t>
            </a:r>
            <a:r>
              <a:rPr lang="uk-UA" i="1" dirty="0" smtClean="0">
                <a:effectLst/>
              </a:rPr>
              <a:t>славний</a:t>
            </a:r>
            <a:br>
              <a:rPr lang="uk-UA" i="1" dirty="0" smtClean="0">
                <a:effectLst/>
              </a:rPr>
            </a:b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r>
              <a:rPr lang="uk-UA" i="1" dirty="0">
                <a:effectLst/>
              </a:rPr>
              <a:t>Творив, боровся, </a:t>
            </a:r>
            <a:r>
              <a:rPr lang="uk-UA" i="1" dirty="0" smtClean="0">
                <a:effectLst/>
              </a:rPr>
              <a:t>закликав</a:t>
            </a:r>
            <a:br>
              <a:rPr lang="uk-UA" i="1" dirty="0" smtClean="0">
                <a:effectLst/>
              </a:rPr>
            </a:br>
            <a:r>
              <a:rPr lang="uk-UA" i="1" dirty="0" smtClean="0">
                <a:effectLst/>
              </a:rPr>
              <a:t> </a:t>
            </a:r>
            <a:r>
              <a:rPr lang="uk-UA" dirty="0" smtClean="0">
                <a:effectLst/>
              </a:rPr>
              <a:t/>
            </a:r>
            <a:br>
              <a:rPr lang="uk-UA" dirty="0" smtClean="0">
                <a:effectLst/>
              </a:rPr>
            </a:br>
            <a:r>
              <a:rPr lang="uk-UA" sz="2800" i="1" dirty="0" smtClean="0">
                <a:effectLst/>
              </a:rPr>
              <a:t>Тарас </a:t>
            </a:r>
            <a:r>
              <a:rPr lang="uk-UA" sz="2800" i="1" dirty="0">
                <a:effectLst/>
              </a:rPr>
              <a:t>Шевченко – символ </a:t>
            </a:r>
            <a:r>
              <a:rPr lang="uk-UA" sz="2800" i="1" dirty="0" smtClean="0">
                <a:effectLst/>
              </a:rPr>
              <a:t>України</a:t>
            </a:r>
            <a:br>
              <a:rPr lang="uk-UA" sz="2800" i="1" dirty="0" smtClean="0">
                <a:effectLst/>
              </a:rPr>
            </a:br>
            <a:r>
              <a:rPr lang="uk-UA" sz="2800" dirty="0">
                <a:effectLst/>
              </a:rPr>
              <a:t/>
            </a:r>
            <a:br>
              <a:rPr lang="uk-UA" sz="2800" dirty="0">
                <a:effectLst/>
              </a:rPr>
            </a:br>
            <a:r>
              <a:rPr lang="uk-UA" i="1" dirty="0">
                <a:effectLst/>
              </a:rPr>
              <a:t>Великий Кобзар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300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296144"/>
          </a:xfrm>
        </p:spPr>
        <p:txBody>
          <a:bodyPr/>
          <a:lstStyle/>
          <a:p>
            <a:pPr algn="ctr"/>
            <a:r>
              <a:rPr lang="uk-UA" dirty="0">
                <a:effectLst/>
              </a:rPr>
              <a:t>Епіграф уроку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192240"/>
          </a:xfrm>
        </p:spPr>
        <p:txBody>
          <a:bodyPr>
            <a:noAutofit/>
          </a:bodyPr>
          <a:lstStyle/>
          <a:p>
            <a:pPr algn="l"/>
            <a:r>
              <a:rPr lang="uk-UA" sz="2400" i="1" dirty="0"/>
              <a:t>«Феномен Шевченка відбиває нашу національну природу, наше </a:t>
            </a:r>
            <a:r>
              <a:rPr lang="uk-UA" sz="2400" i="1" dirty="0" smtClean="0"/>
              <a:t>світосприйняття</a:t>
            </a:r>
            <a:r>
              <a:rPr lang="uk-UA" sz="2400" i="1" dirty="0"/>
              <a:t>, наше минуле і </a:t>
            </a:r>
            <a:r>
              <a:rPr lang="uk-UA" sz="2400" i="1" dirty="0" smtClean="0"/>
              <a:t>нашу надію </a:t>
            </a:r>
            <a:r>
              <a:rPr lang="uk-UA" sz="2400" i="1" dirty="0"/>
              <a:t>на майбутнє. Він символізує душу великого українського народу, втілює його гідність, яскравий і неповторний дух …»</a:t>
            </a:r>
            <a:endParaRPr lang="uk-UA" sz="2400" dirty="0"/>
          </a:p>
          <a:p>
            <a:r>
              <a:rPr lang="uk-UA" sz="2400" i="1" dirty="0"/>
              <a:t>(Є. Сверстюк).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495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183880" cy="1051560"/>
          </a:xfrm>
        </p:spPr>
        <p:txBody>
          <a:bodyPr/>
          <a:lstStyle/>
          <a:p>
            <a:pPr algn="ctr"/>
            <a:r>
              <a:rPr lang="uk-UA" i="1" dirty="0">
                <a:effectLst/>
              </a:rPr>
              <a:t>Усна рефлексія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5656" y="2413338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На уроці я</a:t>
            </a:r>
            <a:r>
              <a:rPr lang="uk-UA" sz="2400" dirty="0" smtClean="0"/>
              <a:t>…</a:t>
            </a:r>
          </a:p>
          <a:p>
            <a:pPr algn="ctr"/>
            <a:endParaRPr lang="uk-UA" sz="2400" dirty="0"/>
          </a:p>
          <a:p>
            <a:pPr lvl="0"/>
            <a:r>
              <a:rPr lang="uk-UA" sz="2400" dirty="0" smtClean="0">
                <a:latin typeface="Times New Roman"/>
                <a:cs typeface="Times New Roman"/>
              </a:rPr>
              <a:t>♦ </a:t>
            </a:r>
            <a:r>
              <a:rPr lang="uk-UA" sz="2400" dirty="0" smtClean="0"/>
              <a:t>дізнався </a:t>
            </a:r>
            <a:r>
              <a:rPr lang="uk-UA" sz="2400" dirty="0"/>
              <a:t>(</a:t>
            </a:r>
            <a:r>
              <a:rPr lang="uk-UA" sz="2400" dirty="0" err="1"/>
              <a:t>-лася</a:t>
            </a:r>
            <a:r>
              <a:rPr lang="uk-UA" sz="2400" dirty="0"/>
              <a:t>)…</a:t>
            </a:r>
          </a:p>
          <a:p>
            <a:pPr lvl="0"/>
            <a:r>
              <a:rPr lang="uk-UA" sz="2400" dirty="0">
                <a:latin typeface="Times New Roman"/>
                <a:cs typeface="Times New Roman"/>
              </a:rPr>
              <a:t>♦ </a:t>
            </a:r>
            <a:r>
              <a:rPr lang="uk-UA" sz="2400" dirty="0" smtClean="0"/>
              <a:t>зрозумів </a:t>
            </a:r>
            <a:r>
              <a:rPr lang="uk-UA" sz="2400" dirty="0"/>
              <a:t>(</a:t>
            </a:r>
            <a:r>
              <a:rPr lang="uk-UA" sz="2400" dirty="0" err="1"/>
              <a:t>-ла</a:t>
            </a:r>
            <a:r>
              <a:rPr lang="uk-UA" sz="2400" dirty="0"/>
              <a:t>)…</a:t>
            </a:r>
          </a:p>
          <a:p>
            <a:pPr lvl="0"/>
            <a:r>
              <a:rPr lang="uk-UA" sz="2400" dirty="0">
                <a:latin typeface="Times New Roman"/>
                <a:cs typeface="Times New Roman"/>
              </a:rPr>
              <a:t>♦ </a:t>
            </a:r>
            <a:r>
              <a:rPr lang="uk-UA" sz="2400" dirty="0" smtClean="0"/>
              <a:t>навчився(</a:t>
            </a:r>
            <a:r>
              <a:rPr lang="uk-UA" sz="2400" dirty="0" err="1" smtClean="0"/>
              <a:t>лася</a:t>
            </a:r>
            <a:r>
              <a:rPr lang="uk-UA" sz="2400" dirty="0"/>
              <a:t>)…</a:t>
            </a:r>
          </a:p>
          <a:p>
            <a:pPr lvl="0"/>
            <a:r>
              <a:rPr lang="uk-UA" sz="2400" dirty="0">
                <a:latin typeface="Times New Roman"/>
                <a:cs typeface="Times New Roman"/>
              </a:rPr>
              <a:t>♦ </a:t>
            </a:r>
            <a:r>
              <a:rPr lang="uk-UA" sz="2400" dirty="0" smtClean="0"/>
              <a:t>повторив</a:t>
            </a:r>
            <a:r>
              <a:rPr lang="uk-UA" sz="2400" dirty="0"/>
              <a:t>(</a:t>
            </a:r>
            <a:r>
              <a:rPr lang="uk-UA" sz="2400" dirty="0" err="1"/>
              <a:t>-ла</a:t>
            </a:r>
            <a:r>
              <a:rPr lang="uk-UA" sz="2400" dirty="0"/>
              <a:t>)…</a:t>
            </a:r>
          </a:p>
          <a:p>
            <a:pPr lvl="0"/>
            <a:r>
              <a:rPr lang="uk-UA" sz="2400" dirty="0">
                <a:latin typeface="Times New Roman"/>
                <a:cs typeface="Times New Roman"/>
              </a:rPr>
              <a:t>♦ </a:t>
            </a:r>
            <a:r>
              <a:rPr lang="uk-UA" sz="2400" dirty="0" smtClean="0"/>
              <a:t>узагальнив</a:t>
            </a:r>
            <a:r>
              <a:rPr lang="uk-UA" sz="2400" dirty="0"/>
              <a:t>(</a:t>
            </a:r>
            <a:r>
              <a:rPr lang="uk-UA" sz="2400" dirty="0" err="1"/>
              <a:t>-ла</a:t>
            </a:r>
            <a:r>
              <a:rPr lang="uk-UA" sz="2400" dirty="0"/>
              <a:t>)…</a:t>
            </a:r>
          </a:p>
          <a:p>
            <a:pPr lvl="0"/>
            <a:r>
              <a:rPr lang="uk-UA" sz="2400" dirty="0">
                <a:latin typeface="Times New Roman"/>
                <a:cs typeface="Times New Roman"/>
              </a:rPr>
              <a:t>♦ </a:t>
            </a:r>
            <a:r>
              <a:rPr lang="uk-UA" sz="2400" dirty="0" smtClean="0"/>
              <a:t>на </a:t>
            </a:r>
            <a:r>
              <a:rPr lang="uk-UA" sz="2400" dirty="0"/>
              <a:t>наступному уроці я хочу…</a:t>
            </a:r>
          </a:p>
        </p:txBody>
      </p:sp>
    </p:spTree>
    <p:extLst>
      <p:ext uri="{BB962C8B-B14F-4D97-AF65-F5344CB8AC3E}">
        <p14:creationId xmlns:p14="http://schemas.microsoft.com/office/powerpoint/2010/main" val="110249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48883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757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1051560"/>
          </a:xfrm>
        </p:spPr>
        <p:txBody>
          <a:bodyPr/>
          <a:lstStyle/>
          <a:p>
            <a:pPr algn="ctr"/>
            <a:r>
              <a:rPr lang="uk-UA" dirty="0">
                <a:effectLst/>
              </a:rPr>
              <a:t>Займи позицію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32854"/>
            <a:ext cx="5616624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340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83880" cy="1051560"/>
          </a:xfrm>
        </p:spPr>
        <p:txBody>
          <a:bodyPr/>
          <a:lstStyle/>
          <a:p>
            <a:pPr algn="ctr"/>
            <a:r>
              <a:rPr lang="uk-UA" dirty="0">
                <a:effectLst/>
              </a:rPr>
              <a:t>3. Вправа з </a:t>
            </a:r>
            <a:r>
              <a:rPr lang="uk-UA" dirty="0" smtClean="0">
                <a:effectLst/>
              </a:rPr>
              <a:t>ключем 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95500"/>
            <a:ext cx="7632848" cy="342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6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836713"/>
            <a:ext cx="792088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2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152128"/>
          </a:xfrm>
        </p:spPr>
        <p:txBody>
          <a:bodyPr/>
          <a:lstStyle/>
          <a:p>
            <a:pPr algn="ctr"/>
            <a:r>
              <a:rPr lang="uk-UA" dirty="0" smtClean="0">
                <a:effectLst/>
              </a:rPr>
              <a:t>4. Доведи </a:t>
            </a:r>
            <a:r>
              <a:rPr lang="uk-UA" dirty="0">
                <a:effectLst/>
              </a:rPr>
              <a:t>істину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2428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ru-RU" sz="3400" i="1" dirty="0" err="1">
                <a:latin typeface="Times New Roman"/>
                <a:ea typeface="Times New Roman"/>
              </a:rPr>
              <a:t>Учітесь</a:t>
            </a:r>
            <a:r>
              <a:rPr lang="ru-RU" sz="3400" i="1" dirty="0">
                <a:latin typeface="Times New Roman"/>
                <a:ea typeface="Times New Roman"/>
              </a:rPr>
              <a:t>, читайте, </a:t>
            </a:r>
            <a:br>
              <a:rPr lang="ru-RU" sz="3400" i="1" dirty="0">
                <a:latin typeface="Times New Roman"/>
                <a:ea typeface="Times New Roman"/>
              </a:rPr>
            </a:br>
            <a:r>
              <a:rPr lang="ru-RU" sz="3400" i="1" dirty="0">
                <a:latin typeface="Times New Roman"/>
                <a:ea typeface="Times New Roman"/>
              </a:rPr>
              <a:t>І чужому научайтесь, </a:t>
            </a:r>
            <a:br>
              <a:rPr lang="ru-RU" sz="3400" i="1" dirty="0">
                <a:latin typeface="Times New Roman"/>
                <a:ea typeface="Times New Roman"/>
              </a:rPr>
            </a:br>
            <a:r>
              <a:rPr lang="ru-RU" sz="3400" i="1" dirty="0">
                <a:latin typeface="Times New Roman"/>
                <a:ea typeface="Times New Roman"/>
              </a:rPr>
              <a:t>Й </a:t>
            </a:r>
            <a:r>
              <a:rPr lang="ru-RU" sz="3400" i="1" dirty="0" err="1">
                <a:latin typeface="Times New Roman"/>
                <a:ea typeface="Times New Roman"/>
              </a:rPr>
              <a:t>свого</a:t>
            </a:r>
            <a:r>
              <a:rPr lang="ru-RU" sz="3400" i="1" dirty="0">
                <a:latin typeface="Times New Roman"/>
                <a:ea typeface="Times New Roman"/>
              </a:rPr>
              <a:t> не </a:t>
            </a:r>
            <a:r>
              <a:rPr lang="ru-RU" sz="3400" i="1" dirty="0" err="1">
                <a:latin typeface="Times New Roman"/>
                <a:ea typeface="Times New Roman"/>
              </a:rPr>
              <a:t>цурайтесь</a:t>
            </a:r>
            <a:r>
              <a:rPr lang="ru-RU" sz="3400" i="1" dirty="0">
                <a:latin typeface="Times New Roman"/>
                <a:ea typeface="Times New Roman"/>
              </a:rPr>
              <a:t>.</a:t>
            </a:r>
            <a:endParaRPr lang="uk-UA" sz="3400" dirty="0">
              <a:latin typeface="Times New Roman"/>
              <a:ea typeface="Times New Roman"/>
            </a:endParaRPr>
          </a:p>
          <a:p>
            <a:pPr algn="l"/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844824"/>
            <a:ext cx="6408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А</a:t>
            </a:r>
            <a:r>
              <a:rPr lang="uk-UA" sz="2400" dirty="0" smtClean="0"/>
              <a:t>наліз </a:t>
            </a:r>
            <a:r>
              <a:rPr lang="uk-UA" sz="2400" dirty="0"/>
              <a:t>речення, записаного на дошці (учні записують речення у зошит, підкреслюють головні та другорядні члени </a:t>
            </a:r>
            <a:r>
              <a:rPr lang="uk-UA" sz="2400" dirty="0" smtClean="0"/>
              <a:t>речення)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52583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9744" y="908720"/>
            <a:ext cx="669674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tx2"/>
                </a:solidFill>
              </a:rPr>
              <a:t>Довести, </a:t>
            </a:r>
            <a:r>
              <a:rPr lang="ru-RU" sz="3600" dirty="0" err="1">
                <a:solidFill>
                  <a:schemeClr val="tx2"/>
                </a:solidFill>
              </a:rPr>
              <a:t>що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речення</a:t>
            </a:r>
            <a:endParaRPr lang="ru-RU" sz="3600" dirty="0">
              <a:solidFill>
                <a:schemeClr val="tx2"/>
              </a:solidFill>
            </a:endParaRPr>
          </a:p>
          <a:p>
            <a:endParaRPr lang="ru-RU" sz="3200" dirty="0" smtClean="0"/>
          </a:p>
          <a:p>
            <a:r>
              <a:rPr lang="ru-RU" sz="3200" dirty="0" smtClean="0"/>
              <a:t>а</a:t>
            </a:r>
            <a:r>
              <a:rPr lang="ru-RU" sz="3200" dirty="0"/>
              <a:t>) </a:t>
            </a:r>
            <a:r>
              <a:rPr lang="ru-RU" sz="3200" dirty="0" err="1"/>
              <a:t>просте</a:t>
            </a:r>
            <a:r>
              <a:rPr lang="ru-RU" sz="3200" dirty="0"/>
              <a:t>;</a:t>
            </a:r>
          </a:p>
          <a:p>
            <a:r>
              <a:rPr lang="ru-RU" sz="3200" dirty="0"/>
              <a:t>б) </a:t>
            </a:r>
            <a:r>
              <a:rPr lang="ru-RU" sz="3200" dirty="0" err="1"/>
              <a:t>односкладне</a:t>
            </a:r>
            <a:r>
              <a:rPr lang="ru-RU" sz="3200" dirty="0"/>
              <a:t> (тип);</a:t>
            </a:r>
          </a:p>
          <a:p>
            <a:r>
              <a:rPr lang="ru-RU" sz="3200" dirty="0"/>
              <a:t>в) </a:t>
            </a:r>
            <a:r>
              <a:rPr lang="ru-RU" sz="3200" dirty="0" err="1"/>
              <a:t>поширене</a:t>
            </a:r>
            <a:r>
              <a:rPr lang="ru-RU" sz="3200" dirty="0"/>
              <a:t>;</a:t>
            </a:r>
          </a:p>
          <a:p>
            <a:r>
              <a:rPr lang="ru-RU" sz="3200" dirty="0"/>
              <a:t>г) </a:t>
            </a:r>
            <a:r>
              <a:rPr lang="ru-RU" sz="3200" dirty="0" err="1"/>
              <a:t>повне</a:t>
            </a:r>
            <a:r>
              <a:rPr lang="ru-RU" sz="3200" dirty="0"/>
              <a:t>;</a:t>
            </a:r>
          </a:p>
          <a:p>
            <a:r>
              <a:rPr lang="ru-RU" sz="3200" dirty="0"/>
              <a:t>ґ) </a:t>
            </a:r>
            <a:r>
              <a:rPr lang="ru-RU" sz="3200" dirty="0" err="1"/>
              <a:t>ускладнене</a:t>
            </a:r>
            <a:r>
              <a:rPr lang="ru-RU" sz="3200" dirty="0"/>
              <a:t> </a:t>
            </a:r>
            <a:r>
              <a:rPr lang="ru-RU" sz="3200" dirty="0" err="1"/>
              <a:t>саме</a:t>
            </a:r>
            <a:r>
              <a:rPr lang="ru-RU" sz="3200" dirty="0"/>
              <a:t> </a:t>
            </a:r>
            <a:r>
              <a:rPr lang="ru-RU" sz="3200" dirty="0" err="1"/>
              <a:t>однорідними</a:t>
            </a:r>
            <a:r>
              <a:rPr lang="ru-RU" sz="3200" dirty="0"/>
              <a:t> членами </a:t>
            </a:r>
            <a:r>
              <a:rPr lang="ru-RU" sz="3200" dirty="0" err="1"/>
              <a:t>речення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463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475167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«І в </a:t>
            </a:r>
            <a:r>
              <a:rPr lang="ru-RU" sz="2400" i="1" dirty="0" err="1"/>
              <a:t>минулому</a:t>
            </a:r>
            <a:r>
              <a:rPr lang="ru-RU" sz="2400" i="1" dirty="0"/>
              <a:t>, і </a:t>
            </a:r>
            <a:r>
              <a:rPr lang="ru-RU" sz="2400" i="1" dirty="0" err="1"/>
              <a:t>сьогодні</a:t>
            </a:r>
            <a:r>
              <a:rPr lang="ru-RU" sz="2400" i="1" dirty="0"/>
              <a:t> </a:t>
            </a:r>
            <a:r>
              <a:rPr lang="ru-RU" sz="2400" i="1" dirty="0" err="1"/>
              <a:t>думи</a:t>
            </a:r>
            <a:r>
              <a:rPr lang="ru-RU" sz="2400" i="1" dirty="0"/>
              <a:t> </a:t>
            </a:r>
            <a:r>
              <a:rPr lang="ru-RU" sz="2400" i="1" dirty="0" err="1"/>
              <a:t>Шевченка</a:t>
            </a:r>
            <a:r>
              <a:rPr lang="ru-RU" sz="2400" i="1" dirty="0"/>
              <a:t> є </a:t>
            </a:r>
            <a:r>
              <a:rPr lang="ru-RU" sz="2400" i="1" dirty="0" err="1"/>
              <a:t>невіддільні</a:t>
            </a:r>
            <a:r>
              <a:rPr lang="ru-RU" sz="2400" i="1" dirty="0"/>
              <a:t> </a:t>
            </a:r>
            <a:r>
              <a:rPr lang="ru-RU" sz="2400" i="1" dirty="0" err="1"/>
              <a:t>від</a:t>
            </a:r>
            <a:r>
              <a:rPr lang="ru-RU" sz="2400" i="1" dirty="0"/>
              <a:t> дум </a:t>
            </a:r>
            <a:r>
              <a:rPr lang="ru-RU" sz="2400" i="1" dirty="0" err="1"/>
              <a:t>нашого</a:t>
            </a:r>
            <a:r>
              <a:rPr lang="ru-RU" sz="2400" i="1" dirty="0"/>
              <a:t> народу. І тому народ так часто </a:t>
            </a:r>
            <a:r>
              <a:rPr lang="ru-RU" sz="2400" i="1" dirty="0" err="1"/>
              <a:t>звертається</a:t>
            </a:r>
            <a:r>
              <a:rPr lang="ru-RU" sz="2400" i="1" dirty="0"/>
              <a:t> до </a:t>
            </a:r>
            <a:r>
              <a:rPr lang="ru-RU" sz="2400" i="1" dirty="0" err="1"/>
              <a:t>свого</a:t>
            </a:r>
            <a:r>
              <a:rPr lang="ru-RU" sz="2400" i="1" dirty="0"/>
              <a:t> </a:t>
            </a:r>
            <a:r>
              <a:rPr lang="ru-RU" sz="2400" i="1" dirty="0" err="1"/>
              <a:t>поета</a:t>
            </a:r>
            <a:r>
              <a:rPr lang="ru-RU" sz="2400" i="1" dirty="0"/>
              <a:t> і пророка. </a:t>
            </a:r>
            <a:r>
              <a:rPr lang="ru-RU" sz="2400" i="1" dirty="0" err="1"/>
              <a:t>Гуманізм</a:t>
            </a:r>
            <a:r>
              <a:rPr lang="ru-RU" sz="2400" i="1" dirty="0"/>
              <a:t> </a:t>
            </a:r>
            <a:r>
              <a:rPr lang="ru-RU" sz="2400" i="1" dirty="0" err="1"/>
              <a:t>Шевченка</a:t>
            </a:r>
            <a:r>
              <a:rPr lang="ru-RU" sz="2400" i="1" dirty="0"/>
              <a:t>, </a:t>
            </a:r>
            <a:r>
              <a:rPr lang="ru-RU" sz="2400" i="1" dirty="0" err="1"/>
              <a:t>його</a:t>
            </a:r>
            <a:r>
              <a:rPr lang="ru-RU" sz="2400" i="1" dirty="0"/>
              <a:t> </a:t>
            </a:r>
            <a:r>
              <a:rPr lang="ru-RU" sz="2400" i="1" dirty="0" err="1"/>
              <a:t>ставлення</a:t>
            </a:r>
            <a:r>
              <a:rPr lang="ru-RU" sz="2400" i="1" dirty="0"/>
              <a:t> до </a:t>
            </a:r>
            <a:r>
              <a:rPr lang="ru-RU" sz="2400" i="1" dirty="0" err="1"/>
              <a:t>людини</a:t>
            </a:r>
            <a:r>
              <a:rPr lang="ru-RU" sz="2400" i="1" dirty="0"/>
              <a:t>, </a:t>
            </a:r>
            <a:r>
              <a:rPr lang="ru-RU" sz="2400" i="1" dirty="0" err="1"/>
              <a:t>його</a:t>
            </a:r>
            <a:r>
              <a:rPr lang="ru-RU" sz="2400" i="1" dirty="0"/>
              <a:t> </a:t>
            </a:r>
            <a:r>
              <a:rPr lang="ru-RU" sz="2400" i="1" dirty="0" err="1"/>
              <a:t>постійна</a:t>
            </a:r>
            <a:r>
              <a:rPr lang="ru-RU" sz="2400" i="1" dirty="0"/>
              <a:t> </a:t>
            </a:r>
            <a:r>
              <a:rPr lang="ru-RU" sz="2400" i="1" dirty="0" err="1"/>
              <a:t>турбота</a:t>
            </a:r>
            <a:r>
              <a:rPr lang="ru-RU" sz="2400" i="1" dirty="0"/>
              <a:t> за </a:t>
            </a:r>
            <a:r>
              <a:rPr lang="ru-RU" sz="2400" i="1" dirty="0" err="1"/>
              <a:t>пригноблених</a:t>
            </a:r>
            <a:r>
              <a:rPr lang="ru-RU" sz="2400" i="1" dirty="0"/>
              <a:t> – як </a:t>
            </a:r>
            <a:r>
              <a:rPr lang="ru-RU" sz="2400" i="1" dirty="0" err="1"/>
              <a:t>це</a:t>
            </a:r>
            <a:r>
              <a:rPr lang="ru-RU" sz="2400" i="1" dirty="0"/>
              <a:t> зараз нам </a:t>
            </a:r>
            <a:r>
              <a:rPr lang="ru-RU" sz="2400" i="1" dirty="0" err="1"/>
              <a:t>співзвучно</a:t>
            </a:r>
            <a:r>
              <a:rPr lang="ru-RU" sz="2400" i="1" dirty="0"/>
              <a:t>!» (</a:t>
            </a:r>
            <a:r>
              <a:rPr lang="ru-RU" sz="2400" i="1" dirty="0" err="1"/>
              <a:t>Павло</a:t>
            </a:r>
            <a:r>
              <a:rPr lang="ru-RU" sz="2400" i="1" dirty="0"/>
              <a:t> </a:t>
            </a:r>
            <a:r>
              <a:rPr lang="ru-RU" sz="2400" i="1" dirty="0" err="1"/>
              <a:t>Тичина</a:t>
            </a:r>
            <a:r>
              <a:rPr lang="ru-RU" sz="2400" i="1" dirty="0"/>
              <a:t>). </a:t>
            </a:r>
            <a:endParaRPr lang="uk-UA" sz="24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692696"/>
            <a:ext cx="7200800" cy="2523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Пояснювальний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диктант</a:t>
            </a:r>
          </a:p>
          <a:p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/>
              <a:t>наступною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у </a:t>
            </a:r>
            <a:r>
              <a:rPr lang="ru-RU" dirty="0" err="1"/>
              <a:t>групах</a:t>
            </a:r>
            <a:r>
              <a:rPr lang="ru-RU" dirty="0"/>
              <a:t> (</a:t>
            </a:r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err="1"/>
              <a:t>записують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диктовку,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у </a:t>
            </a:r>
            <a:r>
              <a:rPr lang="ru-RU" dirty="0" err="1"/>
              <a:t>групах</a:t>
            </a:r>
            <a:r>
              <a:rPr lang="ru-RU" dirty="0"/>
              <a:t> (ГРУПА - РЯД), </a:t>
            </a:r>
            <a:r>
              <a:rPr lang="ru-RU" dirty="0" err="1"/>
              <a:t>пояснюють</a:t>
            </a:r>
            <a:r>
              <a:rPr lang="ru-RU" dirty="0"/>
              <a:t> </a:t>
            </a:r>
            <a:r>
              <a:rPr lang="ru-RU" dirty="0" err="1"/>
              <a:t>розділові</a:t>
            </a:r>
            <a:r>
              <a:rPr lang="ru-RU" dirty="0"/>
              <a:t> </a:t>
            </a:r>
            <a:r>
              <a:rPr lang="ru-RU" dirty="0" smtClean="0"/>
              <a:t>знаки.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/>
              <a:t>працюють</a:t>
            </a:r>
            <a:r>
              <a:rPr lang="ru-RU" dirty="0"/>
              <a:t> над:</a:t>
            </a:r>
          </a:p>
          <a:p>
            <a:r>
              <a:rPr lang="ru-RU" dirty="0"/>
              <a:t>а) </a:t>
            </a:r>
            <a:r>
              <a:rPr lang="ru-RU" dirty="0" err="1"/>
              <a:t>однорідними</a:t>
            </a:r>
            <a:r>
              <a:rPr lang="ru-RU" dirty="0"/>
              <a:t> </a:t>
            </a:r>
            <a:r>
              <a:rPr lang="ru-RU" dirty="0" err="1"/>
              <a:t>підметами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однорідними</a:t>
            </a:r>
            <a:r>
              <a:rPr lang="ru-RU" dirty="0"/>
              <a:t> </a:t>
            </a:r>
            <a:r>
              <a:rPr lang="ru-RU" dirty="0" err="1"/>
              <a:t>додатками</a:t>
            </a:r>
            <a:r>
              <a:rPr lang="ru-RU" dirty="0"/>
              <a:t>:</a:t>
            </a:r>
          </a:p>
          <a:p>
            <a:r>
              <a:rPr lang="ru-RU" dirty="0"/>
              <a:t>в) </a:t>
            </a:r>
            <a:r>
              <a:rPr lang="ru-RU" dirty="0" err="1"/>
              <a:t>однорідними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96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493</Words>
  <Application>Microsoft Office PowerPoint</Application>
  <PresentationFormat>Экран (4:3)</PresentationFormat>
  <Paragraphs>56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Однорідні члени речення  Тренувальні вправи</vt:lpstr>
      <vt:lpstr>Епіграф уроку </vt:lpstr>
      <vt:lpstr>Презентация PowerPoint</vt:lpstr>
      <vt:lpstr>Займи позицію</vt:lpstr>
      <vt:lpstr>3. Вправа з ключем </vt:lpstr>
      <vt:lpstr>Презентация PowerPoint</vt:lpstr>
      <vt:lpstr>4. Доведи істину</vt:lpstr>
      <vt:lpstr>Презентация PowerPoint</vt:lpstr>
      <vt:lpstr>Презентация PowerPoint</vt:lpstr>
      <vt:lpstr>Вправа-дослідження </vt:lpstr>
      <vt:lpstr>Ви – редактори, хтось  – диваки </vt:lpstr>
      <vt:lpstr>Творчий проект</vt:lpstr>
      <vt:lpstr>Конкурс   на кращу рекламу виставки «Шевченко в моєму домі», використавши ОЧР. </vt:lpstr>
      <vt:lpstr>ОЧЛ</vt:lpstr>
      <vt:lpstr>                            відповідають на одне й                              те саме запитання    ОЧЛ  відносяться до одного й                      того ж слова      є однаковими членами      речення </vt:lpstr>
      <vt:lpstr>УС</vt:lpstr>
      <vt:lpstr>   вживаються для логічного     узагальнення понять,     названих ОЧР  УС        є тими самими членами, що й ОЧР     стоять при ОЧР     (перед або після них) </vt:lpstr>
      <vt:lpstr>Складання сенкану</vt:lpstr>
      <vt:lpstr>Шевченко  Великий, славний  Творив, боровся, закликав   Тарас Шевченко – символ України  Великий Кобзар </vt:lpstr>
      <vt:lpstr>Усна рефлексія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Однорідні члени речення  Тренувальні вправи</dc:title>
  <dc:creator>asus</dc:creator>
  <cp:lastModifiedBy>asus</cp:lastModifiedBy>
  <cp:revision>18</cp:revision>
  <dcterms:created xsi:type="dcterms:W3CDTF">2014-02-01T17:57:25Z</dcterms:created>
  <dcterms:modified xsi:type="dcterms:W3CDTF">2014-02-15T14:37:33Z</dcterms:modified>
</cp:coreProperties>
</file>