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72" r:id="rId3"/>
    <p:sldId id="275" r:id="rId4"/>
    <p:sldId id="273" r:id="rId5"/>
    <p:sldId id="279" r:id="rId6"/>
    <p:sldId id="270" r:id="rId7"/>
    <p:sldId id="274" r:id="rId8"/>
    <p:sldId id="276" r:id="rId9"/>
    <p:sldId id="271" r:id="rId10"/>
    <p:sldId id="277" r:id="rId11"/>
    <p:sldId id="278" r:id="rId12"/>
    <p:sldId id="280" r:id="rId13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B3103-BBB6-40BA-B5D5-353D84DE22F7}" type="datetimeFigureOut">
              <a:rPr lang="uk-UA" smtClean="0"/>
              <a:pPr/>
              <a:t>27.10.2013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14672-59C4-400F-B17A-4CD68399250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B3103-BBB6-40BA-B5D5-353D84DE22F7}" type="datetimeFigureOut">
              <a:rPr lang="uk-UA" smtClean="0"/>
              <a:pPr/>
              <a:t>27.10.2013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14672-59C4-400F-B17A-4CD68399250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B3103-BBB6-40BA-B5D5-353D84DE22F7}" type="datetimeFigureOut">
              <a:rPr lang="uk-UA" smtClean="0"/>
              <a:pPr/>
              <a:t>27.10.2013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14672-59C4-400F-B17A-4CD68399250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B3103-BBB6-40BA-B5D5-353D84DE22F7}" type="datetimeFigureOut">
              <a:rPr lang="uk-UA" smtClean="0"/>
              <a:pPr/>
              <a:t>27.10.2013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14672-59C4-400F-B17A-4CD68399250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B3103-BBB6-40BA-B5D5-353D84DE22F7}" type="datetimeFigureOut">
              <a:rPr lang="uk-UA" smtClean="0"/>
              <a:pPr/>
              <a:t>27.10.2013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14672-59C4-400F-B17A-4CD68399250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B3103-BBB6-40BA-B5D5-353D84DE22F7}" type="datetimeFigureOut">
              <a:rPr lang="uk-UA" smtClean="0"/>
              <a:pPr/>
              <a:t>27.10.2013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14672-59C4-400F-B17A-4CD68399250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B3103-BBB6-40BA-B5D5-353D84DE22F7}" type="datetimeFigureOut">
              <a:rPr lang="uk-UA" smtClean="0"/>
              <a:pPr/>
              <a:t>27.10.2013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14672-59C4-400F-B17A-4CD68399250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B3103-BBB6-40BA-B5D5-353D84DE22F7}" type="datetimeFigureOut">
              <a:rPr lang="uk-UA" smtClean="0"/>
              <a:pPr/>
              <a:t>27.10.2013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14672-59C4-400F-B17A-4CD68399250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B3103-BBB6-40BA-B5D5-353D84DE22F7}" type="datetimeFigureOut">
              <a:rPr lang="uk-UA" smtClean="0"/>
              <a:pPr/>
              <a:t>27.10.2013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14672-59C4-400F-B17A-4CD68399250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B3103-BBB6-40BA-B5D5-353D84DE22F7}" type="datetimeFigureOut">
              <a:rPr lang="uk-UA" smtClean="0"/>
              <a:pPr/>
              <a:t>27.10.2013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14672-59C4-400F-B17A-4CD68399250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B3103-BBB6-40BA-B5D5-353D84DE22F7}" type="datetimeFigureOut">
              <a:rPr lang="uk-UA" smtClean="0"/>
              <a:pPr/>
              <a:t>27.10.2013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14672-59C4-400F-B17A-4CD68399250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6B3103-BBB6-40BA-B5D5-353D84DE22F7}" type="datetimeFigureOut">
              <a:rPr lang="uk-UA" smtClean="0"/>
              <a:pPr/>
              <a:t>27.10.2013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714672-59C4-400F-B17A-4CD683992501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470244"/>
            <a:ext cx="4296944" cy="4056112"/>
          </a:xfrm>
          <a:prstGeom prst="round2DiagRect">
            <a:avLst>
              <a:gd name="adj1" fmla="val 16667"/>
              <a:gd name="adj2" fmla="val 0"/>
            </a:avLst>
          </a:prstGeom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7504" y="161920"/>
            <a:ext cx="89498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7200" dirty="0" smtClean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  <a:t>Химерні та </a:t>
            </a:r>
            <a:r>
              <a:rPr lang="uk-UA" sz="7200" dirty="0" err="1" smtClean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  <a:t>трансгенні</a:t>
            </a:r>
            <a:r>
              <a:rPr lang="uk-UA" sz="7200" dirty="0" smtClean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  <a:t>                                               організми</a:t>
            </a:r>
            <a:endParaRPr lang="uk-UA" sz="7200" dirty="0">
              <a:solidFill>
                <a:schemeClr val="bg2">
                  <a:lumMod val="1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44208" y="5504256"/>
            <a:ext cx="29022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Підготувала </a:t>
            </a:r>
          </a:p>
          <a:p>
            <a:r>
              <a:rPr lang="uk-UA" sz="2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учениця 11 класу</a:t>
            </a:r>
          </a:p>
          <a:p>
            <a:r>
              <a:rPr lang="uk-UA" sz="2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Колотило Зоряна</a:t>
            </a:r>
            <a:endParaRPr lang="uk-UA" sz="24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9" name="Picture 5" descr="http://svit24.net/images/stories/articles/2013/Zdorovie/07-2013/02/d6f0ffd9dd59848ed1b74ad799489755.jpe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87"/>
          <a:stretch/>
        </p:blipFill>
        <p:spPr bwMode="auto">
          <a:xfrm>
            <a:off x="4925052" y="3573016"/>
            <a:ext cx="2806163" cy="173795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6388" y="1196752"/>
            <a:ext cx="2471012" cy="2041270"/>
          </a:xfrm>
          <a:prstGeom prst="round2DiagRect">
            <a:avLst>
              <a:gd name="adj1" fmla="val 16667"/>
              <a:gd name="adj2" fmla="val 0"/>
            </a:avLst>
          </a:prstGeom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711" y="293804"/>
            <a:ext cx="2815874" cy="3478193"/>
          </a:xfrm>
          <a:prstGeom prst="round2DiagRect">
            <a:avLst>
              <a:gd name="adj1" fmla="val 16667"/>
              <a:gd name="adj2" fmla="val 0"/>
            </a:avLst>
          </a:prstGeom>
          <a:ln w="9525">
            <a:noFill/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4695" y="1013381"/>
            <a:ext cx="5517232" cy="5517232"/>
          </a:xfrm>
          <a:prstGeom prst="round2DiagRect">
            <a:avLst>
              <a:gd name="adj1" fmla="val 16667"/>
              <a:gd name="adj2" fmla="val 0"/>
            </a:avLst>
          </a:prstGeom>
          <a:ln w="9525">
            <a:noFill/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81" y="4261431"/>
            <a:ext cx="3312675" cy="2269182"/>
          </a:xfrm>
          <a:prstGeom prst="round2DiagRect">
            <a:avLst>
              <a:gd name="adj1" fmla="val 16667"/>
              <a:gd name="adj2" fmla="val 0"/>
            </a:avLst>
          </a:prstGeom>
          <a:ln w="9525">
            <a:noFill/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779912" y="260648"/>
            <a:ext cx="41077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Двоголові мутанти</a:t>
            </a:r>
            <a:endParaRPr lang="uk-UA" sz="3600" dirty="0">
              <a:solidFill>
                <a:srgbClr val="FF0000"/>
              </a:solidFill>
              <a:latin typeface="Monotype Corsiva" pitchFamily="66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89041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48680"/>
            <a:ext cx="89644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>
                <a:solidFill>
                  <a:srgbClr val="FF0000"/>
                </a:solidFill>
                <a:latin typeface="Monotype Corsiva" pitchFamily="66" charset="0"/>
              </a:rPr>
              <a:t>Використана література  та інші джерела             інформації</a:t>
            </a:r>
            <a:endParaRPr lang="uk-UA" sz="36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756" y="1916832"/>
            <a:ext cx="905424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1. Генетика </a:t>
            </a:r>
            <a:r>
              <a:rPr lang="uk-UA" sz="2200" dirty="0">
                <a:latin typeface="Times New Roman" pitchFamily="18" charset="0"/>
                <a:cs typeface="Times New Roman" pitchFamily="18" charset="0"/>
              </a:rPr>
              <a:t>: підручник / А.В. </a:t>
            </a:r>
            <a:r>
              <a:rPr lang="uk-UA" sz="2200" dirty="0" err="1">
                <a:latin typeface="Times New Roman" pitchFamily="18" charset="0"/>
                <a:cs typeface="Times New Roman" pitchFamily="18" charset="0"/>
              </a:rPr>
              <a:t>Сиволоб</a:t>
            </a:r>
            <a:r>
              <a:rPr lang="uk-UA" sz="2200" dirty="0">
                <a:latin typeface="Times New Roman" pitchFamily="18" charset="0"/>
                <a:cs typeface="Times New Roman" pitchFamily="18" charset="0"/>
              </a:rPr>
              <a:t>, С.Р. </a:t>
            </a:r>
            <a:r>
              <a:rPr lang="uk-UA" sz="2200" dirty="0" err="1">
                <a:latin typeface="Times New Roman" pitchFamily="18" charset="0"/>
                <a:cs typeface="Times New Roman" pitchFamily="18" charset="0"/>
              </a:rPr>
              <a:t>Рушковський</a:t>
            </a:r>
            <a:r>
              <a:rPr lang="uk-UA" sz="2200" dirty="0">
                <a:latin typeface="Times New Roman" pitchFamily="18" charset="0"/>
                <a:cs typeface="Times New Roman" pitchFamily="18" charset="0"/>
              </a:rPr>
              <a:t>, С.С. </a:t>
            </a:r>
            <a:r>
              <a:rPr lang="uk-UA" sz="2200" dirty="0" err="1">
                <a:latin typeface="Times New Roman" pitchFamily="18" charset="0"/>
                <a:cs typeface="Times New Roman" pitchFamily="18" charset="0"/>
              </a:rPr>
              <a:t>Кир’яченко</a:t>
            </a:r>
            <a:r>
              <a:rPr lang="uk-UA" sz="2200" dirty="0">
                <a:latin typeface="Times New Roman" pitchFamily="18" charset="0"/>
                <a:cs typeface="Times New Roman" pitchFamily="18" charset="0"/>
              </a:rPr>
              <a:t> та ін. ; </a:t>
            </a:r>
          </a:p>
          <a:p>
            <a:r>
              <a:rPr lang="uk-UA" sz="2200" dirty="0">
                <a:latin typeface="Times New Roman" pitchFamily="18" charset="0"/>
                <a:cs typeface="Times New Roman" pitchFamily="18" charset="0"/>
              </a:rPr>
              <a:t> за ред. А.В.</a:t>
            </a:r>
            <a:r>
              <a:rPr lang="uk-UA" sz="2200" dirty="0" err="1">
                <a:latin typeface="Times New Roman" pitchFamily="18" charset="0"/>
                <a:cs typeface="Times New Roman" pitchFamily="18" charset="0"/>
              </a:rPr>
              <a:t>Сиволоба</a:t>
            </a:r>
            <a:r>
              <a:rPr lang="uk-UA" sz="2200" dirty="0">
                <a:latin typeface="Times New Roman" pitchFamily="18" charset="0"/>
                <a:cs typeface="Times New Roman" pitchFamily="18" charset="0"/>
              </a:rPr>
              <a:t>. – К. : Видавничо-поліграфічний центр "Київський </a:t>
            </a:r>
            <a:r>
              <a:rPr lang="uk-UA" sz="2200" dirty="0" err="1">
                <a:latin typeface="Times New Roman" pitchFamily="18" charset="0"/>
                <a:cs typeface="Times New Roman" pitchFamily="18" charset="0"/>
              </a:rPr>
              <a:t>універси-</a:t>
            </a:r>
            <a:r>
              <a:rPr lang="uk-UA" sz="22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uk-UA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200" dirty="0" err="1">
                <a:latin typeface="Times New Roman" pitchFamily="18" charset="0"/>
                <a:cs typeface="Times New Roman" pitchFamily="18" charset="0"/>
              </a:rPr>
              <a:t>тет</a:t>
            </a:r>
            <a:r>
              <a:rPr lang="uk-UA" sz="2200" dirty="0">
                <a:latin typeface="Times New Roman" pitchFamily="18" charset="0"/>
                <a:cs typeface="Times New Roman" pitchFamily="18" charset="0"/>
              </a:rPr>
              <a:t>", 2008. – 320 с. </a:t>
            </a:r>
            <a:endParaRPr lang="uk-UA" sz="2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arn-CL" sz="2200" dirty="0">
                <a:latin typeface="Times New Roman" pitchFamily="18" charset="0"/>
                <a:cs typeface="Times New Roman" pitchFamily="18" charset="0"/>
              </a:rPr>
              <a:t>http://</a:t>
            </a:r>
            <a:r>
              <a:rPr lang="arn-CL" sz="2200" dirty="0" smtClean="0">
                <a:latin typeface="Times New Roman" pitchFamily="18" charset="0"/>
                <a:cs typeface="Times New Roman" pitchFamily="18" charset="0"/>
              </a:rPr>
              <a:t>uk.wikipedia.org</a:t>
            </a:r>
            <a:endParaRPr lang="uk-UA" sz="2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uk-UA" sz="2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200" dirty="0">
                <a:latin typeface="Times New Roman" pitchFamily="18" charset="0"/>
                <a:cs typeface="Times New Roman" pitchFamily="18" charset="0"/>
              </a:rPr>
              <a:t>Донченко Л. У.,</a:t>
            </a:r>
            <a:r>
              <a:rPr lang="uk-UA" sz="2200" dirty="0" err="1">
                <a:latin typeface="Times New Roman" pitchFamily="18" charset="0"/>
                <a:cs typeface="Times New Roman" pitchFamily="18" charset="0"/>
              </a:rPr>
              <a:t>Надикта</a:t>
            </a:r>
            <a:r>
              <a:rPr lang="uk-UA" sz="2200" dirty="0">
                <a:latin typeface="Times New Roman" pitchFamily="18" charset="0"/>
                <a:cs typeface="Times New Roman" pitchFamily="18" charset="0"/>
              </a:rPr>
              <a:t> У. Д. Безпека харчова продукція. - М.:</a:t>
            </a:r>
            <a:r>
              <a:rPr lang="uk-UA" sz="2200" dirty="0" err="1">
                <a:latin typeface="Times New Roman" pitchFamily="18" charset="0"/>
                <a:cs typeface="Times New Roman" pitchFamily="18" charset="0"/>
              </a:rPr>
              <a:t>Пищепромиздат</a:t>
            </a:r>
            <a:r>
              <a:rPr lang="uk-UA" sz="2200" dirty="0">
                <a:latin typeface="Times New Roman" pitchFamily="18" charset="0"/>
                <a:cs typeface="Times New Roman" pitchFamily="18" charset="0"/>
              </a:rPr>
              <a:t>, 2001. – 528 з.</a:t>
            </a:r>
          </a:p>
          <a:p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4.Шевелуха </a:t>
            </a:r>
            <a:r>
              <a:rPr lang="uk-UA" sz="2200" dirty="0">
                <a:latin typeface="Times New Roman" pitchFamily="18" charset="0"/>
                <a:cs typeface="Times New Roman" pitchFamily="18" charset="0"/>
              </a:rPr>
              <a:t>В.С., </a:t>
            </a:r>
            <a:r>
              <a:rPr lang="uk-UA" sz="2200" dirty="0" err="1">
                <a:latin typeface="Times New Roman" pitchFamily="18" charset="0"/>
                <a:cs typeface="Times New Roman" pitchFamily="18" charset="0"/>
              </a:rPr>
              <a:t>КалашніковаЕ.А</a:t>
            </a:r>
            <a:r>
              <a:rPr lang="uk-UA" sz="2200" dirty="0">
                <a:latin typeface="Times New Roman" pitchFamily="18" charset="0"/>
                <a:cs typeface="Times New Roman" pitchFamily="18" charset="0"/>
              </a:rPr>
              <a:t>.,</a:t>
            </a:r>
            <a:r>
              <a:rPr lang="uk-UA" sz="2200" dirty="0" err="1">
                <a:latin typeface="Times New Roman" pitchFamily="18" charset="0"/>
                <a:cs typeface="Times New Roman" pitchFamily="18" charset="0"/>
              </a:rPr>
              <a:t>Дегтярев</a:t>
            </a:r>
            <a:r>
              <a:rPr lang="uk-UA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200" dirty="0" err="1">
                <a:latin typeface="Times New Roman" pitchFamily="18" charset="0"/>
                <a:cs typeface="Times New Roman" pitchFamily="18" charset="0"/>
              </a:rPr>
              <a:t>С.В.Сельско-хозяйственная</a:t>
            </a:r>
            <a:r>
              <a:rPr lang="uk-UA" sz="2200" dirty="0">
                <a:latin typeface="Times New Roman" pitchFamily="18" charset="0"/>
                <a:cs typeface="Times New Roman" pitchFamily="18" charset="0"/>
              </a:rPr>
              <a:t> біотехнологія. — М.: Вищу школу, 1998. — 416 з.</a:t>
            </a:r>
          </a:p>
        </p:txBody>
      </p:sp>
    </p:spTree>
    <p:extLst>
      <p:ext uri="{BB962C8B-B14F-4D97-AF65-F5344CB8AC3E}">
        <p14:creationId xmlns:p14="http://schemas.microsoft.com/office/powerpoint/2010/main" val="42880044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70141" y="764704"/>
            <a:ext cx="760371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8800" dirty="0" smtClean="0">
                <a:solidFill>
                  <a:srgbClr val="FF0000"/>
                </a:solidFill>
                <a:latin typeface="Monotype Corsiva" pitchFamily="66" charset="0"/>
              </a:rPr>
              <a:t>Дякую за увагу!</a:t>
            </a:r>
            <a:endParaRPr lang="uk-UA" sz="88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436512"/>
            <a:ext cx="5688632" cy="3611045"/>
          </a:xfrm>
          <a:prstGeom prst="round2DiagRect">
            <a:avLst>
              <a:gd name="adj1" fmla="val 16667"/>
              <a:gd name="adj2" fmla="val 0"/>
            </a:avLst>
          </a:prstGeom>
          <a:ln w="9525">
            <a:noFill/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625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156" y="236917"/>
            <a:ext cx="54987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>
                <a:solidFill>
                  <a:srgbClr val="FF0000"/>
                </a:solidFill>
                <a:latin typeface="Monotype Corsiva" pitchFamily="66" charset="0"/>
              </a:rPr>
              <a:t>Що таке химерні організми?</a:t>
            </a:r>
            <a:endParaRPr lang="uk-UA" sz="36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0452" y="834180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Химери - організми , у яких тканини складаються зі спадково неоднакових клітин чи клітинних систем. Уперше </a:t>
            </a:r>
            <a:r>
              <a:rPr lang="uk-UA" sz="2200" dirty="0">
                <a:latin typeface="Times New Roman" pitchFamily="18" charset="0"/>
                <a:cs typeface="Times New Roman" pitchFamily="18" charset="0"/>
              </a:rPr>
              <a:t>цей термін застосував німецький ботанік Г. </a:t>
            </a:r>
            <a:r>
              <a:rPr lang="uk-UA" sz="2200" dirty="0" err="1">
                <a:latin typeface="Times New Roman" pitchFamily="18" charset="0"/>
                <a:cs typeface="Times New Roman" pitchFamily="18" charset="0"/>
              </a:rPr>
              <a:t>Вінклер</a:t>
            </a:r>
            <a:r>
              <a:rPr lang="uk-UA" sz="2200" dirty="0">
                <a:latin typeface="Times New Roman" pitchFamily="18" charset="0"/>
                <a:cs typeface="Times New Roman" pitchFamily="18" charset="0"/>
              </a:rPr>
              <a:t> (1907) для форм рослин, отриманих у результаті зрощення пасльону й томату. 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2201466"/>
            <a:ext cx="4392488" cy="4400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013826" y="4653136"/>
            <a:ext cx="50040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а -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химерні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пагони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являють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собою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щось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середнє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між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пасльоном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помідором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б -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химерні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плоди.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7" name="Picture 5" descr="помидор-паслён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7" t="7436" r="23486" b="23467"/>
          <a:stretch/>
        </p:blipFill>
        <p:spPr bwMode="auto">
          <a:xfrm>
            <a:off x="4672242" y="2088441"/>
            <a:ext cx="3528392" cy="244512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0963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262389"/>
            <a:ext cx="4968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>
                <a:solidFill>
                  <a:srgbClr val="FF0000"/>
                </a:solidFill>
                <a:latin typeface="Monotype Corsiva" pitchFamily="66" charset="0"/>
              </a:rPr>
              <a:t>Чому виникають химери?</a:t>
            </a:r>
            <a:endParaRPr lang="uk-UA" sz="36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112396"/>
              </p:ext>
            </p:extLst>
          </p:nvPr>
        </p:nvGraphicFramePr>
        <p:xfrm>
          <a:off x="79104" y="1191302"/>
          <a:ext cx="8530224" cy="4553197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880986"/>
                <a:gridCol w="5649238"/>
              </a:tblGrid>
              <a:tr h="881699">
                <a:tc rowSpan="3">
                  <a:txBody>
                    <a:bodyPr/>
                    <a:lstStyle/>
                    <a:p>
                      <a:endParaRPr lang="uk-UA" sz="2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uk-UA" sz="2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uk-UA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       </a:t>
                      </a:r>
                      <a:r>
                        <a:rPr lang="uk-UA" sz="2400" b="1" dirty="0" smtClean="0">
                          <a:latin typeface="Monotype Corsiva" pitchFamily="66" charset="0"/>
                          <a:cs typeface="Times New Roman" pitchFamily="18" charset="0"/>
                        </a:rPr>
                        <a:t>Природні</a:t>
                      </a:r>
                      <a:endParaRPr lang="uk-UA" sz="2400" b="1" dirty="0">
                        <a:latin typeface="Monotype Corsiva" pitchFamily="66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Спонтанний</a:t>
                      </a:r>
                      <a:r>
                        <a:rPr lang="uk-UA" sz="2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мутагенез</a:t>
                      </a:r>
                      <a:endParaRPr lang="uk-UA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23301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Порушення закономірностей мітозу</a:t>
                      </a:r>
                      <a:endParaRPr lang="uk-UA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804129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Соматична редукція( мейоз у нестатевих клітинах)числа хромосом</a:t>
                      </a:r>
                      <a:endParaRPr lang="uk-UA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981621">
                <a:tc rowSpan="2">
                  <a:txBody>
                    <a:bodyPr/>
                    <a:lstStyle/>
                    <a:p>
                      <a:endParaRPr lang="uk-UA" sz="2400" dirty="0" smtClean="0"/>
                    </a:p>
                    <a:p>
                      <a:endParaRPr lang="uk-UA" sz="2400" dirty="0" smtClean="0"/>
                    </a:p>
                    <a:p>
                      <a:r>
                        <a:rPr lang="uk-UA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</a:t>
                      </a:r>
                      <a:r>
                        <a:rPr lang="uk-UA" sz="2400" b="1" dirty="0" smtClean="0">
                          <a:latin typeface="Monotype Corsiva" pitchFamily="66" charset="0"/>
                          <a:cs typeface="Times New Roman" pitchFamily="18" charset="0"/>
                        </a:rPr>
                        <a:t>Штучні</a:t>
                      </a:r>
                      <a:endParaRPr lang="uk-UA" sz="2400" b="1" dirty="0">
                        <a:latin typeface="Monotype Corsiva" pitchFamily="66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Тканинна </a:t>
                      </a:r>
                      <a:r>
                        <a:rPr lang="uk-UA" sz="2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трансплатація</a:t>
                      </a:r>
                      <a:endParaRPr lang="uk-UA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162447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Щеплення</a:t>
                      </a:r>
                      <a:endParaRPr lang="uk-UA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1113" y="3645024"/>
            <a:ext cx="2560742" cy="2078471"/>
          </a:xfrm>
          <a:prstGeom prst="round2DiagRect">
            <a:avLst>
              <a:gd name="adj1" fmla="val 16667"/>
              <a:gd name="adj2" fmla="val 0"/>
            </a:avLst>
          </a:prstGeom>
          <a:ln w="9525">
            <a:noFill/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7226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0134" y="260648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>
                <a:solidFill>
                  <a:srgbClr val="FF0000"/>
                </a:solidFill>
                <a:latin typeface="Monotype Corsiva" pitchFamily="66" charset="0"/>
              </a:rPr>
              <a:t>Які бувають типи химерних організмів?</a:t>
            </a:r>
            <a:endParaRPr lang="uk-UA" sz="36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906979"/>
            <a:ext cx="8352928" cy="27330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CC99"/>
              </a:buClr>
              <a:buSzPct val="70000"/>
            </a:pPr>
            <a:r>
              <a:rPr lang="uk-UA" sz="2200" b="1" i="1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1.Химери </a:t>
            </a:r>
            <a:r>
              <a:rPr lang="uk-UA" sz="2200" b="1" i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мозаїчні </a:t>
            </a:r>
            <a:r>
              <a:rPr lang="uk-UA" sz="22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uk-UA" sz="2200" b="1" i="1" kern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гіперхимери</a:t>
            </a:r>
            <a:r>
              <a:rPr lang="uk-UA" sz="22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uk-UA" sz="2200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200" kern="0" dirty="0">
                <a:latin typeface="Times New Roman" pitchFamily="18" charset="0"/>
                <a:cs typeface="Times New Roman" pitchFamily="18" charset="0"/>
              </a:rPr>
              <a:t>— у них генетично різні тканини утворюють тонку мозаїку;</a:t>
            </a:r>
          </a:p>
          <a:p>
            <a:pPr lv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CC99"/>
              </a:buClr>
              <a:buSzPct val="70000"/>
            </a:pPr>
            <a:r>
              <a:rPr lang="uk-UA" sz="2200" b="1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uk-UA" sz="22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uk-UA" sz="2200" b="1" i="1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Химери </a:t>
            </a:r>
            <a:r>
              <a:rPr lang="uk-UA" sz="2200" b="1" i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секторіальні</a:t>
            </a:r>
            <a:r>
              <a:rPr lang="uk-UA" sz="2200" i="1" kern="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uk-UA" sz="2200" kern="0" dirty="0">
                <a:latin typeface="Times New Roman" pitchFamily="18" charset="0"/>
                <a:cs typeface="Times New Roman" pitchFamily="18" charset="0"/>
              </a:rPr>
              <a:t>— у них різнорідні тканини розташовані великими ділянками;</a:t>
            </a:r>
          </a:p>
          <a:p>
            <a:pPr lv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CC99"/>
              </a:buClr>
              <a:buSzPct val="70000"/>
            </a:pPr>
            <a:r>
              <a:rPr lang="uk-UA" sz="2200" kern="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uk-UA" sz="2200" b="1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uk-UA" sz="2200" b="1" kern="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uk-UA" sz="2200" b="1" i="1" kern="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Химери</a:t>
            </a:r>
            <a:r>
              <a:rPr lang="uk-UA" sz="2200" b="1" i="1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200" b="1" i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периклінальні</a:t>
            </a:r>
            <a:r>
              <a:rPr lang="uk-UA" sz="2200" i="1" kern="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uk-UA" sz="2200" kern="0" dirty="0">
                <a:latin typeface="Times New Roman" pitchFamily="18" charset="0"/>
                <a:cs typeface="Times New Roman" pitchFamily="18" charset="0"/>
              </a:rPr>
              <a:t>— тканини з різними генотипами лежать шарами один над одним;</a:t>
            </a:r>
          </a:p>
          <a:p>
            <a:pPr lv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CC99"/>
              </a:buClr>
              <a:buSzPct val="70000"/>
            </a:pPr>
            <a:r>
              <a:rPr lang="uk-UA" sz="2200" kern="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uk-UA" sz="2200" b="1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uk-UA" sz="2200" b="1" i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uk-UA" sz="2200" b="1" i="1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имери </a:t>
            </a:r>
            <a:r>
              <a:rPr lang="uk-UA" sz="2200" b="1" i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мериклінальні</a:t>
            </a:r>
            <a:r>
              <a:rPr lang="uk-UA" sz="2200" i="1" kern="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uk-UA" sz="2200" kern="0" dirty="0">
                <a:latin typeface="Times New Roman" pitchFamily="18" charset="0"/>
                <a:cs typeface="Times New Roman" pitchFamily="18" charset="0"/>
              </a:rPr>
              <a:t>— їх тканини складаються із суміші </a:t>
            </a:r>
            <a:r>
              <a:rPr lang="uk-UA" sz="2200" kern="0" dirty="0" err="1">
                <a:latin typeface="Times New Roman" pitchFamily="18" charset="0"/>
                <a:cs typeface="Times New Roman" pitchFamily="18" charset="0"/>
              </a:rPr>
              <a:t>секторіальних</a:t>
            </a:r>
            <a:r>
              <a:rPr lang="uk-UA" sz="2200" kern="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uk-UA" sz="2200" kern="0" dirty="0" err="1">
                <a:latin typeface="Times New Roman" pitchFamily="18" charset="0"/>
                <a:cs typeface="Times New Roman" pitchFamily="18" charset="0"/>
              </a:rPr>
              <a:t>периклінальних</a:t>
            </a:r>
            <a:r>
              <a:rPr lang="uk-UA" sz="2200" kern="0" dirty="0">
                <a:latin typeface="Times New Roman" pitchFamily="18" charset="0"/>
                <a:cs typeface="Times New Roman" pitchFamily="18" charset="0"/>
              </a:rPr>
              <a:t> ділянок.</a:t>
            </a:r>
            <a:endParaRPr lang="ru-RU" sz="2200" kern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35" b="6683"/>
          <a:stretch/>
        </p:blipFill>
        <p:spPr bwMode="auto">
          <a:xfrm>
            <a:off x="467544" y="3757808"/>
            <a:ext cx="2160240" cy="2906039"/>
          </a:xfrm>
          <a:prstGeom prst="round2DiagRect">
            <a:avLst>
              <a:gd name="adj1" fmla="val 16667"/>
              <a:gd name="adj2" fmla="val 0"/>
            </a:avLst>
          </a:prstGeom>
          <a:ln w="9525">
            <a:noFill/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2505" y="3704305"/>
            <a:ext cx="1652162" cy="2934489"/>
          </a:xfrm>
          <a:prstGeom prst="round2DiagRect">
            <a:avLst>
              <a:gd name="adj1" fmla="val 16667"/>
              <a:gd name="adj2" fmla="val 0"/>
            </a:avLst>
          </a:prstGeom>
          <a:ln w="9525">
            <a:noFill/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757808"/>
            <a:ext cx="3088544" cy="2906039"/>
          </a:xfrm>
          <a:prstGeom prst="round2DiagRect">
            <a:avLst>
              <a:gd name="adj1" fmla="val 16667"/>
              <a:gd name="adj2" fmla="val 0"/>
            </a:avLst>
          </a:prstGeom>
          <a:ln w="9525">
            <a:noFill/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409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318279" cy="627932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27584" y="404664"/>
            <a:ext cx="7848872" cy="64807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uk-UA" dirty="0"/>
          </a:p>
        </p:txBody>
      </p:sp>
      <p:sp>
        <p:nvSpPr>
          <p:cNvPr id="5" name="TextBox 4"/>
          <p:cNvSpPr txBox="1"/>
          <p:nvPr/>
        </p:nvSpPr>
        <p:spPr>
          <a:xfrm>
            <a:off x="1763688" y="404664"/>
            <a:ext cx="59766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dirty="0" smtClean="0">
                <a:solidFill>
                  <a:srgbClr val="FF0000"/>
                </a:solidFill>
                <a:latin typeface="Monotype Corsiva" pitchFamily="66" charset="0"/>
              </a:rPr>
              <a:t>Отримання </a:t>
            </a:r>
            <a:r>
              <a:rPr lang="uk-UA" sz="4000" dirty="0" err="1" smtClean="0">
                <a:solidFill>
                  <a:srgbClr val="FF0000"/>
                </a:solidFill>
                <a:latin typeface="Monotype Corsiva" pitchFamily="66" charset="0"/>
              </a:rPr>
              <a:t>качкокурки</a:t>
            </a:r>
            <a:endParaRPr lang="uk-UA" sz="4000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2455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7148" y="228775"/>
            <a:ext cx="6192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>
                <a:solidFill>
                  <a:srgbClr val="FF0000"/>
                </a:solidFill>
                <a:latin typeface="Monotype Corsiva" pitchFamily="66" charset="0"/>
              </a:rPr>
              <a:t>Що таке </a:t>
            </a:r>
            <a:r>
              <a:rPr lang="uk-UA" sz="3600" dirty="0" err="1" smtClean="0">
                <a:solidFill>
                  <a:srgbClr val="FF0000"/>
                </a:solidFill>
                <a:latin typeface="Monotype Corsiva" pitchFamily="66" charset="0"/>
              </a:rPr>
              <a:t>трансгенний</a:t>
            </a:r>
            <a:r>
              <a:rPr lang="uk-UA" sz="3600" dirty="0" smtClean="0">
                <a:solidFill>
                  <a:srgbClr val="FF0000"/>
                </a:solidFill>
                <a:latin typeface="Monotype Corsiva" pitchFamily="66" charset="0"/>
              </a:rPr>
              <a:t> організм?</a:t>
            </a:r>
            <a:endParaRPr lang="uk-UA" sz="36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504" y="764704"/>
            <a:ext cx="9036496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err="1">
                <a:latin typeface="Times New Roman" pitchFamily="18" charset="0"/>
                <a:cs typeface="Times New Roman" pitchFamily="18" charset="0"/>
              </a:rPr>
              <a:t>Трансгенний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>
                <a:latin typeface="Times New Roman" pitchFamily="18" charset="0"/>
                <a:cs typeface="Times New Roman" pitchFamily="18" charset="0"/>
              </a:rPr>
              <a:t>організм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(ГМО)-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організм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має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складі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свого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геному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чужорідні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гени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 Перший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трансгенний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організм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миша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з гормоном росту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пацюка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був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одержаний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i="1" dirty="0">
                <a:latin typeface="Times New Roman" pitchFamily="18" charset="0"/>
                <a:cs typeface="Times New Roman" pitchFamily="18" charset="0"/>
              </a:rPr>
              <a:t>Дж. Гордоном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співробітниками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у 1980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році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Трансгенні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організми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можуть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мати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велике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значення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підвищення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ефективності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сільського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господарства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та в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дослідженнях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галузі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молекулярної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біології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uk-UA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66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956895"/>
            <a:ext cx="5642159" cy="3551538"/>
          </a:xfrm>
          <a:prstGeom prst="round2DiagRect">
            <a:avLst>
              <a:gd name="adj1" fmla="val 16667"/>
              <a:gd name="adj2" fmla="val 0"/>
            </a:avLst>
          </a:prstGeom>
          <a:ln w="9525">
            <a:noFill/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4417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16632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/>
          </a:p>
        </p:txBody>
      </p:sp>
      <p:sp>
        <p:nvSpPr>
          <p:cNvPr id="3" name="TextBox 2"/>
          <p:cNvSpPr txBox="1"/>
          <p:nvPr/>
        </p:nvSpPr>
        <p:spPr>
          <a:xfrm>
            <a:off x="81452" y="88989"/>
            <a:ext cx="6552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Чи може ГМО приносити користь?</a:t>
            </a:r>
            <a:endParaRPr lang="uk-UA" sz="3600" dirty="0">
              <a:solidFill>
                <a:srgbClr val="FF000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735320"/>
            <a:ext cx="8784976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Ще у другій половині 70-х років з‘явилися бактерії з вбудованими генами інсуліну, інтерферону, </a:t>
            </a:r>
            <a:r>
              <a:rPr lang="uk-UA" sz="2200" dirty="0" err="1" smtClean="0">
                <a:latin typeface="Times New Roman" pitchFamily="18" charset="0"/>
                <a:cs typeface="Times New Roman" pitchFamily="18" charset="0"/>
              </a:rPr>
              <a:t>соматотропіну</a:t>
            </a:r>
            <a:r>
              <a:rPr lang="uk-UA" sz="2200" dirty="0">
                <a:latin typeface="Times New Roman" pitchFamily="18" charset="0"/>
                <a:cs typeface="Times New Roman" pitchFamily="18" charset="0"/>
              </a:rPr>
              <a:t>. На сьогодні їх використовують для виробництва великої кількості людських білків, які можуть використовуватися у медицині.</a:t>
            </a:r>
          </a:p>
          <a:p>
            <a:r>
              <a:rPr lang="uk-UA" sz="2200" dirty="0">
                <a:latin typeface="Times New Roman" pitchFamily="18" charset="0"/>
                <a:cs typeface="Times New Roman" pitchFamily="18" charset="0"/>
              </a:rPr>
              <a:t>Наприклад, генетично  </a:t>
            </a: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модифіковані </a:t>
            </a:r>
            <a:r>
              <a:rPr lang="uk-UA" sz="2200" dirty="0">
                <a:latin typeface="Times New Roman" pitchFamily="18" charset="0"/>
                <a:cs typeface="Times New Roman" pitchFamily="18" charset="0"/>
              </a:rPr>
              <a:t>бактерії  </a:t>
            </a: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використовують </a:t>
            </a:r>
            <a:r>
              <a:rPr lang="uk-UA" sz="2200" dirty="0">
                <a:latin typeface="Times New Roman" pitchFamily="18" charset="0"/>
                <a:cs typeface="Times New Roman" pitchFamily="18" charset="0"/>
              </a:rPr>
              <a:t>для  </a:t>
            </a: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виробництва інсуліну. Також </a:t>
            </a:r>
            <a:r>
              <a:rPr lang="uk-UA" sz="2200" dirty="0">
                <a:latin typeface="Times New Roman" pitchFamily="18" charset="0"/>
                <a:cs typeface="Times New Roman" pitchFamily="18" charset="0"/>
              </a:rPr>
              <a:t>бактерії використовують для виробництва  факторів згортання крові для лікування гемофілії.</a:t>
            </a:r>
          </a:p>
          <a:p>
            <a:endParaRPr lang="uk-U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178"/>
          <a:stretch/>
        </p:blipFill>
        <p:spPr bwMode="auto">
          <a:xfrm>
            <a:off x="1057494" y="3467852"/>
            <a:ext cx="7029011" cy="2984403"/>
          </a:xfrm>
          <a:prstGeom prst="round2DiagRect">
            <a:avLst>
              <a:gd name="adj1" fmla="val 16667"/>
              <a:gd name="adj2" fmla="val 0"/>
            </a:avLst>
          </a:prstGeom>
          <a:ln w="9525">
            <a:noFill/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6819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188640"/>
            <a:ext cx="74523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>
                <a:solidFill>
                  <a:srgbClr val="FF0000"/>
                </a:solidFill>
                <a:latin typeface="Monotype Corsiva" pitchFamily="66" charset="0"/>
              </a:rPr>
              <a:t>Які саме організми найчастіше бувають  </a:t>
            </a:r>
            <a:r>
              <a:rPr lang="uk-UA" sz="3600" dirty="0" err="1" smtClean="0">
                <a:solidFill>
                  <a:srgbClr val="FF0000"/>
                </a:solidFill>
                <a:latin typeface="Monotype Corsiva" pitchFamily="66" charset="0"/>
              </a:rPr>
              <a:t>трансгенними</a:t>
            </a:r>
            <a:r>
              <a:rPr lang="uk-UA" sz="3600" dirty="0" smtClean="0">
                <a:solidFill>
                  <a:srgbClr val="FF0000"/>
                </a:solidFill>
                <a:latin typeface="Monotype Corsiva" pitchFamily="66" charset="0"/>
              </a:rPr>
              <a:t>?</a:t>
            </a:r>
            <a:endParaRPr lang="uk-UA" sz="36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5571" y="1388969"/>
            <a:ext cx="892899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Нині в Україні випробовуються </a:t>
            </a:r>
            <a:r>
              <a:rPr lang="uk-UA" sz="2200" dirty="0" err="1" smtClean="0">
                <a:latin typeface="Times New Roman" pitchFamily="18" charset="0"/>
                <a:cs typeface="Times New Roman" pitchFamily="18" charset="0"/>
              </a:rPr>
              <a:t>трансгенні</a:t>
            </a: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 сорти кукурудзи, цукрових буряків і ріпаку, стійкі проти гербіцидів( хімічних речовин, що використовують для боротьби з бур‘янами); кукурудзи, стійкої проти кукурудзяного метелика, а також картоплі, стійкої проти колорадського жука.</a:t>
            </a:r>
            <a:endParaRPr lang="uk-UA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3923" y="3361058"/>
            <a:ext cx="3290558" cy="2976339"/>
          </a:xfrm>
          <a:prstGeom prst="round2DiagRect">
            <a:avLst>
              <a:gd name="adj1" fmla="val 16667"/>
              <a:gd name="adj2" fmla="val 0"/>
            </a:avLst>
          </a:prstGeom>
          <a:ln w="9525">
            <a:noFill/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61059"/>
            <a:ext cx="4348547" cy="2976339"/>
          </a:xfrm>
          <a:prstGeom prst="round2DiagRect">
            <a:avLst>
              <a:gd name="adj1" fmla="val 16667"/>
              <a:gd name="adj2" fmla="val 0"/>
            </a:avLst>
          </a:prstGeom>
          <a:ln w="9525">
            <a:noFill/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00156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332656"/>
            <a:ext cx="835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35"/>
          <a:stretch/>
        </p:blipFill>
        <p:spPr>
          <a:xfrm>
            <a:off x="807153" y="332656"/>
            <a:ext cx="3579970" cy="25922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32656"/>
            <a:ext cx="3133788" cy="2592288"/>
          </a:xfrm>
          <a:prstGeom prst="round2DiagRect">
            <a:avLst>
              <a:gd name="adj1" fmla="val 16667"/>
              <a:gd name="adj2" fmla="val 0"/>
            </a:avLst>
          </a:prstGeom>
          <a:ln w="9525">
            <a:noFill/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881" y="3837806"/>
            <a:ext cx="2839040" cy="2530679"/>
          </a:xfrm>
          <a:prstGeom prst="round2DiagRect">
            <a:avLst>
              <a:gd name="adj1" fmla="val 16667"/>
              <a:gd name="adj2" fmla="val 0"/>
            </a:avLst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91"/>
          <a:stretch/>
        </p:blipFill>
        <p:spPr bwMode="auto">
          <a:xfrm>
            <a:off x="4751588" y="3837805"/>
            <a:ext cx="3242232" cy="2530679"/>
          </a:xfrm>
          <a:prstGeom prst="round2DiagRect">
            <a:avLst>
              <a:gd name="adj1" fmla="val 16667"/>
              <a:gd name="adj2" fmla="val 0"/>
            </a:avLst>
          </a:prstGeom>
          <a:ln w="9525">
            <a:noFill/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64088" y="3169695"/>
            <a:ext cx="3096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err="1" smtClean="0">
                <a:solidFill>
                  <a:srgbClr val="FF0000"/>
                </a:solidFill>
                <a:latin typeface="Monotype Corsiva" pitchFamily="66" charset="0"/>
              </a:rPr>
              <a:t>Мавпосвиня</a:t>
            </a:r>
            <a:endParaRPr lang="uk-UA" sz="28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80769" y="2954251"/>
            <a:ext cx="35283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err="1" smtClean="0">
                <a:solidFill>
                  <a:srgbClr val="FF0000"/>
                </a:solidFill>
                <a:latin typeface="Monotype Corsiva" pitchFamily="66" charset="0"/>
              </a:rPr>
              <a:t>Флюоресцетні</a:t>
            </a:r>
            <a:r>
              <a:rPr lang="uk-UA" sz="2800" dirty="0" smtClean="0">
                <a:solidFill>
                  <a:srgbClr val="FF0000"/>
                </a:solidFill>
                <a:latin typeface="Monotype Corsiva" pitchFamily="66" charset="0"/>
              </a:rPr>
              <a:t> миші з геном медузи</a:t>
            </a:r>
            <a:endParaRPr lang="uk-UA" sz="2800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7998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1408</TotalTime>
  <Words>383</Words>
  <Application>Microsoft Office PowerPoint</Application>
  <PresentationFormat>Экран (4:3)</PresentationFormat>
  <Paragraphs>44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Забарвлення комах</dc:title>
  <dc:creator>Павленко</dc:creator>
  <cp:lastModifiedBy>admin</cp:lastModifiedBy>
  <cp:revision>230</cp:revision>
  <dcterms:created xsi:type="dcterms:W3CDTF">2010-04-04T20:34:18Z</dcterms:created>
  <dcterms:modified xsi:type="dcterms:W3CDTF">2013-10-27T20:56:37Z</dcterms:modified>
</cp:coreProperties>
</file>