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3" r:id="rId10"/>
    <p:sldId id="269" r:id="rId11"/>
    <p:sldId id="270" r:id="rId12"/>
    <p:sldId id="264" r:id="rId13"/>
    <p:sldId id="268" r:id="rId14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1BA9"/>
    <a:srgbClr val="FF964F"/>
    <a:srgbClr val="FF6600"/>
    <a:srgbClr val="EB3DE3"/>
    <a:srgbClr val="800080"/>
    <a:srgbClr val="006600"/>
    <a:srgbClr val="A81481"/>
    <a:srgbClr val="360F6B"/>
    <a:srgbClr val="660033"/>
    <a:srgbClr val="C1D65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3635" autoAdjust="0"/>
  </p:normalViewPr>
  <p:slideViewPr>
    <p:cSldViewPr>
      <p:cViewPr varScale="1">
        <p:scale>
          <a:sx n="73" d="100"/>
          <a:sy n="73" d="100"/>
        </p:scale>
        <p:origin x="-42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810FDC-F40D-47C1-B943-D16F7F48D3EC}" type="datetimeFigureOut">
              <a:rPr lang="uk-UA" smtClean="0"/>
              <a:pPr/>
              <a:t>18.04.2013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3206FD-E661-4B4F-9CF9-AE8B3EFB2451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3206FD-E661-4B4F-9CF9-AE8B3EFB2451}" type="slidenum">
              <a:rPr lang="uk-UA" smtClean="0"/>
              <a:pPr/>
              <a:t>2</a:t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4E5DB-771D-4DD2-852C-A9D00F5016B6}" type="datetimeFigureOut">
              <a:rPr lang="uk-UA" smtClean="0"/>
              <a:pPr/>
              <a:t>18.04.2013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99A1C-ECA0-43E9-9602-3A827FA1E52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4E5DB-771D-4DD2-852C-A9D00F5016B6}" type="datetimeFigureOut">
              <a:rPr lang="uk-UA" smtClean="0"/>
              <a:pPr/>
              <a:t>18.04.2013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99A1C-ECA0-43E9-9602-3A827FA1E52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4E5DB-771D-4DD2-852C-A9D00F5016B6}" type="datetimeFigureOut">
              <a:rPr lang="uk-UA" smtClean="0"/>
              <a:pPr/>
              <a:t>18.04.2013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99A1C-ECA0-43E9-9602-3A827FA1E52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4E5DB-771D-4DD2-852C-A9D00F5016B6}" type="datetimeFigureOut">
              <a:rPr lang="uk-UA" smtClean="0"/>
              <a:pPr/>
              <a:t>18.04.2013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99A1C-ECA0-43E9-9602-3A827FA1E52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4E5DB-771D-4DD2-852C-A9D00F5016B6}" type="datetimeFigureOut">
              <a:rPr lang="uk-UA" smtClean="0"/>
              <a:pPr/>
              <a:t>18.04.2013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99A1C-ECA0-43E9-9602-3A827FA1E52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4E5DB-771D-4DD2-852C-A9D00F5016B6}" type="datetimeFigureOut">
              <a:rPr lang="uk-UA" smtClean="0"/>
              <a:pPr/>
              <a:t>18.04.2013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99A1C-ECA0-43E9-9602-3A827FA1E52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4E5DB-771D-4DD2-852C-A9D00F5016B6}" type="datetimeFigureOut">
              <a:rPr lang="uk-UA" smtClean="0"/>
              <a:pPr/>
              <a:t>18.04.2013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99A1C-ECA0-43E9-9602-3A827FA1E52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4E5DB-771D-4DD2-852C-A9D00F5016B6}" type="datetimeFigureOut">
              <a:rPr lang="uk-UA" smtClean="0"/>
              <a:pPr/>
              <a:t>18.04.2013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99A1C-ECA0-43E9-9602-3A827FA1E52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4E5DB-771D-4DD2-852C-A9D00F5016B6}" type="datetimeFigureOut">
              <a:rPr lang="uk-UA" smtClean="0"/>
              <a:pPr/>
              <a:t>18.04.2013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99A1C-ECA0-43E9-9602-3A827FA1E52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4E5DB-771D-4DD2-852C-A9D00F5016B6}" type="datetimeFigureOut">
              <a:rPr lang="uk-UA" smtClean="0"/>
              <a:pPr/>
              <a:t>18.04.2013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99A1C-ECA0-43E9-9602-3A827FA1E52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4E5DB-771D-4DD2-852C-A9D00F5016B6}" type="datetimeFigureOut">
              <a:rPr lang="uk-UA" smtClean="0"/>
              <a:pPr/>
              <a:t>18.04.2013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99A1C-ECA0-43E9-9602-3A827FA1E52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74E5DB-771D-4DD2-852C-A9D00F5016B6}" type="datetimeFigureOut">
              <a:rPr lang="uk-UA" smtClean="0"/>
              <a:pPr/>
              <a:t>18.04.2013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E99A1C-ECA0-43E9-9602-3A827FA1E524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71472" y="214290"/>
            <a:ext cx="8264635" cy="285752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">
              <a:avLst/>
            </a:prstTxWarp>
            <a:spAutoFit/>
          </a:bodyPr>
          <a:lstStyle/>
          <a:p>
            <a:pPr algn="ctr"/>
            <a:r>
              <a:rPr lang="ru-RU" sz="5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Aharoni" pitchFamily="2" charset="-79"/>
              </a:rPr>
              <a:t>Сучасні</a:t>
            </a:r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Aharoni" pitchFamily="2" charset="-79"/>
              </a:rPr>
              <a:t> </a:t>
            </a:r>
            <a:r>
              <a:rPr lang="ru-RU" sz="5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Aharoni" pitchFamily="2" charset="-79"/>
              </a:rPr>
              <a:t>підходи</a:t>
            </a:r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Aharoni" pitchFamily="2" charset="-79"/>
              </a:rPr>
              <a:t> до</a:t>
            </a:r>
          </a:p>
          <a:p>
            <a:pPr algn="ctr"/>
            <a:r>
              <a:rPr lang="ru-RU" sz="5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Aharoni" pitchFamily="2" charset="-79"/>
              </a:rPr>
              <a:t>н</a:t>
            </a:r>
            <a:r>
              <a:rPr lang="ru-RU" sz="5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Aharoni" pitchFamily="2" charset="-79"/>
              </a:rPr>
              <a:t>авчально-дослідницької</a:t>
            </a:r>
            <a:endParaRPr lang="ru-RU" sz="54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5400000" scaled="0"/>
              </a:gradFill>
              <a:effectLst>
                <a:outerShdw blurRad="50800" algn="tl" rotWithShape="0">
                  <a:srgbClr val="000000"/>
                </a:outerShdw>
              </a:effectLst>
              <a:cs typeface="Aharoni" pitchFamily="2" charset="-79"/>
            </a:endParaRPr>
          </a:p>
          <a:p>
            <a:pPr algn="ctr"/>
            <a:r>
              <a:rPr lang="ru-RU" sz="5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Aharoni" pitchFamily="2" charset="-79"/>
              </a:rPr>
              <a:t>діяльності</a:t>
            </a:r>
            <a:endParaRPr lang="ru-RU" sz="54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5400000" scaled="0"/>
              </a:gradFill>
              <a:effectLst>
                <a:outerShdw blurRad="50800" algn="tl" rotWithShape="0">
                  <a:srgbClr val="000000"/>
                </a:outerShdw>
              </a:effectLst>
              <a:cs typeface="Aharoni" pitchFamily="2" charset="-79"/>
            </a:endParaRPr>
          </a:p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Aharoni" pitchFamily="2" charset="-79"/>
              </a:rPr>
              <a:t> </a:t>
            </a:r>
            <a:r>
              <a:rPr lang="ru-RU" sz="5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Aharoni" pitchFamily="2" charset="-79"/>
              </a:rPr>
              <a:t>обдарованих</a:t>
            </a:r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Aharoni" pitchFamily="2" charset="-79"/>
              </a:rPr>
              <a:t> </a:t>
            </a:r>
            <a:r>
              <a:rPr lang="ru-RU" sz="5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Aharoni" pitchFamily="2" charset="-79"/>
              </a:rPr>
              <a:t>дітей</a:t>
            </a:r>
            <a:endParaRPr lang="ru-RU" sz="54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5400000" scaled="0"/>
              </a:gradFill>
              <a:effectLst>
                <a:outerShdw blurRad="50800" algn="tl" rotWithShape="0">
                  <a:srgbClr val="000000"/>
                </a:outerShdw>
              </a:effectLst>
              <a:cs typeface="Aharoni" pitchFamily="2" charset="-79"/>
            </a:endParaRPr>
          </a:p>
          <a:p>
            <a:pPr algn="ctr"/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Aharoni" pitchFamily="2" charset="-79"/>
              </a:rPr>
              <a:t>н</a:t>
            </a:r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Aharoni" pitchFamily="2" charset="-79"/>
              </a:rPr>
              <a:t>а уроках </a:t>
            </a:r>
            <a:r>
              <a:rPr lang="ru-RU" sz="5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Aharoni" pitchFamily="2" charset="-79"/>
              </a:rPr>
              <a:t>біології</a:t>
            </a:r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Aharoni" pitchFamily="2" charset="-79"/>
              </a:rPr>
              <a:t> 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5400000" scaled="0"/>
              </a:gradFill>
              <a:effectLst>
                <a:outerShdw blurRad="50800" algn="tl" rotWithShape="0">
                  <a:srgbClr val="000000"/>
                </a:outerShdw>
              </a:effectLst>
              <a:cs typeface="Aharoni" pitchFamily="2" charset="-79"/>
            </a:endParaRPr>
          </a:p>
        </p:txBody>
      </p:sp>
      <p:pic>
        <p:nvPicPr>
          <p:cNvPr id="1026" name="Picture 2" descr="ф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928934"/>
            <a:ext cx="3786214" cy="3000396"/>
          </a:xfrm>
          <a:prstGeom prst="ellipse">
            <a:avLst/>
          </a:prstGeom>
          <a:ln w="190500" cap="rnd">
            <a:solidFill>
              <a:srgbClr val="FFFF66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7" name="Picture 3" descr="DSCN112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3214686"/>
            <a:ext cx="4162425" cy="27146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7"/>
          <p:cNvSpPr>
            <a:spLocks noChangeArrowheads="1" noChangeShapeType="1" noTextEdit="1"/>
          </p:cNvSpPr>
          <p:nvPr/>
        </p:nvSpPr>
        <p:spPr bwMode="auto">
          <a:xfrm>
            <a:off x="1785918" y="214290"/>
            <a:ext cx="6143668" cy="1871663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3600" b="1" kern="10" spc="50" dirty="0" err="1">
                <a:ln w="12700" cmpd="sng">
                  <a:solidFill>
                    <a:srgbClr val="2F1BA9"/>
                  </a:solidFill>
                  <a:prstDash val="solid"/>
                </a:ln>
                <a:solidFill>
                  <a:srgbClr val="2F1BA9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/>
                <a:cs typeface="Times New Roman"/>
              </a:rPr>
              <a:t>Екологічна</a:t>
            </a:r>
            <a:r>
              <a:rPr lang="ru-RU" sz="3600" b="1" kern="10" spc="50" dirty="0">
                <a:ln w="12700" cmpd="sng">
                  <a:solidFill>
                    <a:srgbClr val="2F1BA9"/>
                  </a:solidFill>
                  <a:prstDash val="solid"/>
                </a:ln>
                <a:solidFill>
                  <a:srgbClr val="2F1BA9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/>
                <a:cs typeface="Times New Roman"/>
              </a:rPr>
              <a:t> стежка до </a:t>
            </a:r>
            <a:r>
              <a:rPr lang="ru-RU" sz="3600" b="1" kern="10" spc="50" dirty="0" err="1">
                <a:ln w="12700" cmpd="sng">
                  <a:solidFill>
                    <a:srgbClr val="2F1BA9"/>
                  </a:solidFill>
                  <a:prstDash val="solid"/>
                </a:ln>
                <a:solidFill>
                  <a:srgbClr val="2F1BA9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/>
                <a:cs typeface="Times New Roman"/>
              </a:rPr>
              <a:t>місцезростання</a:t>
            </a:r>
            <a:endParaRPr lang="ru-RU" sz="3600" b="1" kern="10" spc="50" dirty="0">
              <a:ln w="12700" cmpd="sng">
                <a:solidFill>
                  <a:srgbClr val="2F1BA9"/>
                </a:solidFill>
                <a:prstDash val="solid"/>
              </a:ln>
              <a:solidFill>
                <a:srgbClr val="2F1BA9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Times New Roman"/>
              <a:cs typeface="Times New Roman"/>
            </a:endParaRPr>
          </a:p>
          <a:p>
            <a:pPr algn="ctr"/>
            <a:r>
              <a:rPr lang="ru-RU" sz="3600" b="1" kern="10" spc="50" dirty="0" err="1">
                <a:ln w="12700" cmpd="sng">
                  <a:solidFill>
                    <a:srgbClr val="2F1BA9"/>
                  </a:solidFill>
                  <a:prstDash val="solid"/>
                </a:ln>
                <a:solidFill>
                  <a:srgbClr val="2F1BA9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/>
                <a:cs typeface="Times New Roman"/>
              </a:rPr>
              <a:t>первоцвітів</a:t>
            </a:r>
            <a:endParaRPr lang="uk-UA" sz="3600" b="1" kern="10" spc="50" dirty="0">
              <a:ln w="12700" cmpd="sng">
                <a:solidFill>
                  <a:srgbClr val="2F1BA9"/>
                </a:solidFill>
                <a:prstDash val="solid"/>
              </a:ln>
              <a:solidFill>
                <a:srgbClr val="2F1BA9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Times New Roman"/>
              <a:cs typeface="Times New Roman"/>
            </a:endParaRPr>
          </a:p>
        </p:txBody>
      </p:sp>
      <p:pic>
        <p:nvPicPr>
          <p:cNvPr id="3" name="Picture 6" descr="100_16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071546"/>
            <a:ext cx="3097213" cy="232251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Picture 5" descr="IMG_013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2643182"/>
            <a:ext cx="2916238" cy="38877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scene3d>
            <a:camera prst="perspectiveHeroicExtremeLeftFacing"/>
            <a:lightRig rig="threePt" dir="t"/>
          </a:scene3d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72396" y="1071546"/>
            <a:ext cx="847725" cy="12763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E:\Мої документи\Відновлені документс\фотографії\первоцвіти\IMG_013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0562" y="2071678"/>
            <a:ext cx="1619907" cy="216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0" y="3214686"/>
            <a:ext cx="6143636" cy="3447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uk-UA" sz="2000" b="1" dirty="0" smtClean="0">
                <a:solidFill>
                  <a:srgbClr val="A50021"/>
                </a:solidFill>
              </a:rPr>
              <a:t>План</a:t>
            </a:r>
            <a:endParaRPr lang="uk-UA" sz="2000" dirty="0">
              <a:solidFill>
                <a:srgbClr val="A50021"/>
              </a:solidFill>
            </a:endParaRPr>
          </a:p>
          <a:p>
            <a:r>
              <a:rPr lang="uk-UA" dirty="0"/>
              <a:t>Зупинка 1. «До природи не неси шкоди».</a:t>
            </a:r>
          </a:p>
          <a:p>
            <a:r>
              <a:rPr lang="uk-UA" dirty="0"/>
              <a:t>Зупинка 2. «Правила техніки безпеки».</a:t>
            </a:r>
          </a:p>
          <a:p>
            <a:r>
              <a:rPr lang="uk-UA" dirty="0"/>
              <a:t>Зупинка 3. «Екскурсія до місцезростання першоцвітів»(</a:t>
            </a:r>
            <a:r>
              <a:rPr lang="uk-UA" dirty="0" err="1"/>
              <a:t>Підгорянський</a:t>
            </a:r>
            <a:r>
              <a:rPr lang="uk-UA" dirty="0"/>
              <a:t> ліс).</a:t>
            </a:r>
          </a:p>
          <a:p>
            <a:r>
              <a:rPr lang="uk-UA" dirty="0"/>
              <a:t>Зупинка 4. «Рослини під охороною природи». Опис, замальовування, спостереження за підсніжником складчастим, анемоною дібровною, шафраном </a:t>
            </a:r>
            <a:r>
              <a:rPr lang="uk-UA" dirty="0" err="1"/>
              <a:t>Гейфеля</a:t>
            </a:r>
            <a:r>
              <a:rPr lang="uk-UA" dirty="0"/>
              <a:t>, фіалкою триколірною, первоцвітом весняним.</a:t>
            </a:r>
          </a:p>
          <a:p>
            <a:r>
              <a:rPr lang="uk-UA" dirty="0"/>
              <a:t>Зупинка 5. «Наукова». Складання морфологічної характеристики ранніх квітів.</a:t>
            </a:r>
          </a:p>
          <a:p>
            <a:r>
              <a:rPr lang="uk-UA" dirty="0"/>
              <a:t>Зупинка 6. «Первоцвіти у віршах, загадках, прислів’ях».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ф13,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429000"/>
            <a:ext cx="4143404" cy="3071834"/>
          </a:xfrm>
          <a:prstGeom prst="ellipse">
            <a:avLst/>
          </a:prstGeom>
          <a:ln w="190500" cap="rnd">
            <a:solidFill>
              <a:srgbClr val="92D05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147" name="Picture 3" descr="IMG_13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3000372"/>
            <a:ext cx="3086100" cy="35655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EB3DE3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148" name="Picture 4" descr="E:\Мої документи\Відновлені документс\фотографії\первоцвіти\DSCN095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500042"/>
            <a:ext cx="3502876" cy="2520000"/>
          </a:xfrm>
          <a:prstGeom prst="ellipse">
            <a:avLst/>
          </a:prstGeom>
          <a:ln w="190500" cap="rnd">
            <a:solidFill>
              <a:srgbClr val="FF964F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Прямоугольник 4"/>
          <p:cNvSpPr/>
          <p:nvPr/>
        </p:nvSpPr>
        <p:spPr>
          <a:xfrm rot="21310472">
            <a:off x="2908596" y="355546"/>
            <a:ext cx="6026137" cy="211683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Up">
              <a:avLst>
                <a:gd name="adj" fmla="val 48248"/>
              </a:avLst>
            </a:prstTxWarp>
            <a:spAutoFit/>
          </a:bodyPr>
          <a:lstStyle/>
          <a:p>
            <a:pPr algn="ctr"/>
            <a:r>
              <a:rPr lang="ru-RU" sz="4000" b="1" cap="none" spc="0" dirty="0" err="1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Екологічний</a:t>
            </a:r>
            <a:r>
              <a:rPr lang="ru-RU" sz="4000" b="1" cap="none" spc="0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проект</a:t>
            </a:r>
          </a:p>
          <a:p>
            <a:pPr algn="ctr"/>
            <a:r>
              <a:rPr lang="ru-RU" sz="4000" b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«</a:t>
            </a:r>
            <a:r>
              <a:rPr lang="ru-RU" sz="4000" b="1" dirty="0" err="1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Першоцвіти</a:t>
            </a:r>
            <a:r>
              <a:rPr lang="ru-RU" sz="4000" b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sz="4000" b="1" dirty="0" err="1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Тернопілля</a:t>
            </a:r>
            <a:r>
              <a:rPr lang="ru-RU" sz="4000" b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»</a:t>
            </a:r>
            <a:endParaRPr lang="ru-RU" sz="4000" b="1" cap="none" spc="0" dirty="0">
              <a:ln w="18000">
                <a:solidFill>
                  <a:srgbClr val="FFFF00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SC0048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928934"/>
            <a:ext cx="3143240" cy="3690937"/>
          </a:xfrm>
          <a:prstGeom prst="rect">
            <a:avLst/>
          </a:prstGeom>
          <a:noFill/>
          <a:ln w="38100">
            <a:solidFill>
              <a:srgbClr val="7030A0"/>
            </a:solidFill>
            <a:miter lim="800000"/>
            <a:headEnd/>
            <a:tailEnd/>
          </a:ln>
          <a:scene3d>
            <a:camera prst="perspectiveContrastingRightFacing"/>
            <a:lightRig rig="threePt" dir="t"/>
          </a:scene3d>
        </p:spPr>
      </p:pic>
      <p:pic>
        <p:nvPicPr>
          <p:cNvPr id="5123" name="Picture 3" descr="DSC0047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50" y="2643182"/>
            <a:ext cx="2928958" cy="4214818"/>
          </a:xfrm>
          <a:prstGeom prst="ellipse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5124" name="Picture 4" descr="E:\Мої документи\Відновлені документс\фотографії\Посади дерево, старі\ф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0694" y="3286124"/>
            <a:ext cx="3428992" cy="2981325"/>
          </a:xfrm>
          <a:prstGeom prst="rect">
            <a:avLst/>
          </a:prstGeom>
          <a:noFill/>
          <a:ln w="57150">
            <a:solidFill>
              <a:srgbClr val="FF0000"/>
            </a:solidFill>
          </a:ln>
          <a:scene3d>
            <a:camera prst="perspectiveHeroicExtremeLeftFacing"/>
            <a:lightRig rig="threePt" dir="t"/>
          </a:scene3d>
        </p:spPr>
      </p:pic>
      <p:pic>
        <p:nvPicPr>
          <p:cNvPr id="5125" name="Picture 5" descr="00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428604"/>
            <a:ext cx="1928826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6" name="Picture 6" descr="00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15140" y="285728"/>
            <a:ext cx="2071702" cy="27061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2428860" y="1000108"/>
            <a:ext cx="4143404" cy="1589426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Wave2">
              <a:avLst>
                <a:gd name="adj1" fmla="val 12500"/>
                <a:gd name="adj2" fmla="val -325"/>
              </a:avLst>
            </a:prstTxWarp>
            <a:spAutoFit/>
          </a:bodyPr>
          <a:lstStyle/>
          <a:p>
            <a:pPr algn="ctr"/>
            <a:r>
              <a:rPr lang="ru-RU" sz="4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66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«Парад </a:t>
            </a:r>
            <a:r>
              <a:rPr lang="ru-RU" sz="44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66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квітів</a:t>
            </a:r>
            <a:r>
              <a:rPr lang="ru-RU" sz="4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66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66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</a:t>
            </a:r>
            <a:r>
              <a:rPr lang="ru-RU" sz="4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66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оло </a:t>
            </a:r>
            <a:r>
              <a:rPr lang="ru-RU" sz="44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66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школи</a:t>
            </a:r>
            <a:r>
              <a:rPr lang="ru-RU" sz="4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66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»</a:t>
            </a:r>
            <a:endParaRPr lang="ru-RU" sz="4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66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214546" y="285728"/>
            <a:ext cx="4355872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Bottom">
              <a:avLst/>
            </a:prstTxWarp>
            <a:spAutoFit/>
          </a:bodyPr>
          <a:lstStyle/>
          <a:p>
            <a:pPr algn="ctr"/>
            <a:r>
              <a:rPr lang="ru-RU" sz="54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80008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Трудова</a:t>
            </a:r>
            <a:r>
              <a:rPr lang="ru-RU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80008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sz="54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80008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акція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80008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28662" y="642918"/>
            <a:ext cx="7358114" cy="1569660"/>
          </a:xfrm>
          <a:prstGeom prst="rect">
            <a:avLst/>
          </a:prstGeom>
          <a:noFill/>
          <a:effectLst/>
        </p:spPr>
        <p:txBody>
          <a:bodyPr wrap="squar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uk-UA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Діагностика </a:t>
            </a:r>
            <a:r>
              <a:rPr lang="uk-UA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та </a:t>
            </a:r>
            <a:r>
              <a:rPr lang="uk-UA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виявлення</a:t>
            </a:r>
          </a:p>
          <a:p>
            <a:pPr algn="ctr"/>
            <a:r>
              <a:rPr lang="uk-UA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uk-UA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індивідуальних особливостей обдарованих </a:t>
            </a:r>
            <a:r>
              <a:rPr lang="uk-UA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дітей</a:t>
            </a:r>
            <a:endParaRPr lang="uk-UA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1472" y="2571744"/>
            <a:ext cx="807249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800080"/>
              </a:buClr>
              <a:buFont typeface="Wingdings" pitchFamily="2" charset="2"/>
              <a:buChar char="§"/>
            </a:pPr>
            <a:r>
              <a:rPr lang="uk-UA" sz="4000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000" b="1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тестування;</a:t>
            </a:r>
          </a:p>
          <a:p>
            <a:pPr>
              <a:buFont typeface="Wingdings" pitchFamily="2" charset="2"/>
              <a:buChar char="§"/>
            </a:pPr>
            <a:r>
              <a:rPr lang="uk-UA" sz="4000" b="1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контрольні роботи</a:t>
            </a:r>
            <a:r>
              <a:rPr lang="uk-UA" sz="4000" b="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uk-UA" sz="4000" b="1" dirty="0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uk-UA" sz="4000" b="1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лабораторно-практичні заняття</a:t>
            </a:r>
            <a:r>
              <a:rPr lang="uk-UA" sz="4000" b="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uk-UA" sz="4000" b="1" dirty="0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uk-UA" sz="4000" b="1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анкетування;</a:t>
            </a:r>
          </a:p>
          <a:p>
            <a:pPr>
              <a:buFont typeface="Wingdings" pitchFamily="2" charset="2"/>
              <a:buChar char="§"/>
            </a:pPr>
            <a:r>
              <a:rPr lang="uk-UA" sz="4000" b="1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уроки </a:t>
            </a:r>
            <a:r>
              <a:rPr lang="uk-UA" sz="4000" b="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з впровадженням нових </a:t>
            </a:r>
            <a:endParaRPr lang="uk-UA" sz="4000" b="1" dirty="0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4000" b="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000" b="1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 інформаційних </a:t>
            </a:r>
            <a:r>
              <a:rPr lang="uk-UA" sz="4000" b="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технологій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7946" y="3714752"/>
            <a:ext cx="3956054" cy="28575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714348" y="357166"/>
            <a:ext cx="82153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/>
          </a:p>
        </p:txBody>
      </p:sp>
      <p:sp>
        <p:nvSpPr>
          <p:cNvPr id="3" name="Прямоугольник 2"/>
          <p:cNvSpPr/>
          <p:nvPr/>
        </p:nvSpPr>
        <p:spPr>
          <a:xfrm>
            <a:off x="857224" y="285728"/>
            <a:ext cx="7358114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Deflate">
              <a:avLst>
                <a:gd name="adj" fmla="val 12181"/>
              </a:avLst>
            </a:prstTxWarp>
            <a:spAutoFit/>
          </a:bodyPr>
          <a:lstStyle/>
          <a:p>
            <a:pPr algn="ctr"/>
            <a:r>
              <a:rPr lang="ru-RU" sz="5400" b="1" cap="none" spc="0" dirty="0" err="1" smtClean="0">
                <a:ln w="1905"/>
                <a:gradFill flip="none"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2700000" scaled="0"/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Методи</a:t>
            </a:r>
            <a:r>
              <a:rPr lang="ru-RU" sz="5400" b="1" cap="none" spc="0" dirty="0" smtClean="0">
                <a:ln w="1905"/>
                <a:gradFill flip="none"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2700000" scaled="0"/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та </a:t>
            </a:r>
            <a:r>
              <a:rPr lang="ru-RU" sz="5400" b="1" cap="none" spc="0" dirty="0" err="1" smtClean="0">
                <a:ln w="1905"/>
                <a:gradFill flip="none"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2700000" scaled="0"/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прийоми</a:t>
            </a:r>
            <a:r>
              <a:rPr lang="ru-RU" sz="5400" b="1" cap="none" spc="0" dirty="0" smtClean="0">
                <a:ln w="1905"/>
                <a:gradFill flip="none"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2700000" scaled="0"/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</a:p>
          <a:p>
            <a:pPr algn="ctr"/>
            <a:r>
              <a:rPr lang="ru-RU" sz="5400" b="1" dirty="0" err="1" smtClean="0">
                <a:ln w="1905"/>
                <a:gradFill flip="none"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2700000" scaled="0"/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технології</a:t>
            </a:r>
            <a:r>
              <a:rPr lang="ru-RU" sz="5400" b="1" dirty="0" smtClean="0">
                <a:ln w="1905"/>
                <a:gradFill flip="none"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2700000" scaled="0"/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критичного </a:t>
            </a:r>
            <a:r>
              <a:rPr lang="ru-RU" sz="5400" b="1" dirty="0" err="1" smtClean="0">
                <a:ln w="1905"/>
                <a:gradFill flip="none"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2700000" scaled="0"/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мислення</a:t>
            </a:r>
            <a:endParaRPr lang="ru-RU" sz="5400" b="1" cap="none" spc="0" dirty="0">
              <a:ln w="1905"/>
              <a:gradFill flip="none" rotWithShape="1"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2700000" scaled="0"/>
                <a:tileRect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282" y="3071810"/>
            <a:ext cx="571504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uk-UA" sz="2400" b="1" dirty="0" smtClean="0">
                <a:solidFill>
                  <a:srgbClr val="2F1BA9"/>
                </a:solidFill>
              </a:rPr>
              <a:t> читання тексту  з позначками;</a:t>
            </a:r>
          </a:p>
          <a:p>
            <a:pPr>
              <a:buFont typeface="Wingdings" pitchFamily="2" charset="2"/>
              <a:buChar char="q"/>
            </a:pPr>
            <a:r>
              <a:rPr lang="uk-UA" sz="2400" b="1" dirty="0" smtClean="0">
                <a:solidFill>
                  <a:srgbClr val="2F1BA9"/>
                </a:solidFill>
              </a:rPr>
              <a:t> робота в парах – змінних та постійних;</a:t>
            </a:r>
          </a:p>
          <a:p>
            <a:pPr>
              <a:buFont typeface="Wingdings" pitchFamily="2" charset="2"/>
              <a:buChar char="q"/>
            </a:pPr>
            <a:r>
              <a:rPr lang="uk-UA" sz="2400" b="1" dirty="0" smtClean="0">
                <a:solidFill>
                  <a:srgbClr val="2F1BA9"/>
                </a:solidFill>
              </a:rPr>
              <a:t> метод  демаршу;</a:t>
            </a:r>
          </a:p>
          <a:p>
            <a:pPr>
              <a:buFont typeface="Wingdings" pitchFamily="2" charset="2"/>
              <a:buChar char="q"/>
            </a:pPr>
            <a:r>
              <a:rPr lang="uk-UA" sz="2400" b="1" dirty="0" smtClean="0">
                <a:solidFill>
                  <a:srgbClr val="2F1BA9"/>
                </a:solidFill>
              </a:rPr>
              <a:t> рефлексія;</a:t>
            </a:r>
          </a:p>
          <a:p>
            <a:pPr>
              <a:buFont typeface="Wingdings" pitchFamily="2" charset="2"/>
              <a:buChar char="q"/>
            </a:pPr>
            <a:r>
              <a:rPr lang="uk-UA" sz="2400" b="1" dirty="0" smtClean="0">
                <a:solidFill>
                  <a:srgbClr val="2F1BA9"/>
                </a:solidFill>
              </a:rPr>
              <a:t> розминка;</a:t>
            </a:r>
          </a:p>
          <a:p>
            <a:pPr>
              <a:buFont typeface="Wingdings" pitchFamily="2" charset="2"/>
              <a:buChar char="q"/>
            </a:pPr>
            <a:r>
              <a:rPr lang="uk-UA" sz="2400" b="1" dirty="0" smtClean="0">
                <a:solidFill>
                  <a:srgbClr val="2F1BA9"/>
                </a:solidFill>
              </a:rPr>
              <a:t> метод проектів;</a:t>
            </a:r>
          </a:p>
          <a:p>
            <a:pPr>
              <a:buFont typeface="Wingdings" pitchFamily="2" charset="2"/>
              <a:buChar char="q"/>
            </a:pPr>
            <a:r>
              <a:rPr lang="uk-UA" sz="2400" b="1" dirty="0" smtClean="0">
                <a:solidFill>
                  <a:srgbClr val="2F1BA9"/>
                </a:solidFill>
              </a:rPr>
              <a:t> складання </a:t>
            </a:r>
            <a:r>
              <a:rPr lang="uk-UA" sz="2400" b="1" dirty="0" err="1" smtClean="0">
                <a:solidFill>
                  <a:srgbClr val="2F1BA9"/>
                </a:solidFill>
              </a:rPr>
              <a:t>сенканів</a:t>
            </a:r>
            <a:r>
              <a:rPr lang="uk-UA" sz="2400" b="1" dirty="0" smtClean="0">
                <a:solidFill>
                  <a:srgbClr val="2F1BA9"/>
                </a:solidFill>
              </a:rPr>
              <a:t>;</a:t>
            </a:r>
          </a:p>
          <a:p>
            <a:pPr>
              <a:buFont typeface="Wingdings" pitchFamily="2" charset="2"/>
              <a:buChar char="q"/>
            </a:pPr>
            <a:r>
              <a:rPr lang="uk-UA" sz="2400" b="1" dirty="0" smtClean="0">
                <a:solidFill>
                  <a:srgbClr val="2F1BA9"/>
                </a:solidFill>
              </a:rPr>
              <a:t> метод колективного обговорення</a:t>
            </a:r>
          </a:p>
          <a:p>
            <a:r>
              <a:rPr lang="uk-UA" sz="2400" b="1" dirty="0" smtClean="0">
                <a:solidFill>
                  <a:srgbClr val="2F1BA9"/>
                </a:solidFill>
              </a:rPr>
              <a:t>     проблеми</a:t>
            </a:r>
            <a:r>
              <a:rPr lang="uk-UA" dirty="0" smtClean="0"/>
              <a:t>;</a:t>
            </a:r>
          </a:p>
          <a:p>
            <a:endParaRPr lang="uk-UA" dirty="0" smtClean="0"/>
          </a:p>
          <a:p>
            <a:pPr>
              <a:buFont typeface="Wingdings" pitchFamily="2" charset="2"/>
              <a:buChar char="q"/>
            </a:pP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14348" y="357166"/>
            <a:ext cx="7923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oubleWave1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ru-RU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О</a:t>
            </a:r>
            <a:r>
              <a:rPr lang="ru-RU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рганізація</a:t>
            </a:r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спецкурсів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158" y="1571612"/>
            <a:ext cx="51435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uk-UA" sz="3200" b="1" dirty="0" smtClean="0">
                <a:solidFill>
                  <a:srgbClr val="C00000"/>
                </a:solidFill>
              </a:rPr>
              <a:t> </a:t>
            </a:r>
            <a:r>
              <a:rPr lang="uk-UA" sz="3200" b="1" dirty="0" err="1" smtClean="0">
                <a:solidFill>
                  <a:srgbClr val="C00000"/>
                </a:solidFill>
              </a:rPr>
              <a:t>“Основи</a:t>
            </a:r>
            <a:r>
              <a:rPr lang="uk-UA" sz="3200" b="1" dirty="0" smtClean="0">
                <a:solidFill>
                  <a:srgbClr val="C00000"/>
                </a:solidFill>
              </a:rPr>
              <a:t> </a:t>
            </a:r>
            <a:r>
              <a:rPr lang="uk-UA" sz="3200" b="1" dirty="0" err="1" smtClean="0">
                <a:solidFill>
                  <a:srgbClr val="C00000"/>
                </a:solidFill>
              </a:rPr>
              <a:t>цитології”</a:t>
            </a:r>
            <a:endParaRPr lang="uk-UA" sz="3200" b="1" dirty="0" smtClean="0">
              <a:solidFill>
                <a:srgbClr val="C0000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uk-UA" sz="3200" b="1" dirty="0" smtClean="0">
                <a:solidFill>
                  <a:srgbClr val="C00000"/>
                </a:solidFill>
              </a:rPr>
              <a:t> </a:t>
            </a:r>
            <a:r>
              <a:rPr lang="uk-UA" sz="3200" b="1" dirty="0" err="1" smtClean="0">
                <a:solidFill>
                  <a:srgbClr val="C00000"/>
                </a:solidFill>
              </a:rPr>
              <a:t>“Світ</a:t>
            </a:r>
            <a:r>
              <a:rPr lang="uk-UA" sz="3200" b="1" dirty="0" smtClean="0">
                <a:solidFill>
                  <a:srgbClr val="C00000"/>
                </a:solidFill>
              </a:rPr>
              <a:t> кімнатних </a:t>
            </a:r>
            <a:r>
              <a:rPr lang="uk-UA" sz="3200" b="1" dirty="0" err="1" smtClean="0">
                <a:solidFill>
                  <a:srgbClr val="C00000"/>
                </a:solidFill>
              </a:rPr>
              <a:t>рослин”</a:t>
            </a:r>
            <a:endParaRPr lang="uk-UA" sz="3200" b="1" dirty="0" smtClean="0">
              <a:solidFill>
                <a:srgbClr val="C0000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uk-UA" sz="3200" b="1" dirty="0" smtClean="0">
                <a:solidFill>
                  <a:srgbClr val="C00000"/>
                </a:solidFill>
              </a:rPr>
              <a:t> </a:t>
            </a:r>
            <a:r>
              <a:rPr lang="uk-UA" sz="3200" b="1" dirty="0" err="1" smtClean="0">
                <a:solidFill>
                  <a:srgbClr val="C00000"/>
                </a:solidFill>
              </a:rPr>
              <a:t>“Основи</a:t>
            </a:r>
            <a:r>
              <a:rPr lang="uk-UA" sz="3200" b="1" dirty="0" smtClean="0">
                <a:solidFill>
                  <a:srgbClr val="C00000"/>
                </a:solidFill>
              </a:rPr>
              <a:t> </a:t>
            </a:r>
            <a:r>
              <a:rPr lang="uk-UA" sz="3200" b="1" dirty="0" err="1" smtClean="0">
                <a:solidFill>
                  <a:srgbClr val="C00000"/>
                </a:solidFill>
              </a:rPr>
              <a:t>генетики”</a:t>
            </a:r>
            <a:endParaRPr lang="uk-UA" sz="3200" b="1" dirty="0">
              <a:solidFill>
                <a:srgbClr val="C00000"/>
              </a:solidFill>
            </a:endParaRPr>
          </a:p>
        </p:txBody>
      </p:sp>
      <p:pic>
        <p:nvPicPr>
          <p:cNvPr id="2050" name="Picture 2" descr="P21900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3643314"/>
            <a:ext cx="3500462" cy="250033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scene3d>
            <a:camera prst="perspectiveHeroicExtremeRightFacing"/>
            <a:lightRig rig="threePt" dir="t"/>
          </a:scene3d>
        </p:spPr>
      </p:pic>
      <p:pic>
        <p:nvPicPr>
          <p:cNvPr id="7" name="Picture 6" descr="DSC0050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16" y="3214686"/>
            <a:ext cx="2709863" cy="348138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4" descr="Без имени-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99244" y="1357298"/>
            <a:ext cx="3812982" cy="292895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571612"/>
            <a:ext cx="8721555" cy="17543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003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ru-RU" sz="6600" b="1" cap="none" spc="0" dirty="0" err="1" smtClean="0">
                <a:ln w="17780" cmpd="sng">
                  <a:noFill/>
                  <a:prstDash val="solid"/>
                  <a:miter lim="800000"/>
                </a:ln>
                <a:gradFill>
                  <a:gsLst>
                    <a:gs pos="0">
                      <a:srgbClr val="1A7035"/>
                    </a:gs>
                    <a:gs pos="50000">
                      <a:srgbClr val="92D050"/>
                    </a:gs>
                    <a:gs pos="100000">
                      <a:srgbClr val="156B13"/>
                    </a:gs>
                  </a:gsLst>
                  <a:lin ang="2700000" scaled="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Турнірно-олімпіадна</a:t>
            </a:r>
            <a:endParaRPr lang="ru-RU" sz="6600" b="1" cap="none" spc="0" dirty="0" smtClean="0">
              <a:ln w="17780" cmpd="sng">
                <a:noFill/>
                <a:prstDash val="solid"/>
                <a:miter lim="800000"/>
              </a:ln>
              <a:gradFill>
                <a:gsLst>
                  <a:gs pos="0">
                    <a:srgbClr val="1A7035"/>
                  </a:gs>
                  <a:gs pos="50000">
                    <a:srgbClr val="92D050"/>
                  </a:gs>
                  <a:gs pos="100000">
                    <a:srgbClr val="156B13"/>
                  </a:gs>
                </a:gsLst>
                <a:lin ang="2700000" scaled="0"/>
              </a:gra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6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1A7035"/>
                    </a:gs>
                    <a:gs pos="50000">
                      <a:srgbClr val="92D050"/>
                    </a:gs>
                    <a:gs pos="100000">
                      <a:srgbClr val="156B13"/>
                    </a:gs>
                  </a:gsLst>
                  <a:lin ang="2700000" scaled="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робота</a:t>
            </a:r>
            <a:endParaRPr lang="ru-RU" sz="6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1A7035"/>
                  </a:gs>
                  <a:gs pos="50000">
                    <a:srgbClr val="92D050"/>
                  </a:gs>
                  <a:gs pos="100000">
                    <a:srgbClr val="156B13"/>
                  </a:gs>
                </a:gsLst>
                <a:lin ang="2700000" scaled="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3074" name="Picture 2" descr="DSCN09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0" y="2571744"/>
            <a:ext cx="3643338" cy="35004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perspectiveHeroicExtremeLeftFacing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285720" y="1857364"/>
            <a:ext cx="3786214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solidFill>
                  <a:srgbClr val="FF0000"/>
                </a:solidFill>
              </a:rPr>
              <a:t>2010р.</a:t>
            </a:r>
          </a:p>
          <a:p>
            <a:pPr>
              <a:buFont typeface="Arial" pitchFamily="34" charset="0"/>
              <a:buChar char="•"/>
            </a:pPr>
            <a:r>
              <a:rPr lang="uk-UA" b="1" dirty="0" smtClean="0">
                <a:solidFill>
                  <a:srgbClr val="800080"/>
                </a:solidFill>
              </a:rPr>
              <a:t> ІІ етап – 8 перемог;</a:t>
            </a:r>
          </a:p>
          <a:p>
            <a:pPr>
              <a:buFont typeface="Arial" pitchFamily="34" charset="0"/>
              <a:buChar char="•"/>
            </a:pPr>
            <a:r>
              <a:rPr lang="uk-UA" b="1" dirty="0" smtClean="0">
                <a:solidFill>
                  <a:srgbClr val="800080"/>
                </a:solidFill>
              </a:rPr>
              <a:t> ІІІ етап – 1 перемога.</a:t>
            </a:r>
          </a:p>
          <a:p>
            <a:r>
              <a:rPr lang="uk-UA" sz="2800" dirty="0" smtClean="0">
                <a:solidFill>
                  <a:srgbClr val="FF0000"/>
                </a:solidFill>
              </a:rPr>
              <a:t>2011р.</a:t>
            </a:r>
          </a:p>
          <a:p>
            <a:pPr>
              <a:buFont typeface="Arial" pitchFamily="34" charset="0"/>
              <a:buChar char="•"/>
            </a:pPr>
            <a:r>
              <a:rPr lang="uk-UA" dirty="0" smtClean="0"/>
              <a:t> </a:t>
            </a:r>
            <a:r>
              <a:rPr lang="uk-UA" b="1" dirty="0" smtClean="0">
                <a:solidFill>
                  <a:srgbClr val="800080"/>
                </a:solidFill>
              </a:rPr>
              <a:t>ІІ етап – 7 перемог;</a:t>
            </a:r>
          </a:p>
          <a:p>
            <a:pPr>
              <a:buFont typeface="Arial" pitchFamily="34" charset="0"/>
              <a:buChar char="•"/>
            </a:pPr>
            <a:r>
              <a:rPr lang="uk-UA" b="1" dirty="0" smtClean="0">
                <a:solidFill>
                  <a:srgbClr val="800080"/>
                </a:solidFill>
              </a:rPr>
              <a:t> ІІІ етап – 2 перемоги.</a:t>
            </a:r>
          </a:p>
          <a:p>
            <a:r>
              <a:rPr lang="uk-UA" sz="2800" dirty="0" smtClean="0">
                <a:solidFill>
                  <a:srgbClr val="FF0000"/>
                </a:solidFill>
              </a:rPr>
              <a:t>2012р.</a:t>
            </a:r>
          </a:p>
          <a:p>
            <a:pPr>
              <a:buFont typeface="Arial" pitchFamily="34" charset="0"/>
              <a:buChar char="•"/>
            </a:pPr>
            <a:r>
              <a:rPr lang="uk-UA" dirty="0" smtClean="0"/>
              <a:t> </a:t>
            </a:r>
            <a:r>
              <a:rPr lang="uk-UA" b="1" dirty="0" smtClean="0">
                <a:solidFill>
                  <a:srgbClr val="800080"/>
                </a:solidFill>
              </a:rPr>
              <a:t>ІІ етап – 6 перемог;</a:t>
            </a:r>
          </a:p>
          <a:p>
            <a:pPr>
              <a:buFont typeface="Arial" pitchFamily="34" charset="0"/>
              <a:buChar char="•"/>
            </a:pPr>
            <a:r>
              <a:rPr lang="uk-UA" b="1" dirty="0" smtClean="0">
                <a:solidFill>
                  <a:srgbClr val="800080"/>
                </a:solidFill>
              </a:rPr>
              <a:t> ІІІ етап – 1 перемога;</a:t>
            </a:r>
          </a:p>
          <a:p>
            <a:r>
              <a:rPr lang="uk-UA" sz="2800" dirty="0" smtClean="0">
                <a:solidFill>
                  <a:srgbClr val="FF0000"/>
                </a:solidFill>
              </a:rPr>
              <a:t>2013р.</a:t>
            </a:r>
          </a:p>
          <a:p>
            <a:pPr>
              <a:buFont typeface="Arial" pitchFamily="34" charset="0"/>
              <a:buChar char="•"/>
            </a:pPr>
            <a:r>
              <a:rPr lang="uk-UA" b="1" dirty="0" smtClean="0">
                <a:solidFill>
                  <a:srgbClr val="800080"/>
                </a:solidFill>
              </a:rPr>
              <a:t> ІІ етап – 7 перемог;</a:t>
            </a:r>
          </a:p>
          <a:p>
            <a:pPr>
              <a:buFont typeface="Arial" pitchFamily="34" charset="0"/>
              <a:buChar char="•"/>
            </a:pPr>
            <a:r>
              <a:rPr lang="uk-UA" b="1" dirty="0" smtClean="0">
                <a:solidFill>
                  <a:srgbClr val="800080"/>
                </a:solidFill>
              </a:rPr>
              <a:t> ІІІ етап – 1 перемога</a:t>
            </a:r>
          </a:p>
          <a:p>
            <a:pPr>
              <a:buFont typeface="Arial" pitchFamily="34" charset="0"/>
              <a:buChar char="•"/>
            </a:pPr>
            <a:endParaRPr lang="uk-UA" dirty="0"/>
          </a:p>
        </p:txBody>
      </p:sp>
      <p:pic>
        <p:nvPicPr>
          <p:cNvPr id="1026" name="Picture 2" descr="E:\Мої документи\Відновлені документс\фотографії\Фото до атестації 2011, тиск\DSCN198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60" y="3000372"/>
            <a:ext cx="4000528" cy="3214710"/>
          </a:xfrm>
          <a:prstGeom prst="roundRect">
            <a:avLst>
              <a:gd name="adj" fmla="val 14224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isometricOffAxis1Righ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14282" y="0"/>
            <a:ext cx="8429684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Deflate">
              <a:avLst>
                <a:gd name="adj" fmla="val 13895"/>
              </a:avLst>
            </a:prstTxWarp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err="1" smtClean="0">
                <a:ln/>
                <a:solidFill>
                  <a:srgbClr val="660033"/>
                </a:solidFill>
                <a:effectLst/>
              </a:rPr>
              <a:t>Дослідна</a:t>
            </a:r>
            <a:r>
              <a:rPr lang="ru-RU" sz="4000" b="1" cap="none" spc="0" dirty="0" smtClean="0">
                <a:ln/>
                <a:solidFill>
                  <a:srgbClr val="660033"/>
                </a:solidFill>
                <a:effectLst/>
              </a:rPr>
              <a:t> робота –</a:t>
            </a:r>
          </a:p>
          <a:p>
            <a:pPr algn="ctr"/>
            <a:r>
              <a:rPr lang="ru-RU" sz="4000" b="1" cap="none" spc="0" dirty="0" smtClean="0">
                <a:ln/>
                <a:solidFill>
                  <a:srgbClr val="660033"/>
                </a:solidFill>
                <a:effectLst/>
              </a:rPr>
              <a:t> </a:t>
            </a:r>
            <a:r>
              <a:rPr lang="ru-RU" sz="4000" b="1" cap="none" spc="0" dirty="0" err="1" smtClean="0">
                <a:ln/>
                <a:solidFill>
                  <a:srgbClr val="660033"/>
                </a:solidFill>
                <a:effectLst/>
              </a:rPr>
              <a:t>невід</a:t>
            </a:r>
            <a:r>
              <a:rPr lang="en-US" sz="4000" b="1" cap="none" spc="0" dirty="0" smtClean="0">
                <a:ln/>
                <a:solidFill>
                  <a:srgbClr val="660033"/>
                </a:solidFill>
                <a:effectLst/>
              </a:rPr>
              <a:t>’</a:t>
            </a:r>
            <a:r>
              <a:rPr lang="uk-UA" sz="4000" b="1" cap="none" spc="0" dirty="0" smtClean="0">
                <a:ln/>
                <a:solidFill>
                  <a:srgbClr val="660033"/>
                </a:solidFill>
                <a:effectLst/>
              </a:rPr>
              <a:t>ємна ланка навчального процесу</a:t>
            </a:r>
            <a:endParaRPr lang="ru-RU" sz="4000" b="1" cap="none" spc="0" dirty="0">
              <a:ln/>
              <a:solidFill>
                <a:srgbClr val="660033"/>
              </a:solidFill>
              <a:effectLst/>
            </a:endParaRPr>
          </a:p>
        </p:txBody>
      </p:sp>
      <p:pic>
        <p:nvPicPr>
          <p:cNvPr id="2050" name="Picture 2" descr="E:\Мої документи\Відновлені документс\фотографії\Атестація, екскурсія\Екскурсія в ліс\IMG_03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714752"/>
            <a:ext cx="4071966" cy="287719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051" name="Picture 3" descr="Вітя захист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3686175"/>
            <a:ext cx="4229100" cy="288609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7" name="TextBox 16"/>
          <p:cNvSpPr txBox="1"/>
          <p:nvPr/>
        </p:nvSpPr>
        <p:spPr>
          <a:xfrm>
            <a:off x="0" y="2143116"/>
            <a:ext cx="39290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Екскурсія</a:t>
            </a:r>
          </a:p>
          <a:p>
            <a:pPr algn="ctr"/>
            <a:r>
              <a:rPr lang="uk-UA" sz="2000" b="1" dirty="0" smtClean="0">
                <a:solidFill>
                  <a:srgbClr val="360F6B"/>
                </a:solidFill>
              </a:rPr>
              <a:t> “ Сезонні явища у житті рослин ”</a:t>
            </a:r>
            <a:endParaRPr lang="uk-UA" sz="2000" b="1" dirty="0">
              <a:solidFill>
                <a:srgbClr val="360F6B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000628" y="2071678"/>
            <a:ext cx="37862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2F1BA9"/>
                </a:solidFill>
              </a:rPr>
              <a:t>Наукова робота</a:t>
            </a:r>
          </a:p>
          <a:p>
            <a:pPr lvl="0" algn="ctr"/>
            <a:r>
              <a:rPr lang="uk-UA" b="1" dirty="0" smtClean="0">
                <a:solidFill>
                  <a:srgbClr val="660033"/>
                </a:solidFill>
              </a:rPr>
              <a:t>«Особливості будови грибів-двійників та профілактика отруєнь»</a:t>
            </a:r>
            <a:r>
              <a:rPr lang="ru-RU" b="1" dirty="0" smtClean="0">
                <a:solidFill>
                  <a:srgbClr val="660033"/>
                </a:solidFill>
              </a:rPr>
              <a:t> (</a:t>
            </a:r>
            <a:r>
              <a:rPr lang="uk-UA" b="1" dirty="0" smtClean="0">
                <a:solidFill>
                  <a:srgbClr val="660033"/>
                </a:solidFill>
              </a:rPr>
              <a:t>ІІ місце</a:t>
            </a:r>
            <a:r>
              <a:rPr lang="ru-RU" b="1" dirty="0" smtClean="0">
                <a:solidFill>
                  <a:srgbClr val="660033"/>
                </a:solidFill>
              </a:rPr>
              <a:t>)</a:t>
            </a:r>
            <a:r>
              <a:rPr lang="uk-UA" b="1" dirty="0" smtClean="0">
                <a:solidFill>
                  <a:srgbClr val="660033"/>
                </a:solidFill>
              </a:rPr>
              <a:t> Лось Віктор </a:t>
            </a:r>
            <a:endParaRPr lang="uk-UA" dirty="0" smtClean="0">
              <a:solidFill>
                <a:srgbClr val="660033"/>
              </a:solidFill>
            </a:endParaRPr>
          </a:p>
          <a:p>
            <a:endParaRPr lang="uk-UA" dirty="0"/>
          </a:p>
        </p:txBody>
      </p:sp>
      <p:sp>
        <p:nvSpPr>
          <p:cNvPr id="19" name="Стрелка вправо с вырезом 18"/>
          <p:cNvSpPr/>
          <p:nvPr/>
        </p:nvSpPr>
        <p:spPr>
          <a:xfrm>
            <a:off x="3786182" y="2143116"/>
            <a:ext cx="1714512" cy="428628"/>
          </a:xfrm>
          <a:prstGeom prst="notchedRightArrow">
            <a:avLst/>
          </a:prstGeom>
          <a:solidFill>
            <a:srgbClr val="C1D65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ф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785926"/>
            <a:ext cx="3786214" cy="2372109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10" descr="IMG_643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1928802"/>
            <a:ext cx="3786214" cy="23574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13" descr="Копия IMG_642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09840">
            <a:off x="1185639" y="4186590"/>
            <a:ext cx="4460879" cy="218493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scene3d>
            <a:camera prst="perspectiveContrastingRightFacing"/>
            <a:lightRig rig="threePt" dir="t"/>
          </a:scene3d>
        </p:spPr>
      </p:pic>
      <p:sp>
        <p:nvSpPr>
          <p:cNvPr id="7" name="TextBox 6"/>
          <p:cNvSpPr txBox="1"/>
          <p:nvPr/>
        </p:nvSpPr>
        <p:spPr>
          <a:xfrm>
            <a:off x="0" y="0"/>
            <a:ext cx="4500562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Всеукраїнська </a:t>
            </a: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туристсько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– краєзнавча експедиція учнівської молоді </a:t>
            </a:r>
          </a:p>
          <a:p>
            <a:pPr algn="ctr"/>
            <a:r>
              <a:rPr lang="uk-UA" sz="2400" b="1" dirty="0" smtClean="0">
                <a:solidFill>
                  <a:srgbClr val="660033"/>
                </a:solidFill>
              </a:rPr>
              <a:t>«Краса і біль України» </a:t>
            </a:r>
          </a:p>
          <a:p>
            <a:pPr algn="ctr"/>
            <a:r>
              <a:rPr lang="uk-UA" b="1" i="1" dirty="0" smtClean="0"/>
              <a:t>напрямок </a:t>
            </a:r>
          </a:p>
          <a:p>
            <a:pPr algn="ctr"/>
            <a:r>
              <a:rPr lang="uk-UA" sz="2400" b="1" i="1" dirty="0" smtClean="0">
                <a:solidFill>
                  <a:srgbClr val="660033"/>
                </a:solidFill>
              </a:rPr>
              <a:t>«Чисті джерела»</a:t>
            </a:r>
            <a:endParaRPr lang="uk-UA" sz="2400" dirty="0">
              <a:solidFill>
                <a:srgbClr val="660033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29124" y="0"/>
            <a:ext cx="47148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Наукова робота</a:t>
            </a:r>
          </a:p>
          <a:p>
            <a:pPr lvl="0" algn="ctr"/>
            <a:r>
              <a:rPr lang="uk-UA" sz="2400" b="1" dirty="0" smtClean="0">
                <a:solidFill>
                  <a:srgbClr val="660033"/>
                </a:solidFill>
              </a:rPr>
              <a:t>«Екологічна оцінка стану води річкової, снігової, водопровідної»</a:t>
            </a:r>
          </a:p>
          <a:p>
            <a:pPr lvl="0" algn="ctr"/>
            <a:r>
              <a:rPr lang="uk-UA" sz="24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Колодійчук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Михайло  (ІІ місце)</a:t>
            </a: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dirty="0"/>
          </a:p>
        </p:txBody>
      </p:sp>
      <p:sp>
        <p:nvSpPr>
          <p:cNvPr id="9" name="Выгнутая вверх стрелка 8"/>
          <p:cNvSpPr/>
          <p:nvPr/>
        </p:nvSpPr>
        <p:spPr>
          <a:xfrm>
            <a:off x="3286116" y="928670"/>
            <a:ext cx="2000264" cy="1000132"/>
          </a:xfrm>
          <a:prstGeom prst="curvedDownArrow">
            <a:avLst>
              <a:gd name="adj1" fmla="val 25000"/>
              <a:gd name="adj2" fmla="val 50000"/>
              <a:gd name="adj3" fmla="val 29063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10" name="Выгнутая вверх стрелка 9"/>
          <p:cNvSpPr/>
          <p:nvPr/>
        </p:nvSpPr>
        <p:spPr>
          <a:xfrm rot="8223855">
            <a:off x="3749160" y="5438887"/>
            <a:ext cx="2162980" cy="1161416"/>
          </a:xfrm>
          <a:prstGeom prst="curvedDownArrow">
            <a:avLst>
              <a:gd name="adj1" fmla="val 25000"/>
              <a:gd name="adj2" fmla="val 50000"/>
              <a:gd name="adj3" fmla="val 29063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29256" y="4500570"/>
            <a:ext cx="371474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«Всеукраїнський юнацький водний приз </a:t>
            </a:r>
            <a:r>
              <a:rPr lang="ru-RU" sz="20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2012 </a:t>
            </a:r>
            <a:r>
              <a:rPr lang="uk-UA" sz="20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рік»</a:t>
            </a:r>
          </a:p>
          <a:p>
            <a:pPr algn="ctr"/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На здобуття Стокгольмського Юнацького водного призу (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Stockholm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Junior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Water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Prize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/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Колодійчук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Михайло</a:t>
            </a:r>
          </a:p>
          <a:p>
            <a:endParaRPr lang="uk-UA" b="1" dirty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85852" y="214290"/>
            <a:ext cx="6496725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ru-RU" sz="4400" b="1" cap="none" spc="0" dirty="0" err="1" smtClean="0">
                <a:ln w="38100" cmpd="sng">
                  <a:noFill/>
                  <a:prstDash val="solid"/>
                </a:ln>
                <a:solidFill>
                  <a:srgbClr val="A81481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Захист</a:t>
            </a:r>
            <a:r>
              <a:rPr lang="ru-RU" sz="4400" b="1" cap="none" spc="0" dirty="0" smtClean="0">
                <a:ln w="38100" cmpd="sng">
                  <a:noFill/>
                  <a:prstDash val="solid"/>
                </a:ln>
                <a:solidFill>
                  <a:srgbClr val="A81481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4400" b="1" cap="none" spc="0" dirty="0" err="1" smtClean="0">
                <a:ln w="38100" cmpd="sng">
                  <a:noFill/>
                  <a:prstDash val="solid"/>
                </a:ln>
                <a:solidFill>
                  <a:srgbClr val="A81481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наукових</a:t>
            </a:r>
            <a:r>
              <a:rPr lang="ru-RU" sz="4400" b="1" cap="none" spc="0" dirty="0" smtClean="0">
                <a:ln w="38100" cmpd="sng">
                  <a:noFill/>
                  <a:prstDash val="solid"/>
                </a:ln>
                <a:solidFill>
                  <a:srgbClr val="A81481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 </a:t>
            </a:r>
            <a:r>
              <a:rPr lang="ru-RU" sz="4400" b="1" cap="none" spc="0" dirty="0" err="1" smtClean="0">
                <a:ln w="38100" cmpd="sng">
                  <a:noFill/>
                  <a:prstDash val="solid"/>
                </a:ln>
                <a:solidFill>
                  <a:srgbClr val="A81481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робіт</a:t>
            </a:r>
            <a:r>
              <a:rPr lang="ru-RU" sz="4400" b="1" cap="none" spc="0" dirty="0" smtClean="0">
                <a:ln w="38100" cmpd="sng">
                  <a:noFill/>
                  <a:prstDash val="solid"/>
                </a:ln>
                <a:solidFill>
                  <a:srgbClr val="A81481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у МАН</a:t>
            </a:r>
            <a:endParaRPr lang="ru-RU" sz="4400" b="1" cap="none" spc="0" dirty="0">
              <a:ln w="38100" cmpd="sng">
                <a:noFill/>
                <a:prstDash val="solid"/>
              </a:ln>
              <a:solidFill>
                <a:srgbClr val="A81481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098" name="Picture 2" descr="DSCN093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500174"/>
            <a:ext cx="3857652" cy="289323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099" name="Picture 3" descr="E:\Мої документи\Відновлені документс\фотографії\МАН 2012\DSCN15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1500174"/>
            <a:ext cx="3357586" cy="2394799"/>
          </a:xfrm>
          <a:prstGeom prst="flowChartPunchedCard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00" name="Picture 4" descr="E:\Мої документи\Відновлені документс\фотографії\МАН 2012\DSCN093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00364" y="4071942"/>
            <a:ext cx="3094314" cy="2588628"/>
          </a:xfrm>
          <a:prstGeom prst="flowChartPreparation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85786" y="214290"/>
            <a:ext cx="7634719" cy="107157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Triangle">
              <a:avLst/>
            </a:prstTxWarp>
            <a:spAutoFit/>
          </a:bodyPr>
          <a:lstStyle/>
          <a:p>
            <a:pPr algn="ctr"/>
            <a:r>
              <a:rPr lang="ru-RU" sz="4400" b="1" cap="none" spc="0" dirty="0" err="1" smtClean="0">
                <a:ln w="18000">
                  <a:solidFill>
                    <a:srgbClr val="360F6B"/>
                  </a:solidFill>
                  <a:prstDash val="solid"/>
                  <a:miter lim="800000"/>
                </a:ln>
                <a:solidFill>
                  <a:srgbClr val="2F1BA9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Науково</a:t>
            </a:r>
            <a:r>
              <a:rPr lang="ru-RU" sz="4400" b="1" cap="none" spc="0" dirty="0" smtClean="0">
                <a:ln w="18000">
                  <a:solidFill>
                    <a:srgbClr val="360F6B"/>
                  </a:solidFill>
                  <a:prstDash val="solid"/>
                  <a:miter lim="800000"/>
                </a:ln>
                <a:solidFill>
                  <a:srgbClr val="2F1BA9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sz="4400" b="1" dirty="0" smtClean="0">
                <a:ln w="18000">
                  <a:solidFill>
                    <a:srgbClr val="360F6B"/>
                  </a:solidFill>
                  <a:prstDash val="solid"/>
                  <a:miter lim="800000"/>
                </a:ln>
                <a:solidFill>
                  <a:srgbClr val="2F1BA9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- </a:t>
            </a:r>
            <a:r>
              <a:rPr lang="ru-RU" sz="4400" b="1" dirty="0" err="1" smtClean="0">
                <a:ln w="18000">
                  <a:solidFill>
                    <a:srgbClr val="360F6B"/>
                  </a:solidFill>
                  <a:prstDash val="solid"/>
                  <a:miter lim="800000"/>
                </a:ln>
                <a:solidFill>
                  <a:srgbClr val="2F1BA9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дослідницька</a:t>
            </a:r>
            <a:r>
              <a:rPr lang="ru-RU" sz="4400" b="1" dirty="0" smtClean="0">
                <a:ln w="18000">
                  <a:solidFill>
                    <a:srgbClr val="360F6B"/>
                  </a:solidFill>
                  <a:prstDash val="solid"/>
                  <a:miter lim="800000"/>
                </a:ln>
                <a:solidFill>
                  <a:srgbClr val="2F1BA9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робота</a:t>
            </a:r>
            <a:endParaRPr lang="ru-RU" sz="4400" b="1" cap="none" spc="0" dirty="0">
              <a:ln w="18000">
                <a:solidFill>
                  <a:srgbClr val="360F6B"/>
                </a:solidFill>
                <a:prstDash val="solid"/>
                <a:miter lim="800000"/>
              </a:ln>
              <a:solidFill>
                <a:srgbClr val="2F1BA9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282" y="1357298"/>
            <a:ext cx="857256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Лось Віктор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«Особливості будови грибів-двійників та профілактика отруєнь»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ІІ місце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Урбанський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Назар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«Біологічні особливості вирощування ріпаку та економічне обґрунтування виробництва ріпакової олії на технічні цілі».(ІІІ місце)</a:t>
            </a:r>
          </a:p>
          <a:p>
            <a:pPr lvl="0">
              <a:buFont typeface="Arial" pitchFamily="34" charset="0"/>
              <a:buChar char="•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Легенький Олександр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«Стоматологічний стан учнів Теребовлянської гімназії-спецшколи-інтернату».(ІІІ місце)</a:t>
            </a:r>
          </a:p>
          <a:p>
            <a:pPr lvl="0">
              <a:buFont typeface="Arial" pitchFamily="34" charset="0"/>
              <a:buChar char="•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Колодійчук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Михайло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«Екологічна оцінка стану води річкової, снігової, водопровідної»</a:t>
            </a:r>
          </a:p>
          <a:p>
            <a:pPr lvl="0">
              <a:buFont typeface="Arial" pitchFamily="34" charset="0"/>
              <a:buChar char="•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Кацан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Наталія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«Мікробіологія, вірусологія, імунологія»</a:t>
            </a:r>
          </a:p>
          <a:p>
            <a:pPr lvl="0">
              <a:buFont typeface="Arial" pitchFamily="34" charset="0"/>
              <a:buChar char="•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Хомяк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Христина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«Особливості перебігу і лікування грипу»</a:t>
            </a:r>
          </a:p>
          <a:p>
            <a:pPr lvl="0">
              <a:buFont typeface="Arial" pitchFamily="34" charset="0"/>
              <a:buChar char="•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Тур Ольга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«Глистяні інвазії»</a:t>
            </a:r>
          </a:p>
          <a:p>
            <a:pPr lvl="0">
              <a:buFont typeface="Arial" pitchFamily="34" charset="0"/>
              <a:buChar char="•"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Бойко Роксолана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«Внутрішні хвороби»</a:t>
            </a:r>
          </a:p>
          <a:p>
            <a:pPr lvl="0">
              <a:buFont typeface="Arial" pitchFamily="34" charset="0"/>
              <a:buChar char="•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Колодійчук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Михайло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«Екологічна оцінка стану води річкової, ставкової, водопровідної»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секція екології, ІІІ місце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Кацан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Наталія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«Дослідження листя хріну звичайного на вміст БАР» (секція загальної біології, ІІІ місце);</a:t>
            </a:r>
          </a:p>
          <a:p>
            <a:pPr lvl="0">
              <a:buFont typeface="Arial" pitchFamily="34" charset="0"/>
              <a:buChar char="•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Кацан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Наталія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“Порушення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захисних систем організму  тварин, за умов поєднаного пливу хлориду кобальту на тлі рентгенівського опромінення» 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(секція загальної біології, ІІ місце)</a:t>
            </a:r>
          </a:p>
          <a:p>
            <a:pPr lvl="0"/>
            <a:endParaRPr lang="uk-UA" dirty="0" smtClean="0"/>
          </a:p>
          <a:p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917</TotalTime>
  <Words>547</Words>
  <Application>Microsoft Office PowerPoint</Application>
  <PresentationFormat>Экран (4:3)</PresentationFormat>
  <Paragraphs>87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Start</dc:creator>
  <cp:lastModifiedBy>Start</cp:lastModifiedBy>
  <cp:revision>82</cp:revision>
  <dcterms:created xsi:type="dcterms:W3CDTF">2013-04-10T14:21:50Z</dcterms:created>
  <dcterms:modified xsi:type="dcterms:W3CDTF">2013-04-18T15:37:55Z</dcterms:modified>
</cp:coreProperties>
</file>