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09CEF-4FBC-4DA6-8051-DC19C9CBD2B4}" type="datetimeFigureOut">
              <a:rPr lang="uk-UA" smtClean="0"/>
              <a:t>01.01.2002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F2BE0-DA0B-4C75-B1B7-43589EE9DF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627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0D3D-E9C3-44C7-A003-5894FB7D5C17}" type="datetimeFigureOut">
              <a:rPr lang="uk-UA" smtClean="0"/>
              <a:t>01.01.2002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E7F-74B4-469D-8ACD-710E76AC9CF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0D3D-E9C3-44C7-A003-5894FB7D5C17}" type="datetimeFigureOut">
              <a:rPr lang="uk-UA" smtClean="0"/>
              <a:t>01.01.2002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E7F-74B4-469D-8ACD-710E76AC9C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0D3D-E9C3-44C7-A003-5894FB7D5C17}" type="datetimeFigureOut">
              <a:rPr lang="uk-UA" smtClean="0"/>
              <a:t>01.01.2002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E7F-74B4-469D-8ACD-710E76AC9C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0D3D-E9C3-44C7-A003-5894FB7D5C17}" type="datetimeFigureOut">
              <a:rPr lang="uk-UA" smtClean="0"/>
              <a:t>01.01.2002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E7F-74B4-469D-8ACD-710E76AC9CF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0D3D-E9C3-44C7-A003-5894FB7D5C17}" type="datetimeFigureOut">
              <a:rPr lang="uk-UA" smtClean="0"/>
              <a:t>01.01.2002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E7F-74B4-469D-8ACD-710E76AC9C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0D3D-E9C3-44C7-A003-5894FB7D5C17}" type="datetimeFigureOut">
              <a:rPr lang="uk-UA" smtClean="0"/>
              <a:t>01.01.2002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E7F-74B4-469D-8ACD-710E76AC9CF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0D3D-E9C3-44C7-A003-5894FB7D5C17}" type="datetimeFigureOut">
              <a:rPr lang="uk-UA" smtClean="0"/>
              <a:t>01.01.2002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E7F-74B4-469D-8ACD-710E76AC9CF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0D3D-E9C3-44C7-A003-5894FB7D5C17}" type="datetimeFigureOut">
              <a:rPr lang="uk-UA" smtClean="0"/>
              <a:t>01.01.2002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E7F-74B4-469D-8ACD-710E76AC9C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0D3D-E9C3-44C7-A003-5894FB7D5C17}" type="datetimeFigureOut">
              <a:rPr lang="uk-UA" smtClean="0"/>
              <a:t>01.01.2002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E7F-74B4-469D-8ACD-710E76AC9C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0D3D-E9C3-44C7-A003-5894FB7D5C17}" type="datetimeFigureOut">
              <a:rPr lang="uk-UA" smtClean="0"/>
              <a:t>01.01.2002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E7F-74B4-469D-8ACD-710E76AC9C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0D3D-E9C3-44C7-A003-5894FB7D5C17}" type="datetimeFigureOut">
              <a:rPr lang="uk-UA" smtClean="0"/>
              <a:t>01.01.2002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FE7F-74B4-469D-8ACD-710E76AC9CF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A30D3D-E9C3-44C7-A003-5894FB7D5C17}" type="datetimeFigureOut">
              <a:rPr lang="uk-UA" smtClean="0"/>
              <a:t>01.01.2002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6CFE7F-74B4-469D-8ACD-710E76AC9CF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14597"/>
            <a:ext cx="1707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</a:t>
            </a:r>
            <a:endParaRPr lang="ru-RU" sz="5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24544" y="3264182"/>
            <a:ext cx="361008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dirty="0" smtClean="0">
                <a:ln w="1905"/>
                <a:solidFill>
                  <a:srgbClr val="CC0066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Мета</a:t>
            </a:r>
            <a:endParaRPr lang="ru-RU" sz="8800" b="1" dirty="0">
              <a:ln w="1905"/>
              <a:solidFill>
                <a:srgbClr val="CC006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1390103">
            <a:off x="850611" y="1224976"/>
            <a:ext cx="8064895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6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поживних</a:t>
            </a:r>
            <a:r>
              <a:rPr lang="ru-RU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60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Вітаміни</a:t>
            </a:r>
            <a:r>
              <a:rPr lang="ru-RU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4999" y="4149080"/>
            <a:ext cx="66273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Ознайомитися з історією відкриття вітамінів;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Вивчити вплив вітамінів на живий організм;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Розробити практичні рекомендації щодо збереження вітамінів у їжі;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Розвивати навички роботи в групах.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lopotun.ru/files/upload/images/2013-01/vitam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1473">
            <a:off x="319283" y="2226104"/>
            <a:ext cx="2019489" cy="1159764"/>
          </a:xfrm>
          <a:prstGeom prst="wav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aralleli.if.ua/images/news/11/02/02/vitam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33" y="2589066"/>
            <a:ext cx="2057400" cy="1638300"/>
          </a:xfrm>
          <a:prstGeom prst="star10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SFiLIfL7C6RJ5sumBvKB0mAg54jmbH5OI4x_sV5605C4DqSpv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74" y="4633425"/>
            <a:ext cx="2143125" cy="21431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99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146043"/>
              </p:ext>
            </p:extLst>
          </p:nvPr>
        </p:nvGraphicFramePr>
        <p:xfrm>
          <a:off x="251520" y="188640"/>
          <a:ext cx="864096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944216"/>
                <a:gridCol w="2160240"/>
                <a:gridCol w="2160240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Назва вітаміну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Джерела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Роль в організмі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Прояви авітамінозу</a:t>
                      </a:r>
                    </a:p>
                    <a:p>
                      <a:pPr algn="ctr"/>
                      <a:endParaRPr lang="uk-UA" sz="2400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C0066"/>
                          </a:solidFill>
                        </a:rPr>
                        <a:t>Віт.</a:t>
                      </a:r>
                      <a:r>
                        <a:rPr lang="en-US" sz="2800" dirty="0" smtClean="0">
                          <a:solidFill>
                            <a:srgbClr val="CC0066"/>
                          </a:solidFill>
                        </a:rPr>
                        <a:t>D</a:t>
                      </a:r>
                      <a:r>
                        <a:rPr lang="uk-UA" sz="2800" dirty="0" smtClean="0">
                          <a:solidFill>
                            <a:srgbClr val="CC0066"/>
                          </a:solidFill>
                        </a:rPr>
                        <a:t> – </a:t>
                      </a:r>
                      <a:r>
                        <a:rPr lang="uk-UA" sz="2400" dirty="0" err="1" smtClean="0">
                          <a:solidFill>
                            <a:srgbClr val="CC0066"/>
                          </a:solidFill>
                        </a:rPr>
                        <a:t>кальцеферол</a:t>
                      </a:r>
                      <a:endParaRPr lang="uk-UA" sz="240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Яєчний жовток, печінка тріски, риб'ячий жир, молоко, сонячне світло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Регулює обмін кальцію і фосфору в кістковій</a:t>
                      </a:r>
                      <a:r>
                        <a:rPr lang="uk-UA" baseline="0" dirty="0" smtClean="0">
                          <a:solidFill>
                            <a:srgbClr val="CC0066"/>
                          </a:solidFill>
                        </a:rPr>
                        <a:t> тканині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Рахіт, стримує ріст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s://encrypted-tbn2.gstatic.com/images?q=tbn:ANd9GcTiPFMQEv7tgUSjttDh7DK6OUvkx0F8-Kbe4eEZ0gt6l_Yxxt3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37313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live.com.ua/sites/default/files/polza-vitamina-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5638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8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8677"/>
              </p:ext>
            </p:extLst>
          </p:nvPr>
        </p:nvGraphicFramePr>
        <p:xfrm>
          <a:off x="251520" y="188640"/>
          <a:ext cx="864096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944216"/>
                <a:gridCol w="2160240"/>
                <a:gridCol w="2160240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Назва вітаміну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Джерела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Роль в організмі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Прояви авітамінозу</a:t>
                      </a:r>
                    </a:p>
                    <a:p>
                      <a:pPr algn="ctr"/>
                      <a:endParaRPr lang="uk-UA" sz="2400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err="1" smtClean="0">
                          <a:solidFill>
                            <a:srgbClr val="CC0066"/>
                          </a:solidFill>
                        </a:rPr>
                        <a:t>Віт.А</a:t>
                      </a:r>
                      <a:r>
                        <a:rPr lang="uk-UA" sz="2800" dirty="0" smtClean="0">
                          <a:solidFill>
                            <a:srgbClr val="CC0066"/>
                          </a:solidFill>
                        </a:rPr>
                        <a:t> - </a:t>
                      </a:r>
                      <a:r>
                        <a:rPr lang="uk-UA" sz="2400" dirty="0" smtClean="0">
                          <a:solidFill>
                            <a:srgbClr val="CC0066"/>
                          </a:solidFill>
                        </a:rPr>
                        <a:t>ретинол</a:t>
                      </a:r>
                      <a:endParaRPr lang="uk-UA" sz="240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Масло, яйця, риб'ячий жир, печінка, морква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Вплива</a:t>
                      </a:r>
                      <a:r>
                        <a:rPr lang="uk-UA" sz="1800" kern="1200" dirty="0" smtClean="0">
                          <a:solidFill>
                            <a:srgbClr val="CC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є</a:t>
                      </a:r>
                      <a:r>
                        <a:rPr lang="uk-UA" sz="1800" kern="1200" baseline="0" dirty="0" smtClean="0">
                          <a:solidFill>
                            <a:srgbClr val="CC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ріст, </a:t>
                      </a:r>
                      <a:r>
                        <a:rPr lang="uk-UA" sz="1800" kern="1200" dirty="0" smtClean="0">
                          <a:solidFill>
                            <a:srgbClr val="CC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регулює обмінні процеси в шкірі, слизових оболонках очей.</a:t>
                      </a:r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 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Куряча сліпота, затримка росту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s://encrypted-tbn0.gstatic.com/images?q=tbn:ANd9GcSvScwXPT4nNeY0BHlZlIuJlz9yyxx2jD6m-eXVfE5CijaO_6rg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3722"/>
            <a:ext cx="3816424" cy="367764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3.gstatic.com/images?q=tbn:ANd9GcTdjsQKN4G4CmumxVfHZt1EwjgOTRuUdEYmV45v8HlZ73kTWYnK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154" y="3212976"/>
            <a:ext cx="442531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2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397043"/>
              </p:ext>
            </p:extLst>
          </p:nvPr>
        </p:nvGraphicFramePr>
        <p:xfrm>
          <a:off x="251520" y="188640"/>
          <a:ext cx="864096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944216"/>
                <a:gridCol w="2160240"/>
                <a:gridCol w="2160240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Назва вітаміну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Джерела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Роль в організмі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Прояви авітамінозу</a:t>
                      </a:r>
                    </a:p>
                    <a:p>
                      <a:pPr algn="ctr"/>
                      <a:endParaRPr lang="uk-UA" sz="2400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err="1" smtClean="0">
                          <a:solidFill>
                            <a:srgbClr val="CC0066"/>
                          </a:solidFill>
                        </a:rPr>
                        <a:t>Віт.К</a:t>
                      </a:r>
                      <a:r>
                        <a:rPr lang="uk-UA" sz="2800" dirty="0" smtClean="0">
                          <a:solidFill>
                            <a:srgbClr val="CC0066"/>
                          </a:solidFill>
                        </a:rPr>
                        <a:t> - </a:t>
                      </a:r>
                      <a:r>
                        <a:rPr lang="uk-UA" sz="2400" dirty="0" smtClean="0">
                          <a:solidFill>
                            <a:srgbClr val="CC0066"/>
                          </a:solidFill>
                        </a:rPr>
                        <a:t>філохінон</a:t>
                      </a:r>
                      <a:endParaRPr lang="uk-UA" sz="240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Шпинат, зелені помідори, картопля, капуста, банани, ягоди горобини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Впливає на зсідання крові, попереджає остеопороз, виробляється в товстому кишечнику  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Порушення зсідання крові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s://encrypted-tbn2.gstatic.com/images?q=tbn:ANd9GcR2Ahucw63bNAg7ZukHjKw_jS70CSbu5FQyTkpFGywYCOkKj3V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8164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1.gstatic.com/images?q=tbn:ANd9GcS8QyXtaaJiH99LdeFm6ouUui3aQP7lHdwHNMoax5VuYdf9Cn-o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600400" cy="3024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29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0.gstatic.com/images?q=tbn:ANd9GcTVKltiSZMGz-MegdKAG24bAehWzKJiF0nCkd_zPd3hYUo1yzyU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0352"/>
            <a:ext cx="3030114" cy="2060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1.gstatic.com/images?q=tbn:ANd9GcQOCpn708eanZeq92MbTjKUyuqMxCSJe8heSQFo3fb_SQPyJnmq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63556"/>
            <a:ext cx="3024336" cy="2316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72789"/>
            <a:ext cx="3282254" cy="2341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7" descr="карика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24" y="1916832"/>
            <a:ext cx="3202160" cy="308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 descr="https://encrypted-tbn0.gstatic.com/images?q=tbn:ANd9GcQCfZ_EPLQbRM69yNwAe2fVyPImtsG5NNDeExYjvVMSkoAyFnHUB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8640"/>
            <a:ext cx="4824536" cy="1467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26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sket of baguet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452" y="2422339"/>
            <a:ext cx="1707151" cy="1843440"/>
          </a:xfrm>
          <a:prstGeom prst="rect">
            <a:avLst/>
          </a:prstGeom>
        </p:spPr>
      </p:pic>
      <p:sp>
        <p:nvSpPr>
          <p:cNvPr id="5" name="AutoShape 2" descr="data:image/jpeg;base64,/9j/4AAQSkZJRgABAQAAAQABAAD/2wCEAAkGBhQSERUUExMVFRQWGBcZGBYYFxoXGBYYGBwXFRoXFRkcHyYeGBkjGhUYHy8gIycpLSwtGB4xNTAqNScrLCkBCQoKDgwOGg8PGiwlHiQsKi0sKS4pLCwtKiwqLC0sKSwwLywpLDAuLCwvLCw0LCktLCwsLCwsLCksLCwsLCw0LP/AABEIANUA7QMBIgACEQEDEQH/xAAbAAEAAgMBAQAAAAAAAAAAAAAABAUCAwYBB//EAD4QAAIBAgQEBAMGBQMDBQEAAAECEQADBBIhMQVBUWEGEyJxMoGRFEJSYqGxI8HR4fAzcoIVQ1MWJJKy8Qf/xAAaAQEAAwEBAQAAAAAAAAAAAAAAAQIDBAUG/8QAMREAAgECBAUBCAMAAwEAAAAAAAECAxEEEiExQVFhcfATBSIygZGhwdEjseEVQvEU/9oADAMBAAIRAxEAPwD7jSlKAUpSgFKUoBSlKAUpSgFKUoBSla8RiFRSzEADcnSobtuDZUe9jANqqMP4jF+4URWAiVYjcAIZIOq/GIzRI1GkTNW3HvXBWxMr5YfU0UOZDu37yXA6AtbPxpuezJJ0PYbzVlgOKpd0Uww3RtGHuD+9agah8T4Tbvhc4OZTKOpKuh6o41U/vWdGu4fE7mkrSVra8y9pXO4THYmyctwfaE5XBCXPYporR1BH10q+s3wwkH+RHuOVehCpGezMGmjZSlK0IFKUoBSlKAUpSgFKUoBSlKAUpSgFKUoBSlKAUpSgFKxdwN65zj3igWzltlWcH1rqcoKsZJGmb0iF59gcwpKaj3JSuWvE+MJZXU+ozlXcseijcmSNutcpbW/jfUz5bRgjL8OU59Flf4jCVBJAAgaZpC7OF8CuXWN3EsTm+5JEghSJiCo5FI5ax8I6VbcaDQCuCrWvoapWNOA4ellMqCBzPNjAGZurEAa1JpSuVu5JoxOJS2pd3VFG7MQoHzOlUOO8XyLpwyLdt2VzXLxc+WNJhMgZrhjeIA61X8Zt5cZdN/LLJb+yPcg2lI/1EGYFEvHcFgeXtVLi0v2b7Yvyxh2CooQ5IxVwlVdRbRjowJb0zGUazrXdRoRa188/spJl9gvF4Nx7N+7h0Pl5/NtkqLbEwbbLcmbiyDHaCKqOG8TuvbtlcXdGJZrgtM7/AMG8LTgFSpEKbgbSZAI0qzXgFy9duXBY8oPHrxLm86wcw8q0p9EHUZn0220qdjfC1o/xMS93EXABDsSmQKZm2tkAgz0kkmtE6UXpv8n511IdyZwLxuLr3UvWnsm2MzMwIVF5i6TojAg8ypHqBgwOoRwQCCCDqCNQR1FfM8TZs27qC/hXyXBcIZrt27dOQLo9pSza5gAMxOpkCDXR+GrllbS3MNnW049KzcZBlJUhUYnyzIO0fOtXUy62dvOpU6ulRsNjlfTY9P6HnUmrxkpK6IFKUqwFKUoBSlKAUpSgFKUoBSlKAUpXhNAe1pvX40G/7Vhdv9K0VxVsVb3Yl1HmUON4891/Lw4LHncgwJBP/HWNex02NabaWsIua6xe6fVlEM2p+6NC0GBmIkxO9Xl3DQr+UFR2n1ZR8WsFuu/PrULA8Fgs11s7MZgwVGVpQn0jM6gAZjtGkCAOf1E15dmliPwjiGJuXDmtoLJgqwJGhBjLp6tRBBynUMNCAL0NSlYzd3dKwMq8qPjMR5dt3icqs0TE5QWieW1fPbHi3HPb+0lbb2A5RkRTmtgQZ6xDbz7xWtKlKpqisnY+i3rKOpV1VlO6sAwPuDoah4XgGGstnt2LSN+JUUH5GNPlVPw3xJbvrNt1Y/hBhh7gzTF8YufcyqO4k/qY/SsK9ZYZWqXV+n52M1UT2Oia/wBK1m5O9cVir194m4THIHL+0TUjhGHxDPmknl62IB6df2rkWPh/0jd99SIOVSWW31sjqblvMpCkrIIJU5TqIkHkwnQxVCPDht3HISzctkIES7P8FUEZLRyuuU77KSdyd628L8RpdJU+hxPpJ3I5KeZ7b1aLfnnXq0a0ZtqL7riaVqVShLLUVmUb8Qv2EUmyGGdU/wBUZz5rwqpbAcQs6A3JgdoHQYTxEmYp5iOQSIV1Y6dACTPao+JwyXAQ4kQRzBEq1slSNjlZhPc1Vvwq5bw4tK7XbaBQtsJbR2AMqDcZgiwQJYJm5jWuhLitGZqSZ2uHxSuJUg/uPet1fPeF8Sui0LmIyJ/Evo14XgHDC44ItJkllBXKFDEkDY10OB47cSBfRmTleA5fnXkfYA/lFWddQdp/XgTY6GlYWroYSpBB5is66SBSlKAUpSgFKUoBSlart+PeqTmoK8iUrmOJxYSBuxnKo3Man2HeuW4r42Fm+LN1FWQrZs/pAJI9Ry6HTpGu4qR4o4dduoGs3GS4vMblTuOv0rlcd4Uu4lke5cz+hbZa0hckpp685XKxmTNYRqQq/HKy5cTpVNpJxV/O523/AFRR/qA29tXgKc2ghwShn3qYK43g2KuDEOpa5dW4WLIwSDAPwroq7CdY96vLGFaz6rYIta57BOYrHOzBMbfBseUGuKVNX0ZpWoSpWUuJb0isLN4OoZSCpEgjYis6xasYGu/eCKzMYVQST0AEk/SuUwvi3FYnM2FwitaUkZrlwKWI5KOu3Xeusv2A6srCVYEEdQRBH0NchhOCY3BZkwptX7JJYJcOVkJ3gggH6/IV00VCzva/C+xDuR8ZfxePXKyHB4YD+KzmCY3AkCV+g6k10PALdm1hh5YyWQCwZt2Xc3W/3RPtG2w42zfxGOxn2fEkJbtEtctqYWEMQTPqkkCSToZro+OeJcKw8hQcSzEDybR0aNQrMNMumwnbpXVUpuygu9lsvnxKp8TiSv2/FqMPh1sjzNbtpGzKv4rkNlnnsKtrnEL2Efy8cpZPuX1XRveOfbf3rsOHK1m1nvm3ZVRPl2wFt2x3O7t326DnXLcb8QYy/be7hUK4ZJBaFLXI0JKtJyjoBpz7aKfrfxuKybav8mc6aevE32sTbcZrbB1PMHY9D0rfavsplSRVB4WNpUbJcLs5BcH0xE6Zdeu9XYcTzr4z2lh6dGu1Rvb56HZRw02k5bG3EYW1iP8AVXI//lQAGfzjZv371nwa6yE22urchoU7EiOh139996jsh5cv81rHNO4+tYU8XUjZvWz+fb5nRip1IQ9J6x4X1t25djpAayBqlscRZeUip2Hx6t27V9Fh/adKrZS919dvqeQ6bWxvuYZQy3Ft2muIXKFvRlz+q4ZVSZY6nTWue4dwNle2BbW0bV1mu3kDAX1YswsDMAb/AMYDOwgQI1q/fFqu5iInqM2gJHIaHU9DWOKxQFuZAnSTA05/uB866auLp0lK71S287/c1hGTsn9TDCcTS08K0MfiEyp6abEgaSOldFheJq++h/T+1cQeD6hgdDzBBE+9XvDbZmPqDXhUvbFWNdLdSfw227HpVsNRUE6bOmpUC05XYyOh/l0qXZvhhpX1lOtGp3PNasbKUpWxUV4TXjvFVvEeJhACdZMBRz+ewABknoCeVY1KqhpxLJXJd3EdK1AVXcKxVy4SzAeWQSDAEHMRlGpzCB8Wx5SDpZivNqOUpe8zW1jwCod/has2dSUf8S8+eo2NTTSqFozcdUzj1t3LV/NctKjsWVGQlrTltAG52jE66Cek1DXiF5bpkXC4kRMxrz0132713Fy0GBVgCDoQedVmPwWESPOFpdMozsBIAjmddBU1Y+qlZfdo1VWMmvWWa3HW6+6IfhW9cJuK4iCDHIE6kDp1jlXQ1A4VjcO6kYd7bKu+QiB7xWhvFeHkw7OBoWS3cdR/yVSP1qypS2SZWtUjOd4qyLakVVN4rwoUN9otw0gaydN5AErHcCpGG43YuaJftMezqf509OS3TMblZ4i8FWcVLRkuxpcHXlmXZunI1RcNxn/TmCYrDIojKuKtICGHS5Amf17Heu9Vp2rC9aVwVZQynQggEH3B0NaxrtLLLVEWOVXBrxE3Hu3Jw9tyttLbQrZQD5lxtyYbbSNa0YW8pseXw3ED/UAysMxUZgzshIBCxJMgg6gQTW5/Cd7DO9zAXVVW1Ni4JQn8p5dto6xUbhHi23ZW6MRZTD4lQ7FBbFtbsSVCtrJMRqdzpNdO69zVaWX7X5I7kXx9w1Ee0+HSMUzGRbUyy82ZV7wJ5yd4rVa8QJbEX7N+wTENcU5D2mJA+RroeOcRbD4M37YDXGCFniR6vvf7RMAbajvNFwLxNh3tf+6xF0sVZblq7L23kyGUBTGmkCP51z1MJDF0l6kW7aXT1/8AO5pCtKm7RZYuyOAyTB2IIII7Gdqi3F/rt0rmuF44Lirgwtq7csmctoElsoj1az3/APlVt/13M4stZu2XfRQ+kltBuBvEdK8Ov7Gq0Z2hrG178V3X6PQjjIShaW/IlqCT/L2r3OdeU6f3HIDWoGFv3HLQRERlJGvKO+vOrHBXEZfV8ZiJ0Ec468//ANrz3SV7OxrXw8cO03HffXnwtz+xHuXsoOkk6dv69a8wV8NFtlkctTpzjfQb1JODDGBtyJ/epeD4fkcxOsTMED5ACD8zWU6iy+m9+H7uXyUY0nninLzyxZcJ4SgAKyJ15/qCd6vQPr1rVYSBXt++FEmvoaVGnDWH9vXrqzxVdKxjicQEBJqDwS59oN31EZGAMTuRMfSPrVLxvi5aVSM0wSdl56gasxB0Uda6LwhwwWcP1Z2Lsx3Y/DJ+SivQw9L3rsSdkXlaHxYkgbj6fI86iY3iEIX1yATAiXB2Gu0zt7e1UGJx1283l2FyqJ1IIGkDK4IGQjUFd/bSuipVe0fqUjHmWHFuLlSEtkFzqfvERrGQCWnaBqJmDFa8DwcsQ90sxhCASZlZaX1IJkjQaAjSJIqXw3hC2h1PygaKCFgD8I13MCanxXI5W0X1NDylKE1mQaMZjrdpc1x1RRzYx9Op9qo7nic37os4MozRme44OW2NoC6Fm7bVDtA3L+LdlD37TqLaFQxSzp67SMQCxGYzzIHWqHij3cRf8+2rWnw9rO91rZth3TWIkxMwASa76WHjx/zp59irZLxXia5bUXPtT+b5gUWHspbV0DFWYxMCQdc2kVL4zjrF3G2Wtsl0ol7zdA6eWilwDII+LmOtY3r6Yt7VxLV+8VysbIgYdXjUNccba6hd6nWfDeIa0bLPaw9gzNu0CzhWOZk819gT2P00rV5I2b0ev37LzmRqVOPvqbbYq3Is4qz5V3KJbDuohdB92RlI+fMVY4LHslrBl89p7gtW0srMGDDORpAykEyDy1GtYX+C4bCqUF7EBGzN5KOxLcicqLnIgbkxUvAcEw19Eug3mDDMjG9ezQdCQC0jppUScXHjby3nQhMpbeEL8cY6gJ6iQI0CACSN5JHvrWuzctXLWNxRi6NAi3bSQjSQgXVgQA69O4rqx4TszmR76MY9S37kkDaZJmJNQ73gkG01pcTeW0xkoRbYEyDMlQZkTM1X14OyvbRL6b8ybFTg+HJYy4c3b7XQFdlS/wCSqeYY/hroDl1Jnl7xWeE8S4gYpsNYZcWBtcf0kQCWBdBDCYGYjepWO8L37hXzbeEvsoAF255qMQNvMVdGPzqDwk27Fp7JFuxii38ZbreWLia/6Lxly6iANNx3qbwmm37z8152+nUanS8E8RpiS6gFbiRmWVcCfwupKt/mlSeKcHtYhCl1AwjQx6lnmp3BrjbFw2r6Jgcj3HtsL62z/AVvuPI0DKNyIBjYTFScH5+HvLasXHv3Im8t2RaYgmTauMZD6xABGknasJULSvB25ecOha5tt8Ox+DQpa8rFWADlW5IdV/DGgYdtfltWPh65hcXaLXLWGW6rNNvKLYXpPNvczz0rp+FcSF9MwUrDMjK0SrKYYaaHXnVfx7wbYxIJKhLh/wC4o1n8w2b5696hVdXGej5oW5ETworNcvNFgWkby08hAqMRBYhozNEhd4ma57jeFvYnEtiVdbViwQEvXPh9B3UQc/rk6DmBVhd4xicDba1ikLWipVMRaA0JBUZhoM0xvB96suL8NGNwCCwyxCMon0nKpXIehEx8q3TcJ5naz0vurfsrujmcb4fxuUXslm6B6oVclx1+LVQBqRrG+vWtnhq19oAKSAsZ5gQ2pyhRvOvTQ+9WPh+3isLnvY26VsogVULhiSIy5QOcAjqZ6Ca8/wD5xhGJxF8jKlxhlHUgsxI7DNH1rjxWEpzpTtZNWs1tr0/R1LFVHHJPVcnw6l5a4Rl0IkH5/UVa4bCKkwN9z+lb4rG7dCiTXkYbAwozc7378OZFSrKe5jevBRJrk+N8ZJJAMRuenYfn/QbmnGuNlyVQwF3bv0WdCep2HvVIgldYVRrm/CNDA6k7mfc8q9ilT4syN2Bkn0rrrBOoWdSepY/U84mK+n4WzkRV6AD6CuB8NFbj2sohWaQDuQJYk9zBNfQ67KS1bM5M5mxgxcuFCxItyBygSQBHWNJ5gQQQa3/b7Nlxb0UdYhQTtJ7kET1EGK34lclxmEgsrAwdyAGBA5HSJjmKx4RgtA7auMyyCTIBA9X4mzKdf1O9ZThG/vbFkydFexWxhWBrjcUmTcxNZAVGxePt2gDcdEB0GZgsnoJ3rxMcrbMD8x+lVuk9Q2R+J8Ct3iGOZbi/DcRijr8xuOxkVD/9MZ48/EXr6jXI5AU/7goGb51cC9WF3EqBJIEdTW+ecFvoUzI3CAP5dKwdgRFVWJ8QWliDm/28vea12/ECMwADa9YFYSxFCPxS/P8ARn6ibsiwbBLDgCM85iNC0iNW3226cq5TiHC0wjpiLdrS0BbUl2aS/pz3TJItW1EADmeQArrEvaTWTsK7YSa21T+6JzFbYx5DIPNtXcxAi2CCAd2EO8qOcge9WlnGK0wytG5VgY94OlQb/DbTiGRSNysQpPVlBCsfcGqOPIxkW7NtHxAyJ9y2tu1qWbKPVcdphRrAWd6nIp9yykuB2NasRhEuCHRXHRgGH61X/wDUzaOW8yLCM8gkAKsTmVvUo10IJBj2mddxOVSx0A6c65ZQye83bqWzHJcX8O38PauJhXY4dzL21H8W0sy3ktILgifSTOunOo+J4gb1y0mHGIexbtBQLJNss+2S85MIAoBM6/WurXiqkgSdecfyqs4xgXts2JsAtmGW/ZUkG4m2e3G1wSTPP998Pi6dXRNNr88/2QVeGwL4O3riTZZnYrbW2b1lZ5XGyyToZbNOnauk4Fxc31YOoS7bYpcQGQGHMflPKuW4NwVr15Ww969bs2AVt3HAzEvLMFQqBHqglpJ/bq+F8CFl3uNce7duRndoEhdgFUAAVpiMjTu/e7ecOrdyUWF2yGUqwBBEEESCDuCOYrmbvgZUYthcRdw0nVVOZPoSP3NdQK9iuONSUPhLWOWHgVXcNib92+RyY5V+mpj2IrpLdlUUKoCqBAAEADoBWytV67FROpKfxCwuXQomuS45x4uxtoSOTMPu9h1Y/pvyrPjfG5bykJmQGI+4GmD3JiAPnyNc87nfQAzERAmSY67annEn0jW9Gk370iW7GZhTEqgUGey/Eff+ZIJ5CqfimPznKuiKDA6ljkk99Sa2cSxMwoJjnqTIEId+UM5+U+3QeCvBZvkYjEKRbkFEP/cgHVvySSe8Dlv6MIW1Mmy/8GcEZct1hCqhVARqZiWHQQPnP16+gFKtFWVipDxi7nXbWNx3A5+1a8AhW2ATJE6/M1JufF8qwcQexrCtsXibAa8YVgDXIeIfG9s2rlu0W8ycslYBE+qD7SPnWVOk6jsiW7FYuATG8TvZwblpVImTCwAoynl6p9961JfvcMY2rytcwxPouKJy9j07r8x37Lw9g7du2qIIYolxzzJeY/8AqdO1c34z8T30vfZ8Msn73oDlifuhSCIA7V1xlKU/TirxtbXpxM5JW1LbB8RW9bz2H07dehHI1CvYYT6l1+dUmE8I4qzYW/ZLLfkl7ECGWdABzMcj10g1a8M8VWb8JcBt3dijCPV0U/1g15GP9kQr3nh5Wa4cP87rQrdrSSujF+HA7EipfDOEIT62MztOX/PrW17EEyNOXtWsrHKvkXUqU55anB6o3pU0pZoLUg4jGXsJeIYMbJY5ZObTllb+Rq9wPEVuiVaR9COxHI1qw9+Vy3FDodw2tV1nBW7V5jbYhSIytyMg6NzGnOvTo46MP5IaW3jw86/U9KvKjWh/Iss1x59+p0S1hiMMlwZXVWXowDD3g0Vx71nX1iakrpnhXaOe8R8GOQC0y20L2RkS0JZjcRQ1xp9SrMxHITU61xRUe4vm3L6qYuuy20t2CN8zwoJ1+EZjVqrVW8etu1l1XyVTR2Zs5IykOWyqpzn0jnrUNZllkbxlc8wyJdk27yOo5oQSp7jlVxg0IGpmNKpsFba7iPtbL5S+XkRCIdwTmz3B90dFOo51YWeJJmgQeRI3rx50MNgX6l2r6b33/XM2jGU9lsWQrw0RwRpXtb5lJXT0FgFryKyrVevACTU2SB5dugCqLH4/Me1eY/iBYwNv2/vVXjrkIfbn/OpjDMydisxbgyeRzGe0a78oAk9I5aNT8RxksFG33u+WCAPyyrDud+Ua7uNzT+Db/cNZn5BgB+cTJ1ro/Bvgw328++P4c+lf/IZMz0UkA/MivVhDLuYt3NvhHwb5zC9fH8JdFQ/9yAPUfyyW9/avpAFFUAQNAK9rQqKUpQEfEodCOVYW7s6EQf0PtUuouJws6gwetVavuSeER/KuZxWHtYZrgu2s2HvNmzZcwttzVo1C8wfcV0l9JA1MgjUfSSPnWNi8GXcH9jXNb030L3uc7hvEdn7YoRwyXLapI2DqWKj6MR9KsMNaSxdVPivX2uMXO4US36CAB8684v4YtXlkAW3BDK6AAgjr1qouWr6Yu3exBVUT0+YoJQgyDm5oTMydK2i4TVk+G3PkQXXiPjP2dBkTzLrfCgk/MxrFfOr+JxGPuZLotIyGScuW4Bt7kDpXb4nOMfbu21FxWtHZhsDBKkmJ1X6mnGfC1nFs7KGs31iLg0nTQnqOUjXSrQy017u9t97PsRu9djXcxIygGZAAB0M6RJ96wtmap+BYl3VkuwLlogEmBmB0nuQRHeRXQLhoIBgSJr4L2pSqUq8lV+LfTiuDPVpem4qUTS+1YqJFe3bZB/z9P6GsHuV5y0IrUM3vRMrGJK8qsrGMDdqqEaaOwUjUDr17RXfhcbWw7tB6cnt/hwOi5PK1qXterc1iRPvqD/KqU4x4yjTUTyOkHQj/ADlWs4/Lc30OpBH3uule7/y2aGaMNt/0vEQsJLZJt9OHcteJsSMo5jU86prGCZXBnQb/AN63sl1mzLcBB158+0Va4SwxjzBPIxz968OvOriZuaejfJ2S68jtoYl0k6bjY3YC4Ry0PSrGtNrDBdqyuXQor2MBQqUaWSo/8OapJSd0e3bgAk1zPFuLMWyWxmbn+FB1Y9eg3rLjPFdwGywJZvwjr0k8h/hoHxGYG2iwCR1B1BJ8zmCdNN+umh9SnTzavYpsScO+8aj8R3c7FvbQAVWeJ8blsnXfT6an9qspyiOn6mt3DPCX2q6ly7/opMj8ZkQo7aGT8usdFNJzKyehB8E+Djei7dBFoEwunrIYfoPLWfaOsfT1UAAAQBsByrxECgAAAAQANAAOQrKu0yFKUoBSlKAUpSgNV6zIMVCJyyzDUAknqO/X3/arKsHtg1DSaswaV1HavCorViLptCSpK8yoJI/4jUiOY+lQLviawrFS5JETlRmidIMAwexrldKV9EaXNeI4Dk9WGYWmmcpE2yefp+4SNCV+le4DGnziHOR4Ge2x0BGmeyfvI2k9IHepeE43Zu/BcUkCSD6SB1IMGtuO4el5YYd1YbqdwynkavdrSf8AoOUueE7ARnxV0rLtGwgSYGoJbQTUHF2b2BAgtiMIwBDc0B2g7D9j2q9x6teAUMq4my+YK0ZbmkEgHdWGvaY71Vce8TD7P5Hkm28hWQgBVA5L+nKt3T/+i0aizLiny6fsqpOGqJtq6HRXScrCQe22veRFY33G5MbVX4DhmMfDq2GuKEM5VOXTUyDI6zpNR+HYi7etXg4i5ZhgyiQ2sbcjpy5V8ri/YkqcpyptOK66r7Ho08T6lobN8S0sXkJIDho1jn863BZOm8axy7VzuEKANmLC4ZA0256fSrjhuMhAN8wEkaGe45a14zoxi9W+/nnQ7sbSlQs47Xttv+LGd62dRHb25VAC7Tz67/Teric50GnTmKlJb2CyCf8ANetYeraTjHW70K0qnoJ34+cjzhODiBO0/r07VeoIqLgsPl3HzqTduhRX02BjkoJcd3fTU8mo3ObkxevBRVFxHiBOg3O39TWHGOLZR1J0UdT/AEqow11mMmD1PKei9h1rtjFy957FdjVxPCllAWS2YGZ2J0LH2H9o0iM+JSwMo119RkDf/Nh1675cS4plOVd9p7nkO9TfC/hc3TnufCDqeU9F6trq30rshFtWZRsleHeCtiIdwVTczoT+UfzP+DuLdsKAAIA0AGwFeWrQUBVAAGgA5VnXTCCiUbuKUpVyBSlKAUpSgFKUoBSlKAEVS8Y4WwK3rIm6hkrt5ifeQnn2narqlAcNfwlo/wAM5ylpkvgPt5DkB1HOFnY7QRUx8YbEG2AFN7ymtZpXnrb/AAHTUbag96v+IcLFzUHK4BWYDAq0SrKdwY7HvXL8R8POsFrTXroAC3LZC7EQbikyWAEAyZ0mrKz0ky1y+xvDLWICs6SY9LfC6+zDVSDVZjrD2yvnqt+wupuFZuJ0LgfEBOpArHH8Qazau5GOUyyvEm2bhLLmHNGMgHkdxU7hnF5W0t0gPcRWU6DPI6fdbtz5dBglKKvuiTXgMUWuem7bezdBW2EgG2QCYMbyJ9oFczwnBYhlcoxt+rJIaM7AxAHPnvpvXWYrgyq4vWbaeav/ABDg6ESNm6H61V4jF+YB5IK3rFw3fIYZWIObOpHP4yQRO9aU56PLx5+fchoo+K8NxNg+ZeC3VIylhGYTpvGh6GrXh3Cw4DKP4WhRjq57fIyKlYbxAMXh8SCmVkVjlJmRBKn3lameDmD4VSOrfvXnYzAU6lJpRUZbabW+X4OiOIlbLLVddbGS4HLyqbZsAaxrUlkio968FrwqHs6nQqZv74EyqOSMrt0KKoOKcVjuTMCenM9tq2Y/HaSfkOprmsXiYzO5hRuevKF/btrzk17FOnn1exnsZ4oz67hhffVvyjtvt/Ws8Zj1tKNhOir/AGHIVQXeIG9csgwBJIUbAD0Ae8Mda6rhvATibgJkIvxHlO4jqenIb9K7HTs0mUzEfw14Za++e5tMsek8l/MR9B+v0SzZCKFUAKNABXmHw6ooVRCjYVsrpjGxmKUpVgKUpQClKUApSlAKUpQClKUApSlAK8Ir2lAUnHODZ7bAXGRW+IASpJM6iCVk7ke5qpvYpQWVrPqWwAqlj/ECEyisJDaQykDNIO1djUa9hJ1UwffT+29EibnLcA8TXHYWnUXSttbhe20kBtgwMAtBEwZ7VdPbW+odDlcTkcr6kYaEEGDGkFTUjzmUw3T31/nW63fkaGR1rKcNbrQlM5fiWM8lL2bDMLtxSpZFzW3kEZs3LcmCJ96k+CTlwqg6HMxjnqeldFmqtuW5fMJkEnSVOsA6bPIA13pLWGXz+yUTbl3Q6GqDiGMCgsxgCp15n8oRcBYD1Fl1JjciRl+YrkMWxJDXLuciDC/Apy6kxoxkn5RXG6Ck9WXTGMx0+twQq6n8q9/zHoOelc/xbGFy06BWZVHQBU+vqapHFsYTafmFKkjqFOZvnlB+lauE8CuYq+1lNg2c3OSpcBEzzOZSQOcjlMd1OCRnKRn4U8P3MVctlIFtM2duaywIjq3pIj2O1fYcLhltqFUQB/knvWjhPCbeGtLatCFX6k9SeZqZVyopSlAKUpQClKUApSlAKUpQClKUApSlAKUpQClKUApSlAeMoO4mtAwgBMbHl36zUilAR8lR7iwffl19h/SrAioHFsKWtmASYIEdxE1nldy1ys4gpKkQCOYK5wQI2Mg7nnXDeJ8TkBGaYGaAAIVSM8AbdPka6k8UEqCA7M7LmkqQGuvbAMbwikiegrj7mCfEX1VALjZ2QjYC26zr0ClVJ7NUqDU9Q3obsBw97102UGZm1k/CAD8TflKkjvmFfSuAcCt4Sytq3rAEsficgBZPyAEchWvw54fTCWQgOZ4UO53bKAo+QA0FW1XKilKUApSlAKUpQClKUApSlAKUpQClKUApSlAKUpQClKUApSlAKUpQClKUBCxvCbdyCRBDB5GhLAQC3XQ86rPCPAEw9ssPVcYspcjUhCUA58lE9TXtKkF/SlKgClKUApSlAKUpQClKUApSlAKUp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4" descr="data:image/jpeg;base64,/9j/4AAQSkZJRgABAQAAAQABAAD/2wCEAAkGBhQSERUUExMVFRQWGBcZGBYYFxoXGBYYGBwXFRoXFRkcHyYeGBkjGhUYHy8gIycpLSwtGB4xNTAqNScrLCkBCQoKDgwOGg8PGiwlHiQsKi0sKS4pLCwtKiwqLC0sKSwwLywpLDAuLCwvLCw0LCktLCwsLCwsLCksLCwsLCw0LP/AABEIANUA7QMBIgACEQEDEQH/xAAbAAEAAgMBAQAAAAAAAAAAAAAABAUCAwYBB//EAD4QAAIBAgQEBAMGBQMDBQEAAAECEQADBBIhMQVBUWEGEyJxMoGRFEJSYqGxI8HR4fAzcoIVQ1MWJJKy8Qf/xAAaAQEAAwEBAQAAAAAAAAAAAAAAAQIDBAUG/8QAMREAAgECBAUBCAMAAwEAAAAAAAECAxEEEiExQVFhcfATBSIygZGhwdEjseEVQvEU/9oADAMBAAIRAxEAPwD7jSlKAUpSgFKUoBSlKAUpSgFKUoBSla8RiFRSzEADcnSobtuDZUe9jANqqMP4jF+4URWAiVYjcAIZIOq/GIzRI1GkTNW3HvXBWxMr5YfU0UOZDu37yXA6AtbPxpuezJJ0PYbzVlgOKpd0Uww3RtGHuD+9agah8T4Tbvhc4OZTKOpKuh6o41U/vWdGu4fE7mkrSVra8y9pXO4THYmyctwfaE5XBCXPYporR1BH10q+s3wwkH+RHuOVehCpGezMGmjZSlK0IFKUoBSlKAUpSgFKUoBSlKAUpSgFKUoBSlKAUpSgFKxdwN65zj3igWzltlWcH1rqcoKsZJGmb0iF59gcwpKaj3JSuWvE+MJZXU+ozlXcseijcmSNutcpbW/jfUz5bRgjL8OU59Flf4jCVBJAAgaZpC7OF8CuXWN3EsTm+5JEghSJiCo5FI5ax8I6VbcaDQCuCrWvoapWNOA4ellMqCBzPNjAGZurEAa1JpSuVu5JoxOJS2pd3VFG7MQoHzOlUOO8XyLpwyLdt2VzXLxc+WNJhMgZrhjeIA61X8Zt5cZdN/LLJb+yPcg2lI/1EGYFEvHcFgeXtVLi0v2b7Yvyxh2CooQ5IxVwlVdRbRjowJb0zGUazrXdRoRa188/spJl9gvF4Nx7N+7h0Pl5/NtkqLbEwbbLcmbiyDHaCKqOG8TuvbtlcXdGJZrgtM7/AMG8LTgFSpEKbgbSZAI0qzXgFy9duXBY8oPHrxLm86wcw8q0p9EHUZn0220qdjfC1o/xMS93EXABDsSmQKZm2tkAgz0kkmtE6UXpv8n511IdyZwLxuLr3UvWnsm2MzMwIVF5i6TojAg8ypHqBgwOoRwQCCCDqCNQR1FfM8TZs27qC/hXyXBcIZrt27dOQLo9pSza5gAMxOpkCDXR+GrllbS3MNnW049KzcZBlJUhUYnyzIO0fOtXUy62dvOpU6ulRsNjlfTY9P6HnUmrxkpK6IFKUqwFKUoBSlKAUpSgFKUoBSlKAUpXhNAe1pvX40G/7Vhdv9K0VxVsVb3Yl1HmUON4891/Lw4LHncgwJBP/HWNex02NabaWsIua6xe6fVlEM2p+6NC0GBmIkxO9Xl3DQr+UFR2n1ZR8WsFuu/PrULA8Fgs11s7MZgwVGVpQn0jM6gAZjtGkCAOf1E15dmliPwjiGJuXDmtoLJgqwJGhBjLp6tRBBynUMNCAL0NSlYzd3dKwMq8qPjMR5dt3icqs0TE5QWieW1fPbHi3HPb+0lbb2A5RkRTmtgQZ6xDbz7xWtKlKpqisnY+i3rKOpV1VlO6sAwPuDoah4XgGGstnt2LSN+JUUH5GNPlVPw3xJbvrNt1Y/hBhh7gzTF8YufcyqO4k/qY/SsK9ZYZWqXV+n52M1UT2Oia/wBK1m5O9cVir194m4THIHL+0TUjhGHxDPmknl62IB6df2rkWPh/0jd99SIOVSWW31sjqblvMpCkrIIJU5TqIkHkwnQxVCPDht3HISzctkIES7P8FUEZLRyuuU77KSdyd628L8RpdJU+hxPpJ3I5KeZ7b1aLfnnXq0a0ZtqL7riaVqVShLLUVmUb8Qv2EUmyGGdU/wBUZz5rwqpbAcQs6A3JgdoHQYTxEmYp5iOQSIV1Y6dACTPao+JwyXAQ4kQRzBEq1slSNjlZhPc1Vvwq5bw4tK7XbaBQtsJbR2AMqDcZgiwQJYJm5jWuhLitGZqSZ2uHxSuJUg/uPet1fPeF8Sui0LmIyJ/Evo14XgHDC44ItJkllBXKFDEkDY10OB47cSBfRmTleA5fnXkfYA/lFWddQdp/XgTY6GlYWroYSpBB5is66SBSlKAUpSgFKUoBSlart+PeqTmoK8iUrmOJxYSBuxnKo3Man2HeuW4r42Fm+LN1FWQrZs/pAJI9Ry6HTpGu4qR4o4dduoGs3GS4vMblTuOv0rlcd4Uu4lke5cz+hbZa0hckpp685XKxmTNYRqQq/HKy5cTpVNpJxV/O523/AFRR/qA29tXgKc2ghwShn3qYK43g2KuDEOpa5dW4WLIwSDAPwroq7CdY96vLGFaz6rYIta57BOYrHOzBMbfBseUGuKVNX0ZpWoSpWUuJb0isLN4OoZSCpEgjYis6xasYGu/eCKzMYVQST0AEk/SuUwvi3FYnM2FwitaUkZrlwKWI5KOu3Xeusv2A6srCVYEEdQRBH0NchhOCY3BZkwptX7JJYJcOVkJ3gggH6/IV00VCzva/C+xDuR8ZfxePXKyHB4YD+KzmCY3AkCV+g6k10PALdm1hh5YyWQCwZt2Xc3W/3RPtG2w42zfxGOxn2fEkJbtEtctqYWEMQTPqkkCSToZro+OeJcKw8hQcSzEDybR0aNQrMNMumwnbpXVUpuygu9lsvnxKp8TiSv2/FqMPh1sjzNbtpGzKv4rkNlnnsKtrnEL2Efy8cpZPuX1XRveOfbf3rsOHK1m1nvm3ZVRPl2wFt2x3O7t326DnXLcb8QYy/be7hUK4ZJBaFLXI0JKtJyjoBpz7aKfrfxuKybav8mc6aevE32sTbcZrbB1PMHY9D0rfavsplSRVB4WNpUbJcLs5BcH0xE6Zdeu9XYcTzr4z2lh6dGu1Rvb56HZRw02k5bG3EYW1iP8AVXI//lQAGfzjZv371nwa6yE22urchoU7EiOh139996jsh5cv81rHNO4+tYU8XUjZvWz+fb5nRip1IQ9J6x4X1t25djpAayBqlscRZeUip2Hx6t27V9Fh/adKrZS919dvqeQ6bWxvuYZQy3Ft2muIXKFvRlz+q4ZVSZY6nTWue4dwNle2BbW0bV1mu3kDAX1YswsDMAb/AMYDOwgQI1q/fFqu5iInqM2gJHIaHU9DWOKxQFuZAnSTA05/uB866auLp0lK71S287/c1hGTsn9TDCcTS08K0MfiEyp6abEgaSOldFheJq++h/T+1cQeD6hgdDzBBE+9XvDbZmPqDXhUvbFWNdLdSfw227HpVsNRUE6bOmpUC05XYyOh/l0qXZvhhpX1lOtGp3PNasbKUpWxUV4TXjvFVvEeJhACdZMBRz+ewABknoCeVY1KqhpxLJXJd3EdK1AVXcKxVy4SzAeWQSDAEHMRlGpzCB8Wx5SDpZivNqOUpe8zW1jwCod/has2dSUf8S8+eo2NTTSqFozcdUzj1t3LV/NctKjsWVGQlrTltAG52jE66Cek1DXiF5bpkXC4kRMxrz0132713Fy0GBVgCDoQedVmPwWESPOFpdMozsBIAjmddBU1Y+qlZfdo1VWMmvWWa3HW6+6IfhW9cJuK4iCDHIE6kDp1jlXQ1A4VjcO6kYd7bKu+QiB7xWhvFeHkw7OBoWS3cdR/yVSP1qypS2SZWtUjOd4qyLakVVN4rwoUN9otw0gaydN5AErHcCpGG43YuaJftMezqf509OS3TMblZ4i8FWcVLRkuxpcHXlmXZunI1RcNxn/TmCYrDIojKuKtICGHS5Amf17Heu9Vp2rC9aVwVZQynQggEH3B0NaxrtLLLVEWOVXBrxE3Hu3Jw9tyttLbQrZQD5lxtyYbbSNa0YW8pseXw3ED/UAysMxUZgzshIBCxJMgg6gQTW5/Cd7DO9zAXVVW1Ni4JQn8p5dto6xUbhHi23ZW6MRZTD4lQ7FBbFtbsSVCtrJMRqdzpNdO69zVaWX7X5I7kXx9w1Ee0+HSMUzGRbUyy82ZV7wJ5yd4rVa8QJbEX7N+wTENcU5D2mJA+RroeOcRbD4M37YDXGCFniR6vvf7RMAbajvNFwLxNh3tf+6xF0sVZblq7L23kyGUBTGmkCP51z1MJDF0l6kW7aXT1/8AO5pCtKm7RZYuyOAyTB2IIII7Gdqi3F/rt0rmuF44Lirgwtq7csmctoElsoj1az3/APlVt/13M4stZu2XfRQ+kltBuBvEdK8Ov7Gq0Z2hrG178V3X6PQjjIShaW/IlqCT/L2r3OdeU6f3HIDWoGFv3HLQRERlJGvKO+vOrHBXEZfV8ZiJ0Ec468//ANrz3SV7OxrXw8cO03HffXnwtz+xHuXsoOkk6dv69a8wV8NFtlkctTpzjfQb1JODDGBtyJ/epeD4fkcxOsTMED5ACD8zWU6iy+m9+H7uXyUY0nninLzyxZcJ4SgAKyJ15/qCd6vQPr1rVYSBXt++FEmvoaVGnDWH9vXrqzxVdKxjicQEBJqDwS59oN31EZGAMTuRMfSPrVLxvi5aVSM0wSdl56gasxB0Uda6LwhwwWcP1Z2Lsx3Y/DJ+SivQw9L3rsSdkXlaHxYkgbj6fI86iY3iEIX1yATAiXB2Gu0zt7e1UGJx1283l2FyqJ1IIGkDK4IGQjUFd/bSuipVe0fqUjHmWHFuLlSEtkFzqfvERrGQCWnaBqJmDFa8DwcsQ90sxhCASZlZaX1IJkjQaAjSJIqXw3hC2h1PygaKCFgD8I13MCanxXI5W0X1NDylKE1mQaMZjrdpc1x1RRzYx9Op9qo7nic37os4MozRme44OW2NoC6Fm7bVDtA3L+LdlD37TqLaFQxSzp67SMQCxGYzzIHWqHij3cRf8+2rWnw9rO91rZth3TWIkxMwASa76WHjx/zp59irZLxXia5bUXPtT+b5gUWHspbV0DFWYxMCQdc2kVL4zjrF3G2Wtsl0ol7zdA6eWilwDII+LmOtY3r6Yt7VxLV+8VysbIgYdXjUNccba6hd6nWfDeIa0bLPaw9gzNu0CzhWOZk819gT2P00rV5I2b0ev37LzmRqVOPvqbbYq3Is4qz5V3KJbDuohdB92RlI+fMVY4LHslrBl89p7gtW0srMGDDORpAykEyDy1GtYX+C4bCqUF7EBGzN5KOxLcicqLnIgbkxUvAcEw19Eug3mDDMjG9ezQdCQC0jppUScXHjby3nQhMpbeEL8cY6gJ6iQI0CACSN5JHvrWuzctXLWNxRi6NAi3bSQjSQgXVgQA69O4rqx4TszmR76MY9S37kkDaZJmJNQ73gkG01pcTeW0xkoRbYEyDMlQZkTM1X14OyvbRL6b8ybFTg+HJYy4c3b7XQFdlS/wCSqeYY/hroDl1Jnl7xWeE8S4gYpsNYZcWBtcf0kQCWBdBDCYGYjepWO8L37hXzbeEvsoAF255qMQNvMVdGPzqDwk27Fp7JFuxii38ZbreWLia/6Lxly6iANNx3qbwmm37z8152+nUanS8E8RpiS6gFbiRmWVcCfwupKt/mlSeKcHtYhCl1AwjQx6lnmp3BrjbFw2r6Jgcj3HtsL62z/AVvuPI0DKNyIBjYTFScH5+HvLasXHv3Im8t2RaYgmTauMZD6xABGknasJULSvB25ecOha5tt8Ox+DQpa8rFWADlW5IdV/DGgYdtfltWPh65hcXaLXLWGW6rNNvKLYXpPNvczz0rp+FcSF9MwUrDMjK0SrKYYaaHXnVfx7wbYxIJKhLh/wC4o1n8w2b5696hVdXGej5oW5ETworNcvNFgWkby08hAqMRBYhozNEhd4ma57jeFvYnEtiVdbViwQEvXPh9B3UQc/rk6DmBVhd4xicDba1ikLWipVMRaA0JBUZhoM0xvB96suL8NGNwCCwyxCMon0nKpXIehEx8q3TcJ5naz0vurfsrujmcb4fxuUXslm6B6oVclx1+LVQBqRrG+vWtnhq19oAKSAsZ5gQ2pyhRvOvTQ+9WPh+3isLnvY26VsogVULhiSIy5QOcAjqZ6Ca8/wD5xhGJxF8jKlxhlHUgsxI7DNH1rjxWEpzpTtZNWs1tr0/R1LFVHHJPVcnw6l5a4Rl0IkH5/UVa4bCKkwN9z+lb4rG7dCiTXkYbAwozc7378OZFSrKe5jevBRJrk+N8ZJJAMRuenYfn/QbmnGuNlyVQwF3bv0WdCep2HvVIgldYVRrm/CNDA6k7mfc8q9ilT4syN2Bkn0rrrBOoWdSepY/U84mK+n4WzkRV6AD6CuB8NFbj2sohWaQDuQJYk9zBNfQ67KS1bM5M5mxgxcuFCxItyBygSQBHWNJ5gQQQa3/b7Nlxb0UdYhQTtJ7kET1EGK34lclxmEgsrAwdyAGBA5HSJjmKx4RgtA7auMyyCTIBA9X4mzKdf1O9ZThG/vbFkydFexWxhWBrjcUmTcxNZAVGxePt2gDcdEB0GZgsnoJ3rxMcrbMD8x+lVuk9Q2R+J8Ct3iGOZbi/DcRijr8xuOxkVD/9MZ48/EXr6jXI5AU/7goGb51cC9WF3EqBJIEdTW+ecFvoUzI3CAP5dKwdgRFVWJ8QWliDm/28vea12/ECMwADa9YFYSxFCPxS/P8ARn6ibsiwbBLDgCM85iNC0iNW3226cq5TiHC0wjpiLdrS0BbUl2aS/pz3TJItW1EADmeQArrEvaTWTsK7YSa21T+6JzFbYx5DIPNtXcxAi2CCAd2EO8qOcge9WlnGK0wytG5VgY94OlQb/DbTiGRSNysQpPVlBCsfcGqOPIxkW7NtHxAyJ9y2tu1qWbKPVcdphRrAWd6nIp9yykuB2NasRhEuCHRXHRgGH61X/wDUzaOW8yLCM8gkAKsTmVvUo10IJBj2mddxOVSx0A6c65ZQye83bqWzHJcX8O38PauJhXY4dzL21H8W0sy3ktILgifSTOunOo+J4gb1y0mHGIexbtBQLJNss+2S85MIAoBM6/WurXiqkgSdecfyqs4xgXts2JsAtmGW/ZUkG4m2e3G1wSTPP998Pi6dXRNNr88/2QVeGwL4O3riTZZnYrbW2b1lZ5XGyyToZbNOnauk4Fxc31YOoS7bYpcQGQGHMflPKuW4NwVr15Ww969bs2AVt3HAzEvLMFQqBHqglpJ/bq+F8CFl3uNce7duRndoEhdgFUAAVpiMjTu/e7ecOrdyUWF2yGUqwBBEEESCDuCOYrmbvgZUYthcRdw0nVVOZPoSP3NdQK9iuONSUPhLWOWHgVXcNib92+RyY5V+mpj2IrpLdlUUKoCqBAAEADoBWytV67FROpKfxCwuXQomuS45x4uxtoSOTMPu9h1Y/pvyrPjfG5bykJmQGI+4GmD3JiAPnyNc87nfQAzERAmSY67annEn0jW9Gk370iW7GZhTEqgUGey/Eff+ZIJ5CqfimPznKuiKDA6ljkk99Sa2cSxMwoJjnqTIEId+UM5+U+3QeCvBZvkYjEKRbkFEP/cgHVvySSe8Dlv6MIW1Mmy/8GcEZct1hCqhVARqZiWHQQPnP16+gFKtFWVipDxi7nXbWNx3A5+1a8AhW2ATJE6/M1JufF8qwcQexrCtsXibAa8YVgDXIeIfG9s2rlu0W8ycslYBE+qD7SPnWVOk6jsiW7FYuATG8TvZwblpVImTCwAoynl6p9961JfvcMY2rytcwxPouKJy9j07r8x37Lw9g7du2qIIYolxzzJeY/8AqdO1c34z8T30vfZ8Msn73oDlifuhSCIA7V1xlKU/TirxtbXpxM5JW1LbB8RW9bz2H07dehHI1CvYYT6l1+dUmE8I4qzYW/ZLLfkl7ECGWdABzMcj10g1a8M8VWb8JcBt3dijCPV0U/1g15GP9kQr3nh5Wa4cP87rQrdrSSujF+HA7EipfDOEIT62MztOX/PrW17EEyNOXtWsrHKvkXUqU55anB6o3pU0pZoLUg4jGXsJeIYMbJY5ZObTllb+Rq9wPEVuiVaR9COxHI1qw9+Vy3FDodw2tV1nBW7V5jbYhSIytyMg6NzGnOvTo46MP5IaW3jw86/U9KvKjWh/Iss1x59+p0S1hiMMlwZXVWXowDD3g0Vx71nX1iakrpnhXaOe8R8GOQC0y20L2RkS0JZjcRQ1xp9SrMxHITU61xRUe4vm3L6qYuuy20t2CN8zwoJ1+EZjVqrVW8etu1l1XyVTR2Zs5IykOWyqpzn0jnrUNZllkbxlc8wyJdk27yOo5oQSp7jlVxg0IGpmNKpsFba7iPtbL5S+XkRCIdwTmz3B90dFOo51YWeJJmgQeRI3rx50MNgX6l2r6b33/XM2jGU9lsWQrw0RwRpXtb5lJXT0FgFryKyrVevACTU2SB5dugCqLH4/Me1eY/iBYwNv2/vVXjrkIfbn/OpjDMydisxbgyeRzGe0a78oAk9I5aNT8RxksFG33u+WCAPyyrDud+Ua7uNzT+Db/cNZn5BgB+cTJ1ro/Bvgw328++P4c+lf/IZMz0UkA/MivVhDLuYt3NvhHwb5zC9fH8JdFQ/9yAPUfyyW9/avpAFFUAQNAK9rQqKUpQEfEodCOVYW7s6EQf0PtUuouJws6gwetVavuSeER/KuZxWHtYZrgu2s2HvNmzZcwttzVo1C8wfcV0l9JA1MgjUfSSPnWNi8GXcH9jXNb030L3uc7hvEdn7YoRwyXLapI2DqWKj6MR9KsMNaSxdVPivX2uMXO4US36CAB8684v4YtXlkAW3BDK6AAgjr1qouWr6Yu3exBVUT0+YoJQgyDm5oTMydK2i4TVk+G3PkQXXiPjP2dBkTzLrfCgk/MxrFfOr+JxGPuZLotIyGScuW4Bt7kDpXb4nOMfbu21FxWtHZhsDBKkmJ1X6mnGfC1nFs7KGs31iLg0nTQnqOUjXSrQy017u9t97PsRu9djXcxIygGZAAB0M6RJ96wtmap+BYl3VkuwLlogEmBmB0nuQRHeRXQLhoIBgSJr4L2pSqUq8lV+LfTiuDPVpem4qUTS+1YqJFe3bZB/z9P6GsHuV5y0IrUM3vRMrGJK8qsrGMDdqqEaaOwUjUDr17RXfhcbWw7tB6cnt/hwOi5PK1qXterc1iRPvqD/KqU4x4yjTUTyOkHQj/ADlWs4/Lc30OpBH3uule7/y2aGaMNt/0vEQsJLZJt9OHcteJsSMo5jU86prGCZXBnQb/AN63sl1mzLcBB158+0Va4SwxjzBPIxz968OvOriZuaejfJ2S68jtoYl0k6bjY3YC4Ry0PSrGtNrDBdqyuXQor2MBQqUaWSo/8OapJSd0e3bgAk1zPFuLMWyWxmbn+FB1Y9eg3rLjPFdwGywJZvwjr0k8h/hoHxGYG2iwCR1B1BJ8zmCdNN+umh9SnTzavYpsScO+8aj8R3c7FvbQAVWeJ8blsnXfT6an9qspyiOn6mt3DPCX2q6ly7/opMj8ZkQo7aGT8usdFNJzKyehB8E+Djei7dBFoEwunrIYfoPLWfaOsfT1UAAAQBsByrxECgAAAAQANAAOQrKu0yFKUoBSlKAUpSgNV6zIMVCJyyzDUAknqO/X3/arKsHtg1DSaswaV1HavCorViLptCSpK8yoJI/4jUiOY+lQLviawrFS5JETlRmidIMAwexrldKV9EaXNeI4Dk9WGYWmmcpE2yefp+4SNCV+le4DGnziHOR4Ge2x0BGmeyfvI2k9IHepeE43Zu/BcUkCSD6SB1IMGtuO4el5YYd1YbqdwynkavdrSf8AoOUueE7ARnxV0rLtGwgSYGoJbQTUHF2b2BAgtiMIwBDc0B2g7D9j2q9x6teAUMq4my+YK0ZbmkEgHdWGvaY71Vce8TD7P5Hkm28hWQgBVA5L+nKt3T/+i0aizLiny6fsqpOGqJtq6HRXScrCQe22veRFY33G5MbVX4DhmMfDq2GuKEM5VOXTUyDI6zpNR+HYi7etXg4i5ZhgyiQ2sbcjpy5V8ri/YkqcpyptOK66r7Ho08T6lobN8S0sXkJIDho1jn863BZOm8axy7VzuEKANmLC4ZA0256fSrjhuMhAN8wEkaGe45a14zoxi9W+/nnQ7sbSlQs47Xttv+LGd62dRHb25VAC7Tz67/Teric50GnTmKlJb2CyCf8ANetYeraTjHW70K0qnoJ34+cjzhODiBO0/r07VeoIqLgsPl3HzqTduhRX02BjkoJcd3fTU8mo3ObkxevBRVFxHiBOg3O39TWHGOLZR1J0UdT/AEqow11mMmD1PKei9h1rtjFy957FdjVxPCllAWS2YGZ2J0LH2H9o0iM+JSwMo119RkDf/Nh1675cS4plOVd9p7nkO9TfC/hc3TnufCDqeU9F6trq30rshFtWZRsleHeCtiIdwVTczoT+UfzP+DuLdsKAAIA0AGwFeWrQUBVAAGgA5VnXTCCiUbuKUpVyBSlKAUpSgFKUoBSlKAEVS8Y4WwK3rIm6hkrt5ifeQnn2narqlAcNfwlo/wAM5ylpkvgPt5DkB1HOFnY7QRUx8YbEG2AFN7ymtZpXnrb/AAHTUbag96v+IcLFzUHK4BWYDAq0SrKdwY7HvXL8R8POsFrTXroAC3LZC7EQbikyWAEAyZ0mrKz0ky1y+xvDLWICs6SY9LfC6+zDVSDVZjrD2yvnqt+wupuFZuJ0LgfEBOpArHH8Qazau5GOUyyvEm2bhLLmHNGMgHkdxU7hnF5W0t0gPcRWU6DPI6fdbtz5dBglKKvuiTXgMUWuem7bezdBW2EgG2QCYMbyJ9oFczwnBYhlcoxt+rJIaM7AxAHPnvpvXWYrgyq4vWbaeav/ABDg6ESNm6H61V4jF+YB5IK3rFw3fIYZWIObOpHP4yQRO9aU56PLx5+fchoo+K8NxNg+ZeC3VIylhGYTpvGh6GrXh3Cw4DKP4WhRjq57fIyKlYbxAMXh8SCmVkVjlJmRBKn3lameDmD4VSOrfvXnYzAU6lJpRUZbabW+X4OiOIlbLLVddbGS4HLyqbZsAaxrUlkio968FrwqHs6nQqZv74EyqOSMrt0KKoOKcVjuTMCenM9tq2Y/HaSfkOprmsXiYzO5hRuevKF/btrzk17FOnn1exnsZ4oz67hhffVvyjtvt/Ws8Zj1tKNhOir/AGHIVQXeIG9csgwBJIUbAD0Ae8Mda6rhvATibgJkIvxHlO4jqenIb9K7HTs0mUzEfw14Za++e5tMsek8l/MR9B+v0SzZCKFUAKNABXmHw6ooVRCjYVsrpjGxmKUpVgKUpQClKUApSlAKUpQClKUApSlAK8Ir2lAUnHODZ7bAXGRW+IASpJM6iCVk7ke5qpvYpQWVrPqWwAqlj/ECEyisJDaQykDNIO1djUa9hJ1UwffT+29EibnLcA8TXHYWnUXSttbhe20kBtgwMAtBEwZ7VdPbW+odDlcTkcr6kYaEEGDGkFTUjzmUw3T31/nW63fkaGR1rKcNbrQlM5fiWM8lL2bDMLtxSpZFzW3kEZs3LcmCJ96k+CTlwqg6HMxjnqeldFmqtuW5fMJkEnSVOsA6bPIA13pLWGXz+yUTbl3Q6GqDiGMCgsxgCp15n8oRcBYD1Fl1JjciRl+YrkMWxJDXLuciDC/Apy6kxoxkn5RXG6Ck9WXTGMx0+twQq6n8q9/zHoOelc/xbGFy06BWZVHQBU+vqapHFsYTafmFKkjqFOZvnlB+lauE8CuYq+1lNg2c3OSpcBEzzOZSQOcjlMd1OCRnKRn4U8P3MVctlIFtM2duaywIjq3pIj2O1fYcLhltqFUQB/knvWjhPCbeGtLatCFX6k9SeZqZVyopSlAKUpQClKUApSlAKUpQClKUApSlAKUpQClKUApSlAeMoO4mtAwgBMbHl36zUilAR8lR7iwffl19h/SrAioHFsKWtmASYIEdxE1nldy1ys4gpKkQCOYK5wQI2Mg7nnXDeJ8TkBGaYGaAAIVSM8AbdPka6k8UEqCA7M7LmkqQGuvbAMbwikiegrj7mCfEX1VALjZ2QjYC26zr0ClVJ7NUqDU9Q3obsBw97102UGZm1k/CAD8TflKkjvmFfSuAcCt4Sytq3rAEsficgBZPyAEchWvw54fTCWQgOZ4UO53bKAo+QA0FW1XKilKUApSlAKUpQClKUApSlAKUpQClKUApSlAKUpQClKUApSlAKUpQClKUBCxvCbdyCRBDB5GhLAQC3XQ86rPCPAEw9ssPVcYspcjUhCUA58lE9TXtKkF/SlKgClKUApSlAKUpQClKUApSlAKUp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8" descr="data:image/jpeg;base64,/9j/4AAQSkZJRgABAQAAAQABAAD/2wCEAAkGBhQSERUUExQWFRUVFxQVFhgWGRoYGRocGBgXFBgeGBUaGyYeGBojHBcUHy8gIycpLCwsGB4xNTAqNSYrLSkBCQoKDgwOGg8PGiwkHyUsLCwsKSksLCwpLCwsLCwsLC8sLCwsLCksLCwsLCwsLCwsLCwsLCwsLCksKSwsLCwsLP/AABEIAKwBJgMBIgACEQEDEQH/xAAcAAEAAQUBAQAAAAAAAAAAAAAAAwECBAUGBwj/xAA9EAABAwIDBgMGBAYCAgMBAAABAAIRAyEEEjEFBkFRYXEigZEHEzKhwfBCUrHRFCNicuHxM5KCohYkshX/xAAaAQEAAwEBAQAAAAAAAAAAAAAAAQIDBAUG/8QALxEAAgICAgECBAQGAwAAAAAAAAECEQMhEjEEE0EiUWGRBTJxgRQjscHh8EJS0f/aAAwDAQACEQMRAD8A9xREQBERAEREAREQBERAEREAREQBERAEWvr7aY12UBzzxLACB3MqQ7XpD4nhv90tHqbfNRyRbhL5GYio10iRcFVUlQiIgCIiAIiIAiIgCIiAIiIAiIgCIiAIiIAiIgCIiAIiIAiIgCIiAIitfUDRJIAHE2HqgLkWNitoMpkAmXHRoufTgFqtqbSysLqhAb+UfX83bRVckjWGKU3ohxm28RVq5MMwCmDDqr+PPI2Ljrx7a5B2WSJrVH1JvBMN/wCg8PyXM199WOhoD2ifibEjyn6qu296g+l7umSQYk6EtGvqubmn2ekvFmqUVX9fubbG7z4ei3wwYtab+gXPnf054dTa5pGjSSR0INpXJ47HETHwk6LDGMg5rEgTEAxBB+EmDoBfWYVbZ2x8XHFb2dRW3oeR/wDXqVMPf4QQ5vP4TIF9Vcz2gbRpx/wVRoS6mc2v9FQCSP6YXDYjGS+0Em5DJ7afPzWVgqlW34R/UQ0dNVHJos/GxNdL9z1bd/2kU63hrs9y+YkHOz1gFp7jzXYU6gcAWkEHQgyD2K8uwOHPu8tQsFpEST5OywptmbYdhHkiqC12rD8HKQLEO6j5rWORr8x5ebxYt/y/8HpqLkKftCYRJA9VlYLfug9wa7wE2mQR5ngtVki/c5ZeNlXcTc4varKZy3LomAJ7SeCxm7xUx8YczjJBI+UrAwlUPqVHyIc52U/p8oXN707xHOaOQQBBIOshVeT3NsfjKWjrsNvngqhhuKoySAAXhpJOkB0Sty1wIkGR0XzvX2dRFhmpEXE+IdL6+iuwGLxGFObDVC3mabpB/uabHzBhZ+vJdr7Hov8ACsU1/LyU/lJf7/c+h0XkezfbTVZ4a9FtUCxewljussIgnsWrptk+1/A1jDjUomY/mst/2YXADvC2WWL9zzcngZ8b3G/03/k7ZFFhcWyqwPpua9jrhzSCD2IUq0ONqtMIiIQEREAREQBERAEREARFj47FFjCQMztGjmf2TolK3SL8Ti2U25nuDRzJj/ZXK4z2p4Km4tDqjyLeFhjlq6FJjMM8tzV3lxAcTNmtEXIGgXlNbD4cVIZTdqSCXSLnUcgsJ5JV8J63h+Hhnfqt/sdxjfbFH/HhieRe+P8A1DfqtXX9q+JdaGs0jI2f/wBz6rkq2IbMMpgCSJJzaa2gd1dRxTxdop3tdtuGnXT1WXLI/c9L+H8SHUL/AFZ0h32xeIqhjarqY0LogD0W5xuz6Ya04isaxs5rXvc+DzDJgHqVzmx3PcXB72wGySIgRHS/7SserjJJDXgNEgaE31vzP6cVVt++zKot/AuNfL/3s6WrvGAD7siSRLrTrfsAJOh+S0WI2nUrOd4yR4oniP36BaU4kku5kBpPY6gRawaIjgeavwVSxaCYMTxNtULxxqC0Z1Ci7xcATEjQxHHjEi3VZGEc4us5pIMDSY7dlgtYcvHKdL9+A87KLEu8I0twi/7kdVFGqZtMexlXQta4TM6G0ajtwXPVMEWuNwYta4+fSVIcUQ3KDmABNhcTeDx/XVX4OjUrHw9B6WF45K5jKdaRKzEFpOUXdcwALnoFWu0NAFTxO1AB079VPjyKZFNhu343DXNxv0WK5tpJkqkmTCH/ACZR+0HkRJAHCfrqjnGZJkq33cgqhFlmbqvYka4yrgb63++KxmOKkL7SoL9m0we3ajD4Xn1/dZeNriqS/ide/Fc8XCyysHjYsdD8jopDgu0ZhxgLTTqCW/hd+Jp4EHlzC0lb+W7K7wu4OadeRHRZdaq4aazBmLeahG267BEgg8CA4KVJlXiT6LWDP8Qa8HiIDvOFj4vZRbIYZMaTlcO3AiLLL/8AkXvGlr6bAL+JgDTKwHFzpcPEJvE28tVo6ZnGWTGybYe9mIwL3e6qFt70nSWEwPiboSYiRBiIK9Z3Y9rGHxLqdKq00Kr7DMQaZPANqWueAIF7XtPlFLDh9qrDyDtCCOE/RYu1NlvaZDQWXAiTYiCCdQTJUxbh0Z5sWLyvzL4vmv8Adn00i8Z9n3tRNAmjjqj3U4Hu6haXlkTLXRLnN0g3Ijlp7DhsS2oxr2ODmPAc1wuCCJBBXXGSl0fP5/HnhlUvv7EqIisYBERAEREAREQBa+u2ahcdGwPr9Vl4nECm0ucbD7gdVyO1t8KdFhkEknT9VnkdI6MONyejH342kMnuwYDru7C4HnC85xDmg21+np9ythtjeAVapNyLRPbktXWrMuTy16rmtvs93FBY4pIxhRvLSONjbhCPoPMTIGjfQA2EevburBi4OkHUDU8PLjprqsrEv8AJ+J3LQDipWiZy3SI6lYHK0Tlbz4nifkPRRPcPMmZVrQB3Vhqear2StaMt5a1ogy4gkiNLxrx5/d4cHTM3FlRtbxTFuX6KRmPI4kfmggSOWlhpzQstE7sWRINgBmFpk2EdLEnry5YtPFSbnLwuDx+fy4KtWqHOJgxwkyZ7gCeKgrG1wPRWRWTpBzS6ob635mJ58+Hqt9Wre4pNaww51zzA+4Wm2RQLnyBbj0Cy9rPDq0tuAABHRJaRjH4pbKC9zcm56oSrWu4K+eaxZ2JlWmOypVM9FQujshfyQgiIgX5qx7pUjWyo6jEJTLHuhQispS08lVrDbrxQvyMnDUvetIzXABH7Hj5xZYVfCOmxIhSslvks2njGkjwwfUW4wnQ76NJiKdV3xy4iADx6KwBzW8bXHD16Lp8TSDjmaIm579Oi1e0KDmtNiTzVrRXdbLMPjKb7PD2zHiYZtxlpsf1WZszHZC4OJex3MfT7haZ2ZsEMiRwBUtCo4HQ34R/hTbopLGrs2J2fRNQNvq4yIII7Hz7L3rYmMo1KLP4dwdTaAwR+HKAACDcGI1XglTDvqDwfFry0kRPmsnYG3MVhXMdTcWiQHsMfzADOUi/W+okwbmbQycWZeV4j8iNp7R9AovOaftmpio8VMO8MAsWPa5xMcWuyiNbhx4WvbutlbVp4mk2rScHMe1rhBEiQDDhwcJuDouuM1Lo8DL4+TEk5qrMxERWMAiIgCwtrbVZh6Ze7XRreLjyC1e9O9bcMwhjmmp1uGjiSOJ6fZ8k29vNUr1C4vJtGY6xybwaOghZyyVpHXg8Z5Nvo2u8G+j6jyZMieMBv9q5WtjHPMuJJ6qI3QEA99Fht9nrQgoKkXh6iqukKpcoX1BeSpos5UTYRskBrROmgBvzOpWy2ng3tcMwAbENuDprp1Wt2U+D6LoNoCaTD+UwfP/ShrRgpPkaj+HVj6BHBZrWqwsI1VUdCMdlKVT3Hosxv+FX3XNTZJhilPfosvCbF95q6OgEn14LErNOgsTZdJsnD5Q0AW4nifkoboyk90QbWwhw9FopCGOs46mfuVzwcux3h2gIFKIEAniOi5l+HHDT1H+EbLYk0tkVKqpZkqjaAUzaPJZs6EyOo0jiosyyKzFGaZUGiLQ5VLfv70Qsiyva7ohFFmXoo3NWUHA6qgw0nw3++SgUYpbzUbX+LWAFl1MMQbhYdbAk/5spLRWzNG0msLYcHdpH6i6vG0KbpBPa2v7WWi/huKyqFNTRo6ozqmy3BwNKo0ixEGCIvMFUdsdwLXGbiTYw3pp00UtOq0AQDPG/0W62ZtQtuYk2590sy3WizYWEYGB9V+TPIAMA6x35Ld7RwzG0yGwZbIi8DnzXDVsU6o8ud8RJ0Nuw6LZUdqODCHE/CRPSOqpy2bLE6uzRYrZLmkDOJdoLj1N11fs324NnVKwrMllb3J940BsZQ+QWk+IeLh1Wjp7Sp1Mr3OAaPCTMwY48QtRice04luIeGPbScHCk8iHtaZykcc3Gx14wtYNp2Y+TCE4cG7PpjCYttWm2ow5mPaHtI4hwkH0VVdQcC1pbZpAjtFlRd58k/oSLit99/G4aaVIzU/ERw6Tz58u+my3920/DYQvp2c52QH8stc4kdfDHmvC34tz3FzjJ4krLJOtI7fF8dT+KXRlbR2k+s6XGViTCtBJKvbRWCPVTXSLRURzhMahTNpjmqVKd1YkhHZWYvBPInKSDGgJ9Y0WVLhMEieS3+7e8NCkwsqkgk2OWReBcjSDxNkboynfsc3hsHVF8j9fyldPjME+nhWudbM4WOsQYkFbXF7dptkUg2rU5NMtHPM4W8lqcLtB9V5DznJmRw8hwAVeW6KJPtmobWUrHhZO0d3arBnY0uZqRqR+4+a1DMQUSNeSfRntN7W7KjjJOqhpvm6rVfZKJctEtOq0EHXgP0nyXSbHpy8E6C/wBAuM2YS94aY1MzwEybc7LscFVImB2WcmTwXFNdsj3swkVA4aOH6LnjT5Lvdq7P97h5PxNGYei4qo1Q/mbYdxr5ELWFXU6nNUQCVNl2qJplW5VVv3Cka3zUEItpUpV/uhOikbbggIKqW7IXBotl81X3gGgvzWQ+mIlRNoIyUjEqSf8AahJ4fVZNbDnkoH0OiguYzqcdVfAjW/JVfhe8q+nhiP8AKuirZXDUJIuthWGSm5wvAt30V+DpholxAAuZ0Wj29txtVzWU4DWgkkkXOojlpHO6dkXRbhbmZggiPmSe1lXEYv0+9VgYVziZBP8AswmKfcwqUbt6NTiXgk2sCY++C2vs+2JTxe0sPSqiWOc9xEjxCmx1TL2JaAehKHdioWl443tdYOFNTDV2VWktfTIe3u248uBHIrpUkjy/Sc4to+r2iLDREYbCUXWfPHHe1KiXYRguG+8BMa/A+B219AvIMTghTNvEDcSvbfaBRzYNx/K5rv1H1C8mp4b3uZnpzHl6LnyrZ6nhyqBqA9Xh88VJjdjVaZgtd3FwfTRY1KiQbg25rKzu76MgMU9No4hUbiAB1VwrBLLJFlRoWuwrWuqmm63FvXmtl7jMdViY7ZBs5sy24Kh7VCt2dTiMLTwtBuXV4Oby/TUeq0eztpj31hFreX+1i7U2800WtqZgRoYmOYkag84WmoYqHNfNpInXUQiWqM63s9s2DiQ8QYVdp7nYSs+8B+pyGCe4XKbtY9r2FpvIgwekHS66LA0mmoXNEEgSecWGvRUU2kUeNJt3RqNsezlzb0DI/KbHyPH5LkcXs57CWuaWnkV62zaTtBoDF/3THUKVVsVWg635ea1TsrGTWpbPFcBTczEN5OtHXh5fsvSdntaGDr81p9491ms/mUX/AAnMGkGfD4rEcLQpsLtAQ0gyCAR24Ksk/c2STridPRqgMM8lxe1sHkcQDIJJHS66DC4rM0kuhpsb9Z+iwdt021GF7DOQgHhIN5A4xChx+E1xvjI5hAphRkgaZtJtxIueFxxUQWZ2NWXhsKQeqjkq9rilmbRMx9uPmpGxN7KBlRXZhxCEGRFtQVY5hUYU9NwjWVBKKM0vdQOg+auc8XjuoypJIqjJmCFLQocTx+itaBN1c/HCkw1HX4NHNxBjy4q3eiOtkG2KoFMtJlzxAA+ZXJVKRDiCCCDBB181s6LXVqoDnXcRc2UeNDBVc1pkNMTw6/fdWqkRdsy6uDFNjHy3xMzEExEjKDrzkjqPJd5uZ7K21me+xrXBrx4KMuY6/wCJ7mkOHRvI3vYaPd5oqY2h7sZ6oFFjbRlg53PA0ADXOJ6W4r3RaYYJ7PN87yckEoLV/c46h7JNnMMsp1Wf2Yiu2e8VLrMw3s6wLKgqe5zPaQQalSpUAIuDle4tnyXSourijyFkmum/uERFJmYG3sJ73DVWcS0kdS3xD5gLyDBgNPIn5yV7cvI95t33YesW/hcS6k7pOncTBH7rHMrid3hzSlTJqpIoPgSQBfuuXNHO/IIzmbjQxz+S6XZTopPpuMlzTc81zWyagbXc46t+/Wy4k6Wz2dW3Exa+FLSQ4QeqgyxoV3dRtOq0B7QdO4Wuxu5LiM1I5hyOvqrJp9Ecv+2jlm4mNVkf/wBAREffmq4vY76Z8TSO4WIWxwU8jT02+iuJc12on0Wjx2zOLHZebbxMawAt5JKoGf0/JXUkUlhZjbtY3K5vA6HoQvR9lbXGTKddL8eS85q7Jm4OU8x93WfQ2lXpAB7W1R/1P1B+So69irxSa2ejitOn+1Hi9otptLnm+gnVcdht+6WaagfScAQMw8M92kjhxWFjNqGt4y7NOkXHklmccTvZlbd2u54JLrHhb0haDBY0uBbxYfODoqVnTqtZWLqbw9uvLmORUtckdEag7OioY9wtNltsA4VAWkxmsDOh/Y2C1GHAewPboR6HiD1C2VHCmwbxj/Kzi/mdklFrRSizxFr+DS2w5ANba15DQeMEm51yH4bO3PHSQRf/AMdZjW0W6rJxGAcWsc34gIga20IHG1iFGW5hIEAwADePO19fQ91Yyb90YDWqgHop61B34gR36a3+9VbTbFuunD1VGW7D6ZAnn/pR51Nngd+Hlr81EWjz5JZXiX+9B1VR1UGmoUlRh0I6g8COikr9CXMCILRbiDdQ1CCPDmBE66eoVMnVVaJKhstFIvwuHL7Ad1q95cSA/wB20Wp2M6FxAJt6DyK7bdbZ7mh1Q2aRB69gtltDc7DVvG5pBi0Et4WtN4+imBTJmUXT6PH3bUfBAaxs/lBn5kq7C4YuGZoc5xMG0i/Gea6Lau4FVjv5U1GmbnKCO/iv3C2+4myMuIbRqyw1ZAHE5Wue6PJpvp+htbbSJbioOafWz0D2fbEZRoF/u8tR7nBzyPE5rTDBfRoAFhY68V1So1sCBoLKq74qlR8rkm8knJ+4REVjMIiIAtft3YzcTRdTdZ0EsfEljoIDgOMcuIstgihqyU2naPJdo4Cth3NGIYGOmA9kupP7PgZT/S4A6xIErSjDNGIeJu6HD9l7lUphwIcAQbEESD3BXCb27gFzhVwgAI+Knp2NMmw4y3TlEQeXJhpXE9Tx/LTfGevr7GlwtI25WXRMxQDbaLRUcLXaIfRqNjWWOA9YhZDKgDTEm+gEntlF1zJNPo7W1JdkO29p5GmYJOi4uvisxuAt9tXB1qpGSjWd1FKofmGwPNYI3RxWv8PW/wCjv0hJRkzuwTxQXxNGuBHJZmGwrXEDmrHbIrNN6Fcd6NUD1LUwVcNqtD5EEAg6g8JCzprs6nKMl8O/0OkwO6tJ8S55JN4AAA78VkYndGmwnwksdZt4dPe45cFudm4d0DJTebTIacvrEKzeBpNIscHNB43bB4X7rf26PK9ZudXo4XEbnZnWcxzTEtdIMZg7WLGwuFqMb7OKoJcxwaNRDj6aSeI9FuK+2KwdkqtzO/C+m3Nm43a28wOHJQYjbldkfzA0HQPblnpBAKjnRv6XJ6Zq8DuBjzf3rMvJ5c70EW9QqY7dnEMBzUswHFp+hutq/f2uYYfdkaAAXv8A+RutpgtsYgAZqNSDcE03lt+sQFX1dk/w0kttfc4rY2Ih4pjV7oANrnTVdfszEi4tI8NiNZj9VdtLcqpihno0XZzq0DKOpzPhvzUGyvYvj8weKtLDXGhNR0cZYBlMciYPMLaMXPaRyzzxxKpNf3NxTd4hnOl/so3YXvSTRcA3iCYggW01+7rVb44Orh8Q5jpj4qbogPbAuOo0I1HYidBR2zUY0wTEjjp5cZWTbTqjqxrlFSUuz0anukajZdUm8+G4vE314I/ctgjxmfJX+zzb38RQ924w6k4gxFwYcJ8nALU+0raNShUBZmggFoFgSM0iZ/tt35LTTVnJGeT1Xjuv2MmpuOSfA8dJ1+SwsTuZXbeA7+03+cLQ7L36r5RmJzHQHxX5TxkfNdzuzvk2oMtUQ4ENJ4XlZ3C6ejol68I8lT/qc63dbEEf8ZI7if1WdgN16sEVAWtExxv+y9IoubFlyftD2y7DUGvYJJe1p7EEn9I81rwSVnFHzJ5Jcao4HbtAYY3fmzGOFvKZUmBDRlc/NBv4RPzC4rF4r3ji7ibnz4wvTfZZuxUxFD3lV0UPeEMb+J+Wzr/hbmtzs7SxVOHJ0jslmWKHKRXEbxPOVlChUfo0BrSbnSwE9bgLPwtHaD2mcJUBFrupie2Z4PyXpNDDNY3KxrWt5NAA9ApF0Lx4+55E/wAQk/yxR5vht1NoVILxSot1h9QufPVrGlv/ALFb3dbcx1Cs7EYioKlWMrAyQxjT8Rg6vJsTyA5ldWi1jijHo5snlZJ6bCIi0OYIiIAiIgCIiAIiIAiIgCIiAKhaDqFVEAREQEP8FTnNkZOs5RPrClc2dVVEBa2kBoAOwVyIgCIiAxto7MpV2GnWY17TwP6g6g9RdeZbc9kVRj82EeH0yHZqdUw4DUBrgIfyGaNBJMkj1ZFSUFLs3xeRPF+V/t7HjO6FA0S5pm3YGeRA+q3O8eGbisI8NIdUa1zmg82yY89F6Litn06v/Ixro0kAkdjwXmGCLW7YfhXiaZqvaB0dTNZoPTLDfJc04ODX10elhy+tyl00r+x51gsMXfCCeK63ZGzHNAc62lvML1hm6OEGmHpjsI/RKm6mGOtLSLZngW6B0KsvGlLtmq/FYpUkzn9nbytZIecuWLk9BeVz+9WMftJnu8HSq12ggmpTaBTkcBVeWtdxENJ6wvQhurhZk0GOiCM4ziRcGHSJ6raARotY4GlTZwy8uKlzhHf1PIN2vY9Ue5rsWPdUxrTDg6o7oS2WsGlw4nll1HrWEwjKTG06bQxjAGta0QAByCmRbRgo9HNmzzzO5BERXMAiIgCIiAIiIAiIgCIiAIiIAiIgCIiAIiIAiIgCIiAIiIAiIgCIiALhtu7p1DtfC4ql8BdNb+kspuAJ6OaGt6FvVdyirKKl2a4sssTbj7pr7hERWMgiIgCIiAIiIAiIgCIiAIiIAiIg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0" descr="data:image/jpeg;base64,/9j/4AAQSkZJRgABAQAAAQABAAD/2wCEAAkGBhQSERUUExQWFRUVFxQVFhgWGRoYGRocGBgXFBgeGBUaGyYeGBojHBcUHy8gIycpLCwsGB4xNTAqNSYrLSkBCQoKDgwOGg8PGiwkHyUsLCwsKSksLCwpLCwsLCwsLC8sLCwsLCksLCwsLCwsLCwsLCwsLCwsLCksKSwsLCwsLP/AABEIAKwBJgMBIgACEQEDEQH/xAAcAAEAAQUBAQAAAAAAAAAAAAAAAwECBAUGBwj/xAA9EAABAwIDBgMGBAYCAgMBAAABAAIRAyEEEjEFBkFRYXEigZEHEzKhwfBCUrHRFCNicuHxM5KCohYkshX/xAAaAQEAAwEBAQAAAAAAAAAAAAAAAQIDBAUG/8QALxEAAgICAgECBAQGAwAAAAAAAAECEQMhEjEEE0EiUWGRBTJxgRQjscHh8EJS0f/aAAwDAQACEQMRAD8A9xREQBERAEREAREQBERAEREAREQBERAEWvr7aY12UBzzxLACB3MqQ7XpD4nhv90tHqbfNRyRbhL5GYio10iRcFVUlQiIgCIiAIiIAiIgCIiAIiIAiIgCIiAIiIAiIgCIiAIiIAiIgCIiAIitfUDRJIAHE2HqgLkWNitoMpkAmXHRoufTgFqtqbSysLqhAb+UfX83bRVckjWGKU3ohxm28RVq5MMwCmDDqr+PPI2Ljrx7a5B2WSJrVH1JvBMN/wCg8PyXM199WOhoD2ifibEjyn6qu296g+l7umSQYk6EtGvqubmn2ekvFmqUVX9fubbG7z4ei3wwYtab+gXPnf054dTa5pGjSSR0INpXJ47HETHwk6LDGMg5rEgTEAxBB+EmDoBfWYVbZ2x8XHFb2dRW3oeR/wDXqVMPf4QQ5vP4TIF9Vcz2gbRpx/wVRoS6mc2v9FQCSP6YXDYjGS+0Em5DJ7afPzWVgqlW34R/UQ0dNVHJos/GxNdL9z1bd/2kU63hrs9y+YkHOz1gFp7jzXYU6gcAWkEHQgyD2K8uwOHPu8tQsFpEST5OywptmbYdhHkiqC12rD8HKQLEO6j5rWORr8x5ebxYt/y/8HpqLkKftCYRJA9VlYLfug9wa7wE2mQR5ngtVki/c5ZeNlXcTc4varKZy3LomAJ7SeCxm7xUx8YczjJBI+UrAwlUPqVHyIc52U/p8oXN707xHOaOQQBBIOshVeT3NsfjKWjrsNvngqhhuKoySAAXhpJOkB0Sty1wIkGR0XzvX2dRFhmpEXE+IdL6+iuwGLxGFObDVC3mabpB/uabHzBhZ+vJdr7Hov8ACsU1/LyU/lJf7/c+h0XkezfbTVZ4a9FtUCxewljussIgnsWrptk+1/A1jDjUomY/mst/2YXADvC2WWL9zzcngZ8b3G/03/k7ZFFhcWyqwPpua9jrhzSCD2IUq0ONqtMIiIQEREAREQBERAEREARFj47FFjCQMztGjmf2TolK3SL8Ti2U25nuDRzJj/ZXK4z2p4Km4tDqjyLeFhjlq6FJjMM8tzV3lxAcTNmtEXIGgXlNbD4cVIZTdqSCXSLnUcgsJ5JV8J63h+Hhnfqt/sdxjfbFH/HhieRe+P8A1DfqtXX9q+JdaGs0jI2f/wBz6rkq2IbMMpgCSJJzaa2gd1dRxTxdop3tdtuGnXT1WXLI/c9L+H8SHUL/AFZ0h32xeIqhjarqY0LogD0W5xuz6Ya04isaxs5rXvc+DzDJgHqVzmx3PcXB72wGySIgRHS/7SserjJJDXgNEgaE31vzP6cVVt++zKot/AuNfL/3s6WrvGAD7siSRLrTrfsAJOh+S0WI2nUrOd4yR4oniP36BaU4kku5kBpPY6gRawaIjgeavwVSxaCYMTxNtULxxqC0Z1Ci7xcATEjQxHHjEi3VZGEc4us5pIMDSY7dlgtYcvHKdL9+A87KLEu8I0twi/7kdVFGqZtMexlXQta4TM6G0ajtwXPVMEWuNwYta4+fSVIcUQ3KDmABNhcTeDx/XVX4OjUrHw9B6WF45K5jKdaRKzEFpOUXdcwALnoFWu0NAFTxO1AB079VPjyKZFNhu343DXNxv0WK5tpJkqkmTCH/ACZR+0HkRJAHCfrqjnGZJkq33cgqhFlmbqvYka4yrgb63++KxmOKkL7SoL9m0we3ajD4Xn1/dZeNriqS/ide/Fc8XCyysHjYsdD8jopDgu0ZhxgLTTqCW/hd+Jp4EHlzC0lb+W7K7wu4OadeRHRZdaq4aazBmLeahG267BEgg8CA4KVJlXiT6LWDP8Qa8HiIDvOFj4vZRbIYZMaTlcO3AiLLL/8AkXvGlr6bAL+JgDTKwHFzpcPEJvE28tVo6ZnGWTGybYe9mIwL3e6qFt70nSWEwPiboSYiRBiIK9Z3Y9rGHxLqdKq00Kr7DMQaZPANqWueAIF7XtPlFLDh9qrDyDtCCOE/RYu1NlvaZDQWXAiTYiCCdQTJUxbh0Z5sWLyvzL4vmv8Adn00i8Z9n3tRNAmjjqj3U4Hu6haXlkTLXRLnN0g3Ijlp7DhsS2oxr2ODmPAc1wuCCJBBXXGSl0fP5/HnhlUvv7EqIisYBERAEREAREQBa+u2ahcdGwPr9Vl4nECm0ucbD7gdVyO1t8KdFhkEknT9VnkdI6MONyejH342kMnuwYDru7C4HnC85xDmg21+np9ythtjeAVapNyLRPbktXWrMuTy16rmtvs93FBY4pIxhRvLSONjbhCPoPMTIGjfQA2EevburBi4OkHUDU8PLjprqsrEv8AJ+J3LQDipWiZy3SI6lYHK0Tlbz4nifkPRRPcPMmZVrQB3Vhqear2StaMt5a1ogy4gkiNLxrx5/d4cHTM3FlRtbxTFuX6KRmPI4kfmggSOWlhpzQstE7sWRINgBmFpk2EdLEnry5YtPFSbnLwuDx+fy4KtWqHOJgxwkyZ7gCeKgrG1wPRWRWTpBzS6ob635mJ58+Hqt9Wre4pNaww51zzA+4Wm2RQLnyBbj0Cy9rPDq0tuAABHRJaRjH4pbKC9zcm56oSrWu4K+eaxZ2JlWmOypVM9FQujshfyQgiIgX5qx7pUjWyo6jEJTLHuhQispS08lVrDbrxQvyMnDUvetIzXABH7Hj5xZYVfCOmxIhSslvks2njGkjwwfUW4wnQ76NJiKdV3xy4iADx6KwBzW8bXHD16Lp8TSDjmaIm579Oi1e0KDmtNiTzVrRXdbLMPjKb7PD2zHiYZtxlpsf1WZszHZC4OJex3MfT7haZ2ZsEMiRwBUtCo4HQ34R/hTbopLGrs2J2fRNQNvq4yIII7Hz7L3rYmMo1KLP4dwdTaAwR+HKAACDcGI1XglTDvqDwfFry0kRPmsnYG3MVhXMdTcWiQHsMfzADOUi/W+okwbmbQycWZeV4j8iNp7R9AovOaftmpio8VMO8MAsWPa5xMcWuyiNbhx4WvbutlbVp4mk2rScHMe1rhBEiQDDhwcJuDouuM1Lo8DL4+TEk5qrMxERWMAiIgCwtrbVZh6Ze7XRreLjyC1e9O9bcMwhjmmp1uGjiSOJ6fZ8k29vNUr1C4vJtGY6xybwaOghZyyVpHXg8Z5Nvo2u8G+j6jyZMieMBv9q5WtjHPMuJJ6qI3QEA99Fht9nrQgoKkXh6iqukKpcoX1BeSpos5UTYRskBrROmgBvzOpWy2ng3tcMwAbENuDprp1Wt2U+D6LoNoCaTD+UwfP/ShrRgpPkaj+HVj6BHBZrWqwsI1VUdCMdlKVT3Hosxv+FX3XNTZJhilPfosvCbF95q6OgEn14LErNOgsTZdJsnD5Q0AW4nifkoboyk90QbWwhw9FopCGOs46mfuVzwcux3h2gIFKIEAniOi5l+HHDT1H+EbLYk0tkVKqpZkqjaAUzaPJZs6EyOo0jiosyyKzFGaZUGiLQ5VLfv70Qsiyva7ohFFmXoo3NWUHA6qgw0nw3++SgUYpbzUbX+LWAFl1MMQbhYdbAk/5spLRWzNG0msLYcHdpH6i6vG0KbpBPa2v7WWi/huKyqFNTRo6ozqmy3BwNKo0ixEGCIvMFUdsdwLXGbiTYw3pp00UtOq0AQDPG/0W62ZtQtuYk2590sy3WizYWEYGB9V+TPIAMA6x35Ld7RwzG0yGwZbIi8DnzXDVsU6o8ud8RJ0Nuw6LZUdqODCHE/CRPSOqpy2bLE6uzRYrZLmkDOJdoLj1N11fs324NnVKwrMllb3J940BsZQ+QWk+IeLh1Wjp7Sp1Mr3OAaPCTMwY48QtRice04luIeGPbScHCk8iHtaZykcc3Gx14wtYNp2Y+TCE4cG7PpjCYttWm2ow5mPaHtI4hwkH0VVdQcC1pbZpAjtFlRd58k/oSLit99/G4aaVIzU/ERw6Tz58u+my3920/DYQvp2c52QH8stc4kdfDHmvC34tz3FzjJ4krLJOtI7fF8dT+KXRlbR2k+s6XGViTCtBJKvbRWCPVTXSLRURzhMahTNpjmqVKd1YkhHZWYvBPInKSDGgJ9Y0WVLhMEieS3+7e8NCkwsqkgk2OWReBcjSDxNkboynfsc3hsHVF8j9fyldPjME+nhWudbM4WOsQYkFbXF7dptkUg2rU5NMtHPM4W8lqcLtB9V5DznJmRw8hwAVeW6KJPtmobWUrHhZO0d3arBnY0uZqRqR+4+a1DMQUSNeSfRntN7W7KjjJOqhpvm6rVfZKJctEtOq0EHXgP0nyXSbHpy8E6C/wBAuM2YS94aY1MzwEybc7LscFVImB2WcmTwXFNdsj3swkVA4aOH6LnjT5Lvdq7P97h5PxNGYei4qo1Q/mbYdxr5ELWFXU6nNUQCVNl2qJplW5VVv3Cka3zUEItpUpV/uhOikbbggIKqW7IXBotl81X3gGgvzWQ+mIlRNoIyUjEqSf8AahJ4fVZNbDnkoH0OiguYzqcdVfAjW/JVfhe8q+nhiP8AKuirZXDUJIuthWGSm5wvAt30V+DpholxAAuZ0Wj29txtVzWU4DWgkkkXOojlpHO6dkXRbhbmZggiPmSe1lXEYv0+9VgYVziZBP8AswmKfcwqUbt6NTiXgk2sCY++C2vs+2JTxe0sPSqiWOc9xEjxCmx1TL2JaAehKHdioWl443tdYOFNTDV2VWktfTIe3u248uBHIrpUkjy/Sc4to+r2iLDREYbCUXWfPHHe1KiXYRguG+8BMa/A+B219AvIMTghTNvEDcSvbfaBRzYNx/K5rv1H1C8mp4b3uZnpzHl6LnyrZ6nhyqBqA9Xh88VJjdjVaZgtd3FwfTRY1KiQbg25rKzu76MgMU9No4hUbiAB1VwrBLLJFlRoWuwrWuqmm63FvXmtl7jMdViY7ZBs5sy24Kh7VCt2dTiMLTwtBuXV4Oby/TUeq0eztpj31hFreX+1i7U2800WtqZgRoYmOYkag84WmoYqHNfNpInXUQiWqM63s9s2DiQ8QYVdp7nYSs+8B+pyGCe4XKbtY9r2FpvIgwekHS66LA0mmoXNEEgSecWGvRUU2kUeNJt3RqNsezlzb0DI/KbHyPH5LkcXs57CWuaWnkV62zaTtBoDF/3THUKVVsVWg635ea1TsrGTWpbPFcBTczEN5OtHXh5fsvSdntaGDr81p9491ms/mUX/AAnMGkGfD4rEcLQpsLtAQ0gyCAR24Ksk/c2STridPRqgMM8lxe1sHkcQDIJJHS66DC4rM0kuhpsb9Z+iwdt021GF7DOQgHhIN5A4xChx+E1xvjI5hAphRkgaZtJtxIueFxxUQWZ2NWXhsKQeqjkq9rilmbRMx9uPmpGxN7KBlRXZhxCEGRFtQVY5hUYU9NwjWVBKKM0vdQOg+auc8XjuoypJIqjJmCFLQocTx+itaBN1c/HCkw1HX4NHNxBjy4q3eiOtkG2KoFMtJlzxAA+ZXJVKRDiCCCDBB181s6LXVqoDnXcRc2UeNDBVc1pkNMTw6/fdWqkRdsy6uDFNjHy3xMzEExEjKDrzkjqPJd5uZ7K21me+xrXBrx4KMuY6/wCJ7mkOHRvI3vYaPd5oqY2h7sZ6oFFjbRlg53PA0ADXOJ6W4r3RaYYJ7PN87yckEoLV/c46h7JNnMMsp1Wf2Yiu2e8VLrMw3s6wLKgqe5zPaQQalSpUAIuDle4tnyXSourijyFkmum/uERFJmYG3sJ73DVWcS0kdS3xD5gLyDBgNPIn5yV7cvI95t33YesW/hcS6k7pOncTBH7rHMrid3hzSlTJqpIoPgSQBfuuXNHO/IIzmbjQxz+S6XZTopPpuMlzTc81zWyagbXc46t+/Wy4k6Wz2dW3Exa+FLSQ4QeqgyxoV3dRtOq0B7QdO4Wuxu5LiM1I5hyOvqrJp9Ecv+2jlm4mNVkf/wBAREffmq4vY76Z8TSO4WIWxwU8jT02+iuJc12on0Wjx2zOLHZebbxMawAt5JKoGf0/JXUkUlhZjbtY3K5vA6HoQvR9lbXGTKddL8eS85q7Jm4OU8x93WfQ2lXpAB7W1R/1P1B+So69irxSa2ejitOn+1Hi9otptLnm+gnVcdht+6WaagfScAQMw8M92kjhxWFjNqGt4y7NOkXHklmccTvZlbd2u54JLrHhb0haDBY0uBbxYfODoqVnTqtZWLqbw9uvLmORUtckdEag7OioY9wtNltsA4VAWkxmsDOh/Y2C1GHAewPboR6HiD1C2VHCmwbxj/Kzi/mdklFrRSizxFr+DS2w5ANba15DQeMEm51yH4bO3PHSQRf/AMdZjW0W6rJxGAcWsc34gIga20IHG1iFGW5hIEAwADePO19fQ91Yyb90YDWqgHop61B34gR36a3+9VbTbFuunD1VGW7D6ZAnn/pR51Nngd+Hlr81EWjz5JZXiX+9B1VR1UGmoUlRh0I6g8COikr9CXMCILRbiDdQ1CCPDmBE66eoVMnVVaJKhstFIvwuHL7Ad1q95cSA/wB20Wp2M6FxAJt6DyK7bdbZ7mh1Q2aRB69gtltDc7DVvG5pBi0Et4WtN4+imBTJmUXT6PH3bUfBAaxs/lBn5kq7C4YuGZoc5xMG0i/Gea6Lau4FVjv5U1GmbnKCO/iv3C2+4myMuIbRqyw1ZAHE5Wue6PJpvp+htbbSJbioOafWz0D2fbEZRoF/u8tR7nBzyPE5rTDBfRoAFhY68V1So1sCBoLKq74qlR8rkm8knJ+4REVjMIiIAtft3YzcTRdTdZ0EsfEljoIDgOMcuIstgihqyU2naPJdo4Cth3NGIYGOmA9kupP7PgZT/S4A6xIErSjDNGIeJu6HD9l7lUphwIcAQbEESD3BXCb27gFzhVwgAI+Knp2NMmw4y3TlEQeXJhpXE9Tx/LTfGevr7GlwtI25WXRMxQDbaLRUcLXaIfRqNjWWOA9YhZDKgDTEm+gEntlF1zJNPo7W1JdkO29p5GmYJOi4uvisxuAt9tXB1qpGSjWd1FKofmGwPNYI3RxWv8PW/wCjv0hJRkzuwTxQXxNGuBHJZmGwrXEDmrHbIrNN6Fcd6NUD1LUwVcNqtD5EEAg6g8JCzprs6nKMl8O/0OkwO6tJ8S55JN4AAA78VkYndGmwnwksdZt4dPe45cFudm4d0DJTebTIacvrEKzeBpNIscHNB43bB4X7rf26PK9ZudXo4XEbnZnWcxzTEtdIMZg7WLGwuFqMb7OKoJcxwaNRDj6aSeI9FuK+2KwdkqtzO/C+m3Nm43a28wOHJQYjbldkfzA0HQPblnpBAKjnRv6XJ6Zq8DuBjzf3rMvJ5c70EW9QqY7dnEMBzUswHFp+hutq/f2uYYfdkaAAXv8A+RutpgtsYgAZqNSDcE03lt+sQFX1dk/w0kttfc4rY2Ih4pjV7oANrnTVdfszEi4tI8NiNZj9VdtLcqpihno0XZzq0DKOpzPhvzUGyvYvj8weKtLDXGhNR0cZYBlMciYPMLaMXPaRyzzxxKpNf3NxTd4hnOl/so3YXvSTRcA3iCYggW01+7rVb44Orh8Q5jpj4qbogPbAuOo0I1HYidBR2zUY0wTEjjp5cZWTbTqjqxrlFSUuz0anukajZdUm8+G4vE314I/ctgjxmfJX+zzb38RQ924w6k4gxFwYcJ8nALU+0raNShUBZmggFoFgSM0iZ/tt35LTTVnJGeT1Xjuv2MmpuOSfA8dJ1+SwsTuZXbeA7+03+cLQ7L36r5RmJzHQHxX5TxkfNdzuzvk2oMtUQ4ENJ4XlZ3C6ejol68I8lT/qc63dbEEf8ZI7if1WdgN16sEVAWtExxv+y9IoubFlyftD2y7DUGvYJJe1p7EEn9I81rwSVnFHzJ5Jcao4HbtAYY3fmzGOFvKZUmBDRlc/NBv4RPzC4rF4r3ji7ibnz4wvTfZZuxUxFD3lV0UPeEMb+J+Wzr/hbmtzs7SxVOHJ0jslmWKHKRXEbxPOVlChUfo0BrSbnSwE9bgLPwtHaD2mcJUBFrupie2Z4PyXpNDDNY3KxrWt5NAA9ApF0Lx4+55E/wAQk/yxR5vht1NoVILxSot1h9QufPVrGlv/ALFb3dbcx1Cs7EYioKlWMrAyQxjT8Rg6vJsTyA5ldWi1jijHo5snlZJ6bCIi0OYIiIAiIgCIiAIiIAiIgCIiAKhaDqFVEAREQEP8FTnNkZOs5RPrClc2dVVEBa2kBoAOwVyIgCIiAxto7MpV2GnWY17TwP6g6g9RdeZbc9kVRj82EeH0yHZqdUw4DUBrgIfyGaNBJMkj1ZFSUFLs3xeRPF+V/t7HjO6FA0S5pm3YGeRA+q3O8eGbisI8NIdUa1zmg82yY89F6Litn06v/Ixro0kAkdjwXmGCLW7YfhXiaZqvaB0dTNZoPTLDfJc04ODX10elhy+tyl00r+x51gsMXfCCeK63ZGzHNAc62lvML1hm6OEGmHpjsI/RKm6mGOtLSLZngW6B0KsvGlLtmq/FYpUkzn9nbytZIecuWLk9BeVz+9WMftJnu8HSq12ggmpTaBTkcBVeWtdxENJ6wvQhurhZk0GOiCM4ziRcGHSJ6raARotY4GlTZwy8uKlzhHf1PIN2vY9Ue5rsWPdUxrTDg6o7oS2WsGlw4nll1HrWEwjKTG06bQxjAGta0QAByCmRbRgo9HNmzzzO5BERXMAiIgCIiAIiIAiIgCIiAIiIAiIgCIiAIiIAiIgCIiAIiIAiIgCIiALhtu7p1DtfC4ql8BdNb+kspuAJ6OaGt6FvVdyirKKl2a4sssTbj7pr7hERWMgiIgCIiAIiIAiIgCIiAIiIAiIg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2339"/>
            <a:ext cx="1980220" cy="18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85605"/>
            <a:ext cx="1895511" cy="184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https://encrypted-tbn0.gstatic.com/images?q=tbn:ANd9GcSUfabZPAmlKll5u84EOCgfpSoYpx6tE3FeCAYJqxEAla3CMPk1a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15265"/>
            <a:ext cx="178117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43608" y="452026"/>
            <a:ext cx="66967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вітамін</a:t>
            </a: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відсутній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5" y="4581128"/>
            <a:ext cx="2037209" cy="195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https://encrypted-tbn3.gstatic.com/images?q=tbn:ANd9GcQWosDHgVGpMyR9Om3iEDS3QQZnL3dhYHXxG3y2bn8biYJDHAj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81129"/>
            <a:ext cx="2581275" cy="195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564" y="4869160"/>
            <a:ext cx="3267447" cy="156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30563" y="4350296"/>
            <a:ext cx="326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33CC"/>
                </a:solidFill>
              </a:rPr>
              <a:t>Очищений рис</a:t>
            </a:r>
            <a:endParaRPr lang="uk-UA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46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452026"/>
            <a:ext cx="66967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Який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вітамін</a:t>
            </a: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відсутній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ttps://encrypted-tbn1.gstatic.com/images?q=tbn:ANd9GcSbOd8rGOBW5Y1gyGmMmiK9xLhKDew1k_Tv-VmK_UxarV48XDtO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0" y="2378066"/>
            <a:ext cx="2018716" cy="165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TEa6SCGgOKRzAOsxhWxIls2OECSLodauRbCYlebRp8CsBZ1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59" y="2378066"/>
            <a:ext cx="194421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2.gstatic.com/images?q=tbn:ANd9GcS2EgPtvnWjzrNVvELW1-P8d1WGxA79OEUR7Bil2YWh9CNwzKw4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21" y="2390464"/>
            <a:ext cx="24669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0.gstatic.com/images?q=tbn:ANd9GcQT-LUA7RgyAztW1XtbAPzAgod8YhXQ1O0zdHi6rcfTkJ5UjtwVk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96" y="2378066"/>
            <a:ext cx="215008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korysne.co.ua/wp-content/uploads/2011/03/uluchshayut-pamya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0" y="4509120"/>
            <a:ext cx="216273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encrypted-tbn3.gstatic.com/images?q=tbn:ANd9GcQvUclldJ8NZyWV54H30aiecKfp6bXZ0KCOqG62hGbJ5ojRjTRSU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10" y="4509121"/>
            <a:ext cx="246697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encrypted-tbn3.gstatic.com/images?q=tbn:ANd9GcTWLy9hCdkmN44t00_GIxqR_O-9yLwycymswAXqk1MzZ64Y-al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4509121"/>
            <a:ext cx="2304256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encrypted-tbn2.gstatic.com/images?q=tbn:ANd9GcTQ-23RMz8JyAfM2cCldmU_DfXHizs7eccNF91iOHavgjj_sXwlc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85" y="4509122"/>
            <a:ext cx="182519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730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35292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0033CC"/>
                </a:solidFill>
              </a:rPr>
              <a:t>Домашнє завдання: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/>
              <a:t>В</a:t>
            </a:r>
            <a:r>
              <a:rPr lang="uk-UA" sz="2800" dirty="0" smtClean="0"/>
              <a:t>ивчити параграф </a:t>
            </a:r>
            <a:r>
              <a:rPr lang="uk-UA" sz="2800" dirty="0" smtClean="0"/>
              <a:t>№ 35;</a:t>
            </a:r>
            <a:endParaRPr lang="uk-UA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/>
              <a:t>Знайти художні твори, в героїв яких були б ознаки авітамінозів. </a:t>
            </a:r>
          </a:p>
          <a:p>
            <a:endParaRPr lang="uk-UA" dirty="0"/>
          </a:p>
        </p:txBody>
      </p:sp>
      <p:pic>
        <p:nvPicPr>
          <p:cNvPr id="4098" name="Picture 2" descr="https://encrypted-tbn0.gstatic.com/images?q=tbn:ANd9GcSDHhDhKFixkjuadUHdHGIASSi8zxRzSyKHvDJYtpTSLl5HXZU20L_OmR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27866"/>
            <a:ext cx="3245002" cy="317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aktiale.com.ua/uploaded/Depositphotos_4664814_s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75" y="2627866"/>
            <a:ext cx="3219405" cy="317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87" y="2627867"/>
            <a:ext cx="1914525" cy="317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25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mindhobby.com/images/2012/03/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6964"/>
            <a:ext cx="3051423" cy="236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vestnikk.ru/uploads/posts/2012-05/1335958842_5fe1e57876dd19c0d37a6e645751991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15440"/>
            <a:ext cx="3778176" cy="2560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encrypted-tbn2.gstatic.com/images?q=tbn:ANd9GcRdE62crg_Tjfd-TrAef-x1Tu3iNJWeQ0E0VDFYu8DIRZQ-qlav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387" y="3212976"/>
            <a:ext cx="2190685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58225" y="260648"/>
            <a:ext cx="89236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 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історії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відкриття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вітамінів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57461" y="2569537"/>
            <a:ext cx="2758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C00000"/>
                  </a:solidFill>
                </a:ln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Цинга</a:t>
            </a:r>
            <a:endParaRPr lang="ru-RU" sz="5400" b="1" cap="none" spc="0" dirty="0">
              <a:ln w="1905">
                <a:solidFill>
                  <a:srgbClr val="C00000"/>
                </a:solidFill>
              </a:ln>
              <a:solidFill>
                <a:srgbClr val="99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3192862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SERUSExQWFRUVGBoaGRgYGBgYHxgcGhoYGBgcGhkXHCYeGB0jHRgcHy8gJCcpLCwsFR8xNTAqNSYrLCkBCQoKDgwOFw8PFykcHBwpKSkpKSkpKSkpKSkpKSkpKSkpKSkpKSkpKSkpKSkpKSksKSkpKSkpLCkpLCwpKSkpKf/AABEIAQYAwQMBIgACEQEDEQH/xAAcAAABBQEBAQAAAAAAAAAAAAAAAwQFBgcBAgj/xAA5EAABAgQFAQYEBQQCAwEAAAABAhEAAyExBAUSQVFhBhMicYGRMqGx8AdCwdHhFCNS8XKCM2KSov/EABgBAAMBAQAAAAAAAAAAAAAAAAABAgME/8QAHhEBAQACAgMBAQAAAAAAAAAAAAECEQMhEjFBUSL/2gAMAwEAAhEDEQA/ANxggggAggggAggggDkDw3xeOTLDm/EV/G5qtfQPYfrGeWcxVjhamsVnUtFHc8CvziHndopiiyAEj3hoqSf02hTSEbNGGXLa2mEjxPxkw3mKqDQE7eUNFJc1JPRz1hKfmCwCQlPlct1a0Qw7dJStpqNKTQTElx5lJqKxE3VdRYpMpjTbzhZGNWk0UoetPYxXcZ2l7t1BadJZlEjwm4fzhTL/AMQ8MtLTFCWsP1B2v1h9z0Oltw+fLDagFfKJLDZ1LVQ+E9be8VHB5/InLKErTqFQ1j689IeGVRib/wAi0OcmWKbhL6XEGPUVPCY5aCNJpwfukTuAzVMxtlcH9I6MeSZMssLD+COPA8aIdggggAggggAggggAggggAggjjwAGI7MM2CPCmqt+kI5zmpR4EfFueP5ir4/N0SW1qFajnqSeIx5M9dRphj+n05ZUSXd+sBSQkl6b/KKtmvaXTp7lSdT2UaMBW3kfYxWc57XzFoAStTkigokDruo+dIwmNrXc+Lbm/bEywUo7vU9iSSOqmsKRWc5/ENYf+7ZNksw6uaqaKPmGazCseNR6vQObAekdly0LLkB6k9G0t7mKmMLacX2oWuWfHNUq5VrZ2LfC1BDFOYrU7nltVb12/WGSFNoQkHXV9KXfdhStPrEj3YACSy1rLhqtsAUgN0HlFQjQJ0lQ5uOX5alLwLQBsbgguHD+UKz5iEodvEqxdlB6KBAhjhpqkhQIYGh5Nff2hnpJScWyqvYvpfUCKgn2jVey+ejESkqC3UzGocnckbPGM4qSxGnUHapP8vCqiUqC0TCFVcB0twKGIs2crepiSLinHtBK5FxvvGW5F20nySxmd8jdCj4hUsUHdo0nLswTNliYk0UPt+Izsp3tZMuzY0TMPkrnoYlxFNMTGV5oxEtRP/qT9DG/Hn8rLLD7E3BHBHY6GQggggAggggAggjhgDrwyzLHd2mnxG37w5nTQkFRoBFTxuNMxb1bby2jLkz1NfV4Y7vbhW9W3v1jNe3wXLnqcnStLgsS3rt5RN9qu2aJCzJUlWoOymdCrG7ixvvGeZx2nmzlgKXqSkWHw8MN26mMMd/WxHvdOkElNdSgCH3a9d/mYa4jEDxAKJDX6QynzdfiYcH05iTy3ConUo4D0LeV7+UWWjGTMCSFs43382f0r1hyFJJLJY2ABttVxErh8j74KSki+yUg0dVyenyjzgcsWonR4lXAIfc0vWsBGhwJl4hMsrq4BKTvY1EO9fdLKECyqq3Gl9/1hcZLNlKEyY4UX8LPvUngbxF4zDeIpTqqCy2LKrVmu3VoAbY2aFVuASl2r5GtfOG6HCQt6AgO+/k8eVJISWqeu9nD2t9YQnTiWIAZnsKfbQKSUnMWuK6TejufnHFaVgEEeEPSltojEKLFxQ/J4U6AV+vrASZwmOCDr0kgsCB4avs/p7xfux2YpUkAHQQWKK0qpr9CIy+ViNVDQguo9LABMWPIsetOhKQaEtUAEeo/mAm0y10pHBVjv7cRH5JmHeyk+HSoMCDVrb7+cSVr2NmjFcT2VY/UNCviA9xEiIqkqdpOoUIiy4TEBaQoevnHTxZ76rHPHReCCCNmYggggAjhjrwjip4QgqOwgt0ETnuOr3Y/7foIiVy3rtHlS9SidyXMJ4yUVS1pSohRSW2rVqxw5ZeVdMmox78QMauZPV4hpB0gAhgenLgAkxWJU2vSre+8SPaDAaVuHK1AagbuWKknYNzEfIkOalnPpSnrGpPITUdb2JiXwcijg1ezUY284ZKlUO7F7cP7Q+DmUlw4INr0vWAj3C4/uzqI1EVYHSfe54i55blqCBNSVOqq/wA4r5W8+kULAy/ElWwIIJ82qfSNK7MSm1lJGkAM5e4cAW5MKnEhJy8LLBPhapUCH3hXF5QhYCW8O4FOaUh8hIpVjakeiBw5G/PMZ7PSl5h2JCiNCQBVw5Z2AFLCIvGdg2SCAompLBIHS/vGhzAOb/e0IzkJfjp9IflRpQMF2CdwoNY/Wlfit84c4vsIEgFDMPiFiali+0XHSH9adfOGOdEmWdAc8c9aRWxpk+cYXulEK6g9N7jy+cesumslwQGdtYFX3HnFiz3BHSyglKmd2YO1fLeKguWpGkOFt6PuPO8UlqnYbM0rAlJWZygPEpiAGqzcdd2i56SLD39Yx7sVnyZc5KVkoCy3h3NaKa4cxrYXS/UfzGd9rj25LVfZm8ok8lxelTEhlfw37RDiZ4v5haWoUq1H3hY3V2LNxco7DXL8VrQDvYw6jtl3NuXWhBBBDDkQvaKe4Sh93p8omoqOZYoqmKVtb2jHmuppfHN01UurU+/9QJW7ptdj1hJRD/fWFEqqRxHK6GY9ucpmpUqbMIdVQBR2o9Bdqt0ilyr34+Ej6ekaz+IWGUtGp3YWb5hrH9oyaWnSSSCXo5977F42l6ScTFukPvv+hjkkqYCwJv1HIhCZjtWlgB1A4a+3rDzLQVlIKXILgC9PqN4aVkynKVEByhIahUPzA2pUCLtkav7aUkBxQlmduIhcvyBSnOt9Qd324iySkCWlgLem0TkcSKFWb1+UcUGenpxFWxvbkSjpQgrN328qViMT+LYchcmgLFixH7xPjRtfUy6Vs9THhUtvI7xCZR+IuFxBCUky1lvCuj7U5iXXNc3d7deghGTmSw7R5TKFDVht1YQqlfNIhsd2ykS1d2pYdiaWAahf0aHAZ9q50rUkcuS96bf+wPEZzPk6lqZQA1OHLXoBS0WjtNn8qZRGnUGI5FiK7udhFQy3MNMzUQkuS6SHfl+LRolYezWBSZ3iQS4otgwUmukDl41jAygE+J/2jOOzOJM7+1LQkudajqB01qWbj7pGk4cU36O0RkqFegfz2hPW1vL6xxaq3+6x5F670iQm8ixTLY/mHzEWERTJKyGIoxp6RcJMzUkKFiHjfivxlyT69wQQRuzNcxn6Zaj0imqBesWTtFOZAHJitlbtT5+UcnLf6034506gb/rxHEmPTX6fxBpIt1MZNEZmuNlhxMAISNRcdWb1jK8/EqcSqUhctLsUENU2Pzi/dpUPMSlidSQbf4KBr97Qw7WTgMOSACqapIHLu4I8udo0xRWapwHiKWYh+lQPYxK5PhCiZqCiFDxA+4bqNmHMNcTKOolYLgsS97n+Ylcvxapc1JUNQS3hswLszim0WTRcqWQgBSQks4D7/wAi0L4pXhKipkAO4455hbBLBFaggNW+0KLkCjADS9OlaRG+zZfmfaxSdQlygpIV8ZFCX8ukQmKzSZitREqWVABwgNRhxGt5lkMqegoUnwqILCjEWZrXisTuz6sMlUrDo0hTlSrk+p26RcpKVkWF1rRRQUVeFtiDz6Rq2GnK7s1dYDOBfiK/2eyJQJIbSOjVL/OsWxElk0NgxNYm6HbNs37VTEzDKUosmhYsXLH2ivLxsuYQooLmnxUoRzFnxmWJGalCzSYxqWqU8l+IMz7DypJKx3mkigoRXrxxF9BWJKkk0DFL0FG46+sSWVYJMyWVG4DBqHV4rmGScsUmo3dhcuKUMWrJsEBKCZoSlL1JDh7AKFGuKjmECXZLCmXPExKla3ZabuCRffeNVlBtwH/mKh2Zy9CJ6yjxJ0MpQokKegG/rFu1ttX/AHGeRx1Sul44DxHEmr/pA7l4StFttnvFkyGdqlMfylv2iupTu8SvZ6d41J5D+0Xx3WSM/SfeCOvBHWwVrtLMdYHA+sQxlsx+/ukSmczP7qnDikRyw9BYfKOLO7tdOPp5UR6ftHEzDXgfzC6Ze948JQX4iFEcVhgrZyKgl/JvKsVyflsucEpU4KXbehuC9jFrUilTTfmIvF5UVHXLOlRA1A2W3I56xeKaqHaTswooUqWnSlPi+JJcJGwFU0iuLSVaSElRNfCOaXqzRpuFVqSRp0qS7g7HfzEUuaUKnrQl5a5agDoJAUkl34vcbtFypqyZEVJkp1Gov51aJmQsMXLnccGIPBnSNLml2LuTWsSmEBFS1eH+xE04fBt/T5QnMQKuH/0IWlpO9N7W/iPOJxQSCwFAS/p1iTeCgaWAAHQtC8pDJVuTEHhM8M2cZaEUF1HnZolcChanen8QBmvbFJ/rEnfSN+u0WzLZkubhwmYoGrPQfXiIb8QsKAhMyygpvcbcwzy/PQJdU/ldiQLcHrd+kX8S9TsH3mKEpKfAFtqZ6U6Xi64TKwl0+FSR/kCS4e4NBFT7GTTNxClvRNWf/IsbXpvGg4fpvCypw1CBsOLBvpDgTX6D6wqtNGaEG9KRJiWWd9xT6x2XXm8AR0vHUuL0gBdLX5aHuUTAJyfb6QwTXeHOHmMpOzEH6cQ8fcF9Lc8Ec1QR0+TnVDGTHmLq9f3hJUpx6QjNSCtRB3P1MdLu9I5HQ9vZj9msewGvCaEbJqab9I9EkGvrAccVJN/1jxOJQnVsA8OEp8j+l4iu0uM7rDTCTVmG1S+8OFVbw2fysbilyVppdCn0lxdmq56w9k9hZKVGYhU1Kjc6tT+8ZXjZ6kr7xJ8QNt70rvGkdi/xAGI0y5jJmbVDK8jsekVqwJI5LOlOU6Zg/wDk+ULYVak1UG8gSBE+4VXan63hhjsKVIWASC1Ng4r9+cLY0DM1JvyxasM8ZhyfzADd9+RCWU5iJgBAFPCWrURAdsM5UEKRLLKAe0MJvNJCpaEjDzZcpSX+IghT+X1inTe3GKluJi0LZ/8AxliSKP5RWBLmTQ6lBxXUVaWZ/wA0L4fJEgoKZoWt3qkhDX+I3s9orROZt2mm4rQFAMCWYNXen1MIypaxT8rD32HlWGeKUrvNR8Qc0s1OkT2SqXNdOliE0U3H20Mlw7A4c90SpLFwH5b/AHF3lppeKP2HxCtSwp7seEgAnVXy+cXbWaMRb3pGeXs3SD6QgtLNxC64RerN5wjdYvYwS3Ppu0d1g/flHUilDeABJL3hVChsQWpePExGoEWfcUMM8nyZOHliUhSlVUoqUXJJrU7wBdf6oQRDf1B6+0EBaNEoq45t6wmpPyhZafER1P1MIFNaiEoOxtVukKr6iOIDAUBEeyzUa1IARYO/MUr8RMyASJQqaqfYXAfzIi7TVPWMr7S4pOJxZSl2JKS9SybUsN4rGdlVUneIkhiQTYk+b/OGZkFLqSWAIPBD1eLliuy4J/tHSR1oR04pvFdn4QoUrUHe4I8vt40St3Yz8RtKu4xKypJZpn+PAUdx12jTO9SoMCDtyKx88HBpHiTqL3BpSvypFq7E9vVyCnDz/FLJZKjdFaA8pibFbWTLJYlTp0k0CFkhWzLPhB6jmF8RkycSQ6iEuRSh4V6HmJHF4DVOTPRXUnSrcH/FTbvzEpKlAWDfZrB6LTPs27EYeSQD3mg8Kd+QXsfrDHG5JhwEmVPWgGmlbuz1LGw8usaPmuSiehiWPMUrMPw8m6lELBpyoND2NK7gcuGsBYKkXPBFRTjaLOjFICNKfDQizuOjdIr87LjJOlRcpvqFQPevnHvDYwLUg3csTbSkXLCrxRLz2XwzJK9y79R7xaEJbmghjleHSEDSBpamzj13iRAHpGOV7USUePmf2joAuf8AVo6VD96wFmgBNQ5+Ucll+aPtCkzpuD6X5jzKlAX8Xo14A9EbfOPSRQVEeqA+0CVDa/W220Aeu7PJ9oIf/wBKYIARxg0zFDfUb9STDeZLc1r9mHubST3qvu4hqHHsYKc9PSKCnt9+cJLLuR92hYKYEn7tEZOz2RqYrGoU+h9LRIN88x/dylmj6Tau0ZtlPeKEyaySQQATuTVTNu0Wzt1mUvuggEBS2qNw/wCsVRSdEnRVlBJcXChQ2s8a4xNTmVYozkB0lEwfEOEmqSPMR6zLJUTR/wCwHR2H1Lx6yJC1o1r8I8KQKuyQ1d6xMlOljStm8usMmY5pkS5RdtLVNT4g9bc8RHLwSFeIuku9lEEWrwd40/EygskKSN2cP9fIe0VzNuzhIaWLX2duNuGeGDPsz21mYcGVPH9suArcDZno3SLJL7ay0hJcLb8wcAv8wQzGM9xEtaAUzEUBZjy2z9GhniVaVAgkDz+IWbzELRtlwvbfDqSVFQDNSjv05hnmfbWUHUlRL0SHv18oyReMSWUQzbN8Xn0hWXOUNNeGo1naDxGz/NMaZs1S6uR135P6QzmTiFaQSQRRTBwWt5QmUE/Cq5b9awt3J0VFQKqHr7w4TUuwOYBcoyiokoYhy/D+YeLe1OfSMv7EBQmy1glq05BcseeY1FCXFKf6iMp2ZJaWd6H7pHW5+7wotBNH32j0jDkC9NokycxNfvrHpSG5JYWEdVQ7ekekWo48oA8pB3v/AKj0mUT0fypHlN/9w6wsolaQORDgT39LBDyORp4xj5VDZ4GUC7OPpEQVMxUpgLva4qTEj20UpMhK0kAhQDmwCqGM5xGZTVL0lQYqUkAhwd3LGxhZ4/1WmF6TGLxv9UFS5dEJUHWfzNdh+8RGL7qQANagadTuxJ5/SF8HnYCf7iNDuyk1SWLFvbeIqb2fVOmmZp71BUS+sMr/AJAkbcQseoZvKwMvFA1VMKE3dlJrShcEe0OkK0f25qiGTRwE6kiopbbbiJOXk8nCIMw6ZZWKgF+rB7/xFdzGYVrVNWoBCU6JYu4fxH9PeKJZcPPcAuH877COGcfv9PaKtJ76QEL0ky7gHa7U2qYmJGbBYcEqerWam59YWgcT/ie/T3P20NwCCzlnBvsz096xxMwMx4DN1erx4SsDTVRPChW9gR15hgnmOFTOBSsCxIO9CLRVc4yNSXssXYsGFSWMXJQSDVJLkAguLswpYCGOaSiUhKQFOagsR0dzSGGZKR+V9w3HvC7k6a+Kj9PLpDzFSfEu12DNSrQsjDaS1yz23rv7QA2kIAVvtS+36mFRfdulGFrGl49oBBPNQfI184c4eQ6g/IcDdqsQYQWXsnO7spdLklTV2CWHzPyi75J2hTMWZSmCjat6Pvu0VPKZCRJ75aiAmiabmpBG77eUVnE4lYVrCmOpwQWbhvL6QrNjbb1SwA9vl5wiMbLf40u/IjO1drFzQgkmiUuNlFJ8RJAtCvfGujSpLEhQB3USWPyifBW2gKxyHfUkD/kBsIVSQfElTjzeMzRi1OSopVwGsB8g17QplvaFUs+GiSakW9Q/zg8Rto6k8iH2US/7qegJ+sVbJO1sub8bBi2oVBPltF0yKX8SvQfWDGbyhZXpLNBHYI63Pswz3LxOw8yUX8SaNcEVDeojH5OLWjUFJ74JLlafCoNuoG/pxG3xmfabCd1jAhKP/I6qUoSNuheM+ReFRWWykTm7pbhJPhNwDcKSdo8ZuvuQlMuYJaiTqCRRIuSBYKozR6zfDoUgiWySxZSW1K8lCxF2MQ2cY5CUKRLIUAkISXq5otR5pGWmiMnY9c0lSU6lJBdS3VpvyWD0hkucp2LhShdQ2BuDY+kN8Cl3lKVp1HU5J0khwyj1hdclQQhCgCoKCkDU9Dwxsf0h6JZ8EtMyWoTFAEJaps1iX5iuK1ypgmy307pcVFHYRNTcvchm8VVOCzta8N8VIAQRpCSANIB23rANnUjF96gzJTqRcgBlp2Lo38+kL4HEIUdSSGL0pc9CXFntEImQZZSpCikgudJoQHNWv/qJIYiVNOqcDIW1JyLGtD5135hmk5ktR4BJcgeJi1BQvDWbJCUFJYmhLHa1PvaHUhE0BwUzkC6pdVDTbwvUGGuNnhiClYJ/Kzc3HXgVhBSJiHmGoGlbH1NIcpxFLOnr9Om0Lrw+rUtmU7u1OjfSHWGypSpZmJbTUkFTMXF4okViEKKUkGhJ+vO8PsPhVlQQkVNS9mAck7hof4fLdagSgleqqamzeg5hxmUwSirSQVqVVQ/KA3hcbdICNcZjHUwfSCBpoymAr1p9YhsbIJLkGrVDOf8Ai20OJaCQLku4DbU55eFjP0KEsIci5AJYipADU6wA1w0tUvxJUoF6O5djUe20WDLu0UsslQSkDZyNJPXcfvEKZ5Esgu5+dQxAPH6w/wAw7O93LK0qJYOqoFwHpteEaRxmACvGlzRr/teGWNytSXJSwq6gHAswfbj1hrlWI0qUpyzeFjQvQtsWd4tUnFiYO6d2Og6qaikPTbeENKmieqUaOKW9t7G1usb12OlEYOUVXUNR/wC1R8mjK0dlDiJqJXgSkqSXc6iHrRuAa9I2yVLCQEiwAA9KCNMJ9Rl+PUEdgjVDkUv8TcOpMgYlAqg6VmxCF0cHZi3vF1hvjsGmbLVLWHStJSR0NIVm4c6fPi1rWN1azpSAWddat618obTsKqiF+E1At4gKeGnMTeV5cZOarw834pQXpfcAHSprOQXiXxOWpWkUc90CNtJMwGh5jn+6a6Z0rDkeFQUDTwlrdSeYc4UdxMSprKDngPSLPmGCUiY00ONRShZNWuAej7xD5jgj4gdTn2rD2FwElChXSpxQg0bY+cQc2U50/lN+QAaMC1IQ7NY9XcqlqsgUJqT+9omRJ1vWrM3o4EIaRasuSEkB3qx+Hc33bzj3gsXXQwoLXemw84dz8KlQDlIWhqA7E2higATASHVQOzO/7QA9OUN49JlkV8BY+wO0eZOPnAG05IFlpZTdTV7RPzEskaqbU24Lwx7hJJUUAEWJJvSp5EENFTczRQTMKlKbOlQHnbziNRmckA93JSDT4iSxvuWaHuYyjpUdLk2r8J5Y8/tEPl6PGkC5cXtTwm3NoZHOOz6YyhSXSyQ1PO7mlo84iQZmHBSCCGdTUU4HNjDLMEkrX3jkhgbbU+xEtkD9xNO21HAZNPKtIKSIlYZaCCGUzirhi5LN0jmGUQSHIOssouyndnvWrw9xcplAXV/yAdzUNXm8R0l0EjqWFufS0MJfCYf+yUrBmEFgbEOPdt36RJTEJVJJXqQQKJdxtQcv1hpgdX5zrJqHYgEsAfQbQ/n4AJT3igQA7Kfwm7U86QjMk5Yf6cEJ8TOk6QEvuNXBtWIfA9oiAAuXWWoVB2FwdqNQ9ItuR4UzsMkrAFT/ANtJNRxWnpDPHdlJq1jSQVrPwskpr1Fz+8KXZrX+EcszRNxBfSFFCX5LFTV2DD1MaXEbkGUJw2HlyUUCBXqo1UfeJKOiTUY27oggghkI4Y7BAFP7X9l0rny8agMuUlaV8qQR4fVJ+SjxFcw7ECpbumreihGorQ4Y1BpFBzXKjh5ugf8AjWlQST76fSMOTH61wvw1zvL0zE1YsUn0dj8oqc10zTIWGZRCVnhiQCeesWwYh1pSfzSX82O0R2Z4NM5KiA6lI/8A0LesZxdiByzCiXNdvDcncGopE2MORUVpR6N1pfiIfKceZiQVVWhgqtCDS3pErhZaila9Lk8h2CaABulYojebJZGkgJPNt3+vtHiW5+I8KFju1SNx0hDEzJqJuhan1pKkm4ADOPMP84dy53iCPCl/zPQ1be0Bp2VLKpaaPqu1em8edAADocBmJa4o8GV4mgSlnJJIdt28nt7Q4nSyCCKjegY1+UQaMx0oqQoPqJDBgKHd/wCYpX9PoWQlnSo1f4qhQp7xeJzgliLso2vw0UTNCUz1VqfOtQCKWi4mnmfYVSlJnp06VirXJIf5Q57Fo1SpyTXxVfYc12hOcvvMEp21S1gjy3vtWOdhZuqZNQ5BKBv12goS2LymUtBSoEMHChccFxFVmZQpCRMYMv8ANdhRuvV4tWYPRiwA2LaqhwWsIhl4JSqknULu7MQw0jpeCFTfCzSCxcEEO44L02q8XhUgTJWsAaVJsQ7EP1iiTZ5SspDFi1KvRzU2t8hC2GzKaEqQlagj/DwkB7gEw7DXPJJKe4SkJZIA/wDoUNNuvMWjsnl4WtU8pAbwJYXINSPpFQ7IyVT1JlBbKYkgByhLu7gMC9K3eNXw8gISEpDBIYQ8Me9oyvRQR2CCN2YggggAggggAhnmeWpnSyhXoeDyIeQQewyrMZBw+Iw6VJIKStF6KBDg+TwnPmFCjqppmsSLeNNHbqBF+7T9mUYtCa6ZktQUhfBGx5SbRnmf4ZaFT0rSxQhKuXKFA0O9N458sdNpltVcwJw+LJSKM4SbEKq3k8WbK85AS58QmAEDbcEehLRWu2KvFKmJstF32f8AmFuyGKKtUpdWZQY25hWGnMdI72cFKOgSwoBIq4LOSSK7W4jwqSHAoohuBpr5dPnDzGSSxL043HtaE5c/VYnZnHR6/SEC2SYfS7qckmlOlHiZmS353o33QxDSJ2k/8no3H+tomO8BDm3S+9/JomnCGMVswBuLU/biM57QSVJxKy4L+IHqQWb1EaDilCpuC9KClnEUftHLaeC7gp8m+K/XiKhV4wExpGIBYjSG6nUDvaGfZPG6MYgncKTtuISqSsClqG6jwT1/SGeBm6cQhRAooO30iqGkzsKUk0oqtDUvQ1NoicTNZW2kVpd3djFhx0wFAUOg/wBm0U7Mp5SFBNS7EbMd6bwpCMJ+FKnAoSCTuzvxb1jzgcPMmKTKAKlqLBLVN9+kS2TZGdAShJMw2YHUTwB6xqvY/scnCgzVsqeu6gPgH+KT9TvFybpXqHfZHswnBSdN5izqmK5LMw6DaJ6ONHY2k0yEEEEAEEEEAEEEEAEEEEAERuc5IjEIKVUUxAULhw3qOkSUEF7DDu1HZmbhsKETg5lFgoGi0lWx22pcRWez2K7vEIdwSWfoefvaPo/HYFE5CpcxIWhQYpUHBjMO0n4SLQoTcGdSU17lZY/9Vm/kfeMssfxpMv0vNwIMt6kbgFg9BEHLk6Jq5KlUoUnlKtj1DEPD6ZnE2RqlzJCnSAQl2NaN4qH0hnJkTFzjNmjQopYJBBCR+VL7m7+cZaqztSAU1enwkV+e0SuDPhrs9R1cX9bRFy6OLkUccG3tHqROKEgXT/O7c8wjhfEYioSavchvTqP5in9pVjvZdQAaF3uPL7rFrmqumym6AtFN7Ro/vpBBVQkg0rf2ioVejNT/AHFqTqJbZ2L3c7NxEJOkaVAg3qT69IlZOL0rLV1I61c2bbaGUzAKWoS0BS120iteABUxRResvXqw+oeIaQGqz1NKQjlvZ9WKmqIQ+oWcjTUVfziwdiuxuJOHCMWO7S9Eg+JmFC1E/dIv+X5bLkICJaQlPzJ5J3MPHBNyMMi7OIw4f45jB1HysOP1iYEdgjXSNiCCCGQggggAggggAggggAggggAggggAjkdggBDEYJEwMtIUOof24iDxHYiSSShS5b7AuPY/vHIIVkpy6QmYdiJqapmIb1B+heIVeWKlFiQXLehAPAggjHLGRpjXoYJRUU+Esd3aw6Rxf4bzsRNSrXKSlO3jJ2swFvOOwQYQ8qm8r/CaShYXNmKmEVYDSn1uo+4i25bkUjDv3MpCHuUip8zc+8EEbajLZ80dgghkIIIIAIIIIAIIIIAI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data:image/jpeg;base64,/9j/4AAQSkZJRgABAQAAAQABAAD/2wCEAAkGBhQSERUSExQWFRUVGBoaGRgYGBgYHxgcGhoYGBgcGhkXHCYeGB0jHRgcHy8gJCcpLCwsFR8xNTAqNSYrLCkBCQoKDgwOFw8PFykcHBwpKSkpKSkpKSkpKSkpKSkpKSkpKSkpKSkpKSkpKSkpKSksKSkpKSkpLCkpLCwpKSkpKf/AABEIAQYAwQMBIgACEQEDEQH/xAAcAAABBQEBAQAAAAAAAAAAAAAAAwQFBgcBAgj/xAA5EAABAgQFAQYEBQQCAwEAAAABAhEAAyExBAUSQVFhBhMicYGRMqGx8AdCwdHhFCNS8XKCM2KSov/EABgBAAMBAQAAAAAAAAAAAAAAAAABAgME/8QAHhEBAQACAgMBAQAAAAAAAAAAAAECEQMhEjFBUSL/2gAMAwEAAhEDEQA/ANxggggAggggAggggDkDw3xeOTLDm/EV/G5qtfQPYfrGeWcxVjhamsVnUtFHc8CvziHndopiiyAEj3hoqSf02hTSEbNGGXLa2mEjxPxkw3mKqDQE7eUNFJc1JPRz1hKfmCwCQlPlct1a0Qw7dJStpqNKTQTElx5lJqKxE3VdRYpMpjTbzhZGNWk0UoetPYxXcZ2l7t1BadJZlEjwm4fzhTL/AMQ8MtLTFCWsP1B2v1h9z0Oltw+fLDagFfKJLDZ1LVQ+E9be8VHB5/InLKErTqFQ1j689IeGVRib/wAi0OcmWKbhL6XEGPUVPCY5aCNJpwfukTuAzVMxtlcH9I6MeSZMssLD+COPA8aIdggggAggggAggggAggggAggjjwAGI7MM2CPCmqt+kI5zmpR4EfFueP5ir4/N0SW1qFajnqSeIx5M9dRphj+n05ZUSXd+sBSQkl6b/KKtmvaXTp7lSdT2UaMBW3kfYxWc57XzFoAStTkigokDruo+dIwmNrXc+Lbm/bEywUo7vU9iSSOqmsKRWc5/ENYf+7ZNksw6uaqaKPmGazCseNR6vQObAekdly0LLkB6k9G0t7mKmMLacX2oWuWfHNUq5VrZ2LfC1BDFOYrU7nltVb12/WGSFNoQkHXV9KXfdhStPrEj3YACSy1rLhqtsAUgN0HlFQjQJ0lQ5uOX5alLwLQBsbgguHD+UKz5iEodvEqxdlB6KBAhjhpqkhQIYGh5Nff2hnpJScWyqvYvpfUCKgn2jVey+ejESkqC3UzGocnckbPGM4qSxGnUHapP8vCqiUqC0TCFVcB0twKGIs2crepiSLinHtBK5FxvvGW5F20nySxmd8jdCj4hUsUHdo0nLswTNliYk0UPt+Izsp3tZMuzY0TMPkrnoYlxFNMTGV5oxEtRP/qT9DG/Hn8rLLD7E3BHBHY6GQggggAggggAggjhgDrwyzLHd2mnxG37w5nTQkFRoBFTxuNMxb1bby2jLkz1NfV4Y7vbhW9W3v1jNe3wXLnqcnStLgsS3rt5RN9qu2aJCzJUlWoOymdCrG7ixvvGeZx2nmzlgKXqSkWHw8MN26mMMd/WxHvdOkElNdSgCH3a9d/mYa4jEDxAKJDX6QynzdfiYcH05iTy3ConUo4D0LeV7+UWWjGTMCSFs43382f0r1hyFJJLJY2ABttVxErh8j74KSki+yUg0dVyenyjzgcsWonR4lXAIfc0vWsBGhwJl4hMsrq4BKTvY1EO9fdLKECyqq3Gl9/1hcZLNlKEyY4UX8LPvUngbxF4zDeIpTqqCy2LKrVmu3VoAbY2aFVuASl2r5GtfOG6HCQt6AgO+/k8eVJISWqeu9nD2t9YQnTiWIAZnsKfbQKSUnMWuK6TejufnHFaVgEEeEPSltojEKLFxQ/J4U6AV+vrASZwmOCDr0kgsCB4avs/p7xfux2YpUkAHQQWKK0qpr9CIy+ViNVDQguo9LABMWPIsetOhKQaEtUAEeo/mAm0y10pHBVjv7cRH5JmHeyk+HSoMCDVrb7+cSVr2NmjFcT2VY/UNCviA9xEiIqkqdpOoUIiy4TEBaQoevnHTxZ76rHPHReCCCNmYggggAjhjrwjip4QgqOwgt0ETnuOr3Y/7foIiVy3rtHlS9SidyXMJ4yUVS1pSohRSW2rVqxw5ZeVdMmox78QMauZPV4hpB0gAhgenLgAkxWJU2vSre+8SPaDAaVuHK1AagbuWKknYNzEfIkOalnPpSnrGpPITUdb2JiXwcijg1ezUY284ZKlUO7F7cP7Q+DmUlw4INr0vWAj3C4/uzqI1EVYHSfe54i55blqCBNSVOqq/wA4r5W8+kULAy/ElWwIIJ82qfSNK7MSm1lJGkAM5e4cAW5MKnEhJy8LLBPhapUCH3hXF5QhYCW8O4FOaUh8hIpVjakeiBw5G/PMZ7PSl5h2JCiNCQBVw5Z2AFLCIvGdg2SCAompLBIHS/vGhzAOb/e0IzkJfjp9IflRpQMF2CdwoNY/Wlfit84c4vsIEgFDMPiFiali+0XHSH9adfOGOdEmWdAc8c9aRWxpk+cYXulEK6g9N7jy+cesumslwQGdtYFX3HnFiz3BHSyglKmd2YO1fLeKguWpGkOFt6PuPO8UlqnYbM0rAlJWZygPEpiAGqzcdd2i56SLD39Yx7sVnyZc5KVkoCy3h3NaKa4cxrYXS/UfzGd9rj25LVfZm8ok8lxelTEhlfw37RDiZ4v5haWoUq1H3hY3V2LNxco7DXL8VrQDvYw6jtl3NuXWhBBBDDkQvaKe4Sh93p8omoqOZYoqmKVtb2jHmuppfHN01UurU+/9QJW7ptdj1hJRD/fWFEqqRxHK6GY9ucpmpUqbMIdVQBR2o9Bdqt0ilyr34+Ej6ekaz+IWGUtGp3YWb5hrH9oyaWnSSSCXo5977F42l6ScTFukPvv+hjkkqYCwJv1HIhCZjtWlgB1A4a+3rDzLQVlIKXILgC9PqN4aVkynKVEByhIahUPzA2pUCLtkav7aUkBxQlmduIhcvyBSnOt9Qd324iySkCWlgLem0TkcSKFWb1+UcUGenpxFWxvbkSjpQgrN328qViMT+LYchcmgLFixH7xPjRtfUy6Vs9THhUtvI7xCZR+IuFxBCUky1lvCuj7U5iXXNc3d7deghGTmSw7R5TKFDVht1YQqlfNIhsd2ykS1d2pYdiaWAahf0aHAZ9q50rUkcuS96bf+wPEZzPk6lqZQA1OHLXoBS0WjtNn8qZRGnUGI5FiK7udhFQy3MNMzUQkuS6SHfl+LRolYezWBSZ3iQS4otgwUmukDl41jAygE+J/2jOOzOJM7+1LQkudajqB01qWbj7pGk4cU36O0RkqFegfz2hPW1vL6xxaq3+6x5F670iQm8ixTLY/mHzEWERTJKyGIoxp6RcJMzUkKFiHjfivxlyT69wQQRuzNcxn6Zaj0imqBesWTtFOZAHJitlbtT5+UcnLf6034506gb/rxHEmPTX6fxBpIt1MZNEZmuNlhxMAISNRcdWb1jK8/EqcSqUhctLsUENU2Pzi/dpUPMSlidSQbf4KBr97Qw7WTgMOSACqapIHLu4I8udo0xRWapwHiKWYh+lQPYxK5PhCiZqCiFDxA+4bqNmHMNcTKOolYLgsS97n+Ylcvxapc1JUNQS3hswLszim0WTRcqWQgBSQks4D7/wAi0L4pXhKipkAO4455hbBLBFaggNW+0KLkCjADS9OlaRG+zZfmfaxSdQlygpIV8ZFCX8ukQmKzSZitREqWVABwgNRhxGt5lkMqegoUnwqILCjEWZrXisTuz6sMlUrDo0hTlSrk+p26RcpKVkWF1rRRQUVeFtiDz6Rq2GnK7s1dYDOBfiK/2eyJQJIbSOjVL/OsWxElk0NgxNYm6HbNs37VTEzDKUosmhYsXLH2ivLxsuYQooLmnxUoRzFnxmWJGalCzSYxqWqU8l+IMz7DypJKx3mkigoRXrxxF9BWJKkk0DFL0FG46+sSWVYJMyWVG4DBqHV4rmGScsUmo3dhcuKUMWrJsEBKCZoSlL1JDh7AKFGuKjmECXZLCmXPExKla3ZabuCRffeNVlBtwH/mKh2Zy9CJ6yjxJ0MpQokKegG/rFu1ttX/AHGeRx1Sul44DxHEmr/pA7l4StFttnvFkyGdqlMfylv2iupTu8SvZ6d41J5D+0Xx3WSM/SfeCOvBHWwVrtLMdYHA+sQxlsx+/ukSmczP7qnDikRyw9BYfKOLO7tdOPp5UR6ftHEzDXgfzC6Ze948JQX4iFEcVhgrZyKgl/JvKsVyflsucEpU4KXbehuC9jFrUilTTfmIvF5UVHXLOlRA1A2W3I56xeKaqHaTswooUqWnSlPi+JJcJGwFU0iuLSVaSElRNfCOaXqzRpuFVqSRp0qS7g7HfzEUuaUKnrQl5a5agDoJAUkl34vcbtFypqyZEVJkp1Gov51aJmQsMXLnccGIPBnSNLml2LuTWsSmEBFS1eH+xE04fBt/T5QnMQKuH/0IWlpO9N7W/iPOJxQSCwFAS/p1iTeCgaWAAHQtC8pDJVuTEHhM8M2cZaEUF1HnZolcChanen8QBmvbFJ/rEnfSN+u0WzLZkubhwmYoGrPQfXiIb8QsKAhMyygpvcbcwzy/PQJdU/ldiQLcHrd+kX8S9TsH3mKEpKfAFtqZ6U6Xi64TKwl0+FSR/kCS4e4NBFT7GTTNxClvRNWf/IsbXpvGg4fpvCypw1CBsOLBvpDgTX6D6wqtNGaEG9KRJiWWd9xT6x2XXm8AR0vHUuL0gBdLX5aHuUTAJyfb6QwTXeHOHmMpOzEH6cQ8fcF9Lc8Ec1QR0+TnVDGTHmLq9f3hJUpx6QjNSCtRB3P1MdLu9I5HQ9vZj9msewGvCaEbJqab9I9EkGvrAccVJN/1jxOJQnVsA8OEp8j+l4iu0uM7rDTCTVmG1S+8OFVbw2fysbilyVppdCn0lxdmq56w9k9hZKVGYhU1Kjc6tT+8ZXjZ6kr7xJ8QNt70rvGkdi/xAGI0y5jJmbVDK8jsekVqwJI5LOlOU6Zg/wDk+ULYVak1UG8gSBE+4VXan63hhjsKVIWASC1Ng4r9+cLY0DM1JvyxasM8ZhyfzADd9+RCWU5iJgBAFPCWrURAdsM5UEKRLLKAe0MJvNJCpaEjDzZcpSX+IghT+X1inTe3GKluJi0LZ/8AxliSKP5RWBLmTQ6lBxXUVaWZ/wA0L4fJEgoKZoWt3qkhDX+I3s9orROZt2mm4rQFAMCWYNXen1MIypaxT8rD32HlWGeKUrvNR8Qc0s1OkT2SqXNdOliE0U3H20Mlw7A4c90SpLFwH5b/AHF3lppeKP2HxCtSwp7seEgAnVXy+cXbWaMRb3pGeXs3SD6QgtLNxC64RerN5wjdYvYwS3Ppu0d1g/flHUilDeABJL3hVChsQWpePExGoEWfcUMM8nyZOHliUhSlVUoqUXJJrU7wBdf6oQRDf1B6+0EBaNEoq45t6wmpPyhZafER1P1MIFNaiEoOxtVukKr6iOIDAUBEeyzUa1IARYO/MUr8RMyASJQqaqfYXAfzIi7TVPWMr7S4pOJxZSl2JKS9SybUsN4rGdlVUneIkhiQTYk+b/OGZkFLqSWAIPBD1eLliuy4J/tHSR1oR04pvFdn4QoUrUHe4I8vt40St3Yz8RtKu4xKypJZpn+PAUdx12jTO9SoMCDtyKx88HBpHiTqL3BpSvypFq7E9vVyCnDz/FLJZKjdFaA8pibFbWTLJYlTp0k0CFkhWzLPhB6jmF8RkycSQ6iEuRSh4V6HmJHF4DVOTPRXUnSrcH/FTbvzEpKlAWDfZrB6LTPs27EYeSQD3mg8Kd+QXsfrDHG5JhwEmVPWgGmlbuz1LGw8usaPmuSiehiWPMUrMPw8m6lELBpyoND2NK7gcuGsBYKkXPBFRTjaLOjFICNKfDQizuOjdIr87LjJOlRcpvqFQPevnHvDYwLUg3csTbSkXLCrxRLz2XwzJK9y79R7xaEJbmghjleHSEDSBpamzj13iRAHpGOV7USUePmf2joAuf8AVo6VD96wFmgBNQ5+Ucll+aPtCkzpuD6X5jzKlAX8Xo14A9EbfOPSRQVEeqA+0CVDa/W220Aeu7PJ9oIf/wBKYIARxg0zFDfUb9STDeZLc1r9mHubST3qvu4hqHHsYKc9PSKCnt9+cJLLuR92hYKYEn7tEZOz2RqYrGoU+h9LRIN88x/dylmj6Tau0ZtlPeKEyaySQQATuTVTNu0Wzt1mUvuggEBS2qNw/wCsVRSdEnRVlBJcXChQ2s8a4xNTmVYozkB0lEwfEOEmqSPMR6zLJUTR/wCwHR2H1Lx6yJC1o1r8I8KQKuyQ1d6xMlOljStm8usMmY5pkS5RdtLVNT4g9bc8RHLwSFeIuku9lEEWrwd40/EygskKSN2cP9fIe0VzNuzhIaWLX2duNuGeGDPsz21mYcGVPH9suArcDZno3SLJL7ay0hJcLb8wcAv8wQzGM9xEtaAUzEUBZjy2z9GhniVaVAgkDz+IWbzELRtlwvbfDqSVFQDNSjv05hnmfbWUHUlRL0SHv18oyReMSWUQzbN8Xn0hWXOUNNeGo1naDxGz/NMaZs1S6uR135P6QzmTiFaQSQRRTBwWt5QmUE/Cq5b9awt3J0VFQKqHr7w4TUuwOYBcoyiokoYhy/D+YeLe1OfSMv7EBQmy1glq05BcseeY1FCXFKf6iMp2ZJaWd6H7pHW5+7wotBNH32j0jDkC9NokycxNfvrHpSG5JYWEdVQ7ekekWo48oA8pB3v/AKj0mUT0fypHlN/9w6wsolaQORDgT39LBDyORp4xj5VDZ4GUC7OPpEQVMxUpgLva4qTEj20UpMhK0kAhQDmwCqGM5xGZTVL0lQYqUkAhwd3LGxhZ4/1WmF6TGLxv9UFS5dEJUHWfzNdh+8RGL7qQANagadTuxJ5/SF8HnYCf7iNDuyk1SWLFvbeIqb2fVOmmZp71BUS+sMr/AJAkbcQseoZvKwMvFA1VMKE3dlJrShcEe0OkK0f25qiGTRwE6kiopbbbiJOXk8nCIMw6ZZWKgF+rB7/xFdzGYVrVNWoBCU6JYu4fxH9PeKJZcPPcAuH877COGcfv9PaKtJ76QEL0ky7gHa7U2qYmJGbBYcEqerWam59YWgcT/ie/T3P20NwCCzlnBvsz096xxMwMx4DN1erx4SsDTVRPChW9gR15hgnmOFTOBSsCxIO9CLRVc4yNSXssXYsGFSWMXJQSDVJLkAguLswpYCGOaSiUhKQFOagsR0dzSGGZKR+V9w3HvC7k6a+Kj9PLpDzFSfEu12DNSrQsjDaS1yz23rv7QA2kIAVvtS+36mFRfdulGFrGl49oBBPNQfI184c4eQ6g/IcDdqsQYQWXsnO7spdLklTV2CWHzPyi75J2hTMWZSmCjat6Pvu0VPKZCRJ75aiAmiabmpBG77eUVnE4lYVrCmOpwQWbhvL6QrNjbb1SwA9vl5wiMbLf40u/IjO1drFzQgkmiUuNlFJ8RJAtCvfGujSpLEhQB3USWPyifBW2gKxyHfUkD/kBsIVSQfElTjzeMzRi1OSopVwGsB8g17QplvaFUs+GiSakW9Q/zg8Rto6k8iH2US/7qegJ+sVbJO1sub8bBi2oVBPltF0yKX8SvQfWDGbyhZXpLNBHYI63Pswz3LxOw8yUX8SaNcEVDeojH5OLWjUFJ74JLlafCoNuoG/pxG3xmfabCd1jAhKP/I6qUoSNuheM+ReFRWWykTm7pbhJPhNwDcKSdo8ZuvuQlMuYJaiTqCRRIuSBYKozR6zfDoUgiWySxZSW1K8lCxF2MQ2cY5CUKRLIUAkISXq5otR5pGWmiMnY9c0lSU6lJBdS3VpvyWD0hkucp2LhShdQ2BuDY+kN8Cl3lKVp1HU5J0khwyj1hdclQQhCgCoKCkDU9Dwxsf0h6JZ8EtMyWoTFAEJaps1iX5iuK1ypgmy307pcVFHYRNTcvchm8VVOCzta8N8VIAQRpCSANIB23rANnUjF96gzJTqRcgBlp2Lo38+kL4HEIUdSSGL0pc9CXFntEImQZZSpCikgudJoQHNWv/qJIYiVNOqcDIW1JyLGtD5135hmk5ktR4BJcgeJi1BQvDWbJCUFJYmhLHa1PvaHUhE0BwUzkC6pdVDTbwvUGGuNnhiClYJ/Kzc3HXgVhBSJiHmGoGlbH1NIcpxFLOnr9Om0Lrw+rUtmU7u1OjfSHWGypSpZmJbTUkFTMXF4okViEKKUkGhJ+vO8PsPhVlQQkVNS9mAck7hof4fLdagSgleqqamzeg5hxmUwSirSQVqVVQ/KA3hcbdICNcZjHUwfSCBpoymAr1p9YhsbIJLkGrVDOf8Ai20OJaCQLku4DbU55eFjP0KEsIci5AJYipADU6wA1w0tUvxJUoF6O5djUe20WDLu0UsslQSkDZyNJPXcfvEKZ5Esgu5+dQxAPH6w/wAw7O93LK0qJYOqoFwHpteEaRxmACvGlzRr/teGWNytSXJSwq6gHAswfbj1hrlWI0qUpyzeFjQvQtsWd4tUnFiYO6d2Og6qaikPTbeENKmieqUaOKW9t7G1usb12OlEYOUVXUNR/wC1R8mjK0dlDiJqJXgSkqSXc6iHrRuAa9I2yVLCQEiwAA9KCNMJ9Rl+PUEdgjVDkUv8TcOpMgYlAqg6VmxCF0cHZi3vF1hvjsGmbLVLWHStJSR0NIVm4c6fPi1rWN1azpSAWddat618obTsKqiF+E1At4gKeGnMTeV5cZOarw834pQXpfcAHSprOQXiXxOWpWkUc90CNtJMwGh5jn+6a6Z0rDkeFQUDTwlrdSeYc4UdxMSprKDngPSLPmGCUiY00ONRShZNWuAej7xD5jgj4gdTn2rD2FwElChXSpxQg0bY+cQc2U50/lN+QAaMC1IQ7NY9XcqlqsgUJqT+9omRJ1vWrM3o4EIaRasuSEkB3qx+Hc33bzj3gsXXQwoLXemw84dz8KlQDlIWhqA7E2higATASHVQOzO/7QA9OUN49JlkV8BY+wO0eZOPnAG05IFlpZTdTV7RPzEskaqbU24Lwx7hJJUUAEWJJvSp5EENFTczRQTMKlKbOlQHnbziNRmckA93JSDT4iSxvuWaHuYyjpUdLk2r8J5Y8/tEPl6PGkC5cXtTwm3NoZHOOz6YyhSXSyQ1PO7mlo84iQZmHBSCCGdTUU4HNjDLMEkrX3jkhgbbU+xEtkD9xNO21HAZNPKtIKSIlYZaCCGUzirhi5LN0jmGUQSHIOssouyndnvWrw9xcplAXV/yAdzUNXm8R0l0EjqWFufS0MJfCYf+yUrBmEFgbEOPdt36RJTEJVJJXqQQKJdxtQcv1hpgdX5zrJqHYgEsAfQbQ/n4AJT3igQA7Kfwm7U86QjMk5Yf6cEJ8TOk6QEvuNXBtWIfA9oiAAuXWWoVB2FwdqNQ9ItuR4UzsMkrAFT/ANtJNRxWnpDPHdlJq1jSQVrPwskpr1Fz+8KXZrX+EcszRNxBfSFFCX5LFTV2DD1MaXEbkGUJw2HlyUUCBXqo1UfeJKOiTUY27oggghkI4Y7BAFP7X9l0rny8agMuUlaV8qQR4fVJ+SjxFcw7ECpbumreihGorQ4Y1BpFBzXKjh5ugf8AjWlQST76fSMOTH61wvw1zvL0zE1YsUn0dj8oqc10zTIWGZRCVnhiQCeesWwYh1pSfzSX82O0R2Z4NM5KiA6lI/8A0LesZxdiByzCiXNdvDcncGopE2MORUVpR6N1pfiIfKceZiQVVWhgqtCDS3pErhZaila9Lk8h2CaABulYojebJZGkgJPNt3+vtHiW5+I8KFju1SNx0hDEzJqJuhan1pKkm4ADOPMP84dy53iCPCl/zPQ1be0Bp2VLKpaaPqu1em8edAADocBmJa4o8GV4mgSlnJJIdt28nt7Q4nSyCCKjegY1+UQaMx0oqQoPqJDBgKHd/wCYpX9PoWQlnSo1f4qhQp7xeJzgliLso2vw0UTNCUz1VqfOtQCKWi4mnmfYVSlJnp06VirXJIf5Q57Fo1SpyTXxVfYc12hOcvvMEp21S1gjy3vtWOdhZuqZNQ5BKBv12goS2LymUtBSoEMHChccFxFVmZQpCRMYMv8ANdhRuvV4tWYPRiwA2LaqhwWsIhl4JSqknULu7MQw0jpeCFTfCzSCxcEEO44L02q8XhUgTJWsAaVJsQ7EP1iiTZ5SspDFi1KvRzU2t8hC2GzKaEqQlagj/DwkB7gEw7DXPJJKe4SkJZIA/wDoUNNuvMWjsnl4WtU8pAbwJYXINSPpFQ7IyVT1JlBbKYkgByhLu7gMC9K3eNXw8gISEpDBIYQ8Me9oyvRQR2CCN2YggggAggggAhnmeWpnSyhXoeDyIeQQewyrMZBw+Iw6VJIKStF6KBDg+TwnPmFCjqppmsSLeNNHbqBF+7T9mUYtCa6ZktQUhfBGx5SbRnmf4ZaFT0rSxQhKuXKFA0O9N458sdNpltVcwJw+LJSKM4SbEKq3k8WbK85AS58QmAEDbcEehLRWu2KvFKmJstF32f8AmFuyGKKtUpdWZQY25hWGnMdI72cFKOgSwoBIq4LOSSK7W4jwqSHAoohuBpr5dPnDzGSSxL043HtaE5c/VYnZnHR6/SEC2SYfS7qckmlOlHiZmS353o33QxDSJ2k/8no3H+tomO8BDm3S+9/JomnCGMVswBuLU/biM57QSVJxKy4L+IHqQWb1EaDilCpuC9KClnEUftHLaeC7gp8m+K/XiKhV4wExpGIBYjSG6nUDvaGfZPG6MYgncKTtuISqSsClqG6jwT1/SGeBm6cQhRAooO30iqGkzsKUk0oqtDUvQ1NoicTNZW2kVpd3djFhx0wFAUOg/wBm0U7Mp5SFBNS7EbMd6bwpCMJ+FKnAoSCTuzvxb1jzgcPMmKTKAKlqLBLVN9+kS2TZGdAShJMw2YHUTwB6xqvY/scnCgzVsqeu6gPgH+KT9TvFybpXqHfZHswnBSdN5izqmK5LMw6DaJ6ONHY2k0yEEEEAEEEEAEEEEAEEEEAERuc5IjEIKVUUxAULhw3qOkSUEF7DDu1HZmbhsKETg5lFgoGi0lWx22pcRWez2K7vEIdwSWfoefvaPo/HYFE5CpcxIWhQYpUHBjMO0n4SLQoTcGdSU17lZY/9Vm/kfeMssfxpMv0vNwIMt6kbgFg9BEHLk6Jq5KlUoUnlKtj1DEPD6ZnE2RqlzJCnSAQl2NaN4qH0hnJkTFzjNmjQopYJBBCR+VL7m7+cZaqztSAU1enwkV+e0SuDPhrs9R1cX9bRFy6OLkUccG3tHqROKEgXT/O7c8wjhfEYioSavchvTqP5in9pVjvZdQAaF3uPL7rFrmqumym6AtFN7Ro/vpBBVQkg0rf2ioVejNT/AHFqTqJbZ2L3c7NxEJOkaVAg3qT69IlZOL0rLV1I61c2bbaGUzAKWoS0BS120iteABUxRResvXqw+oeIaQGqz1NKQjlvZ9WKmqIQ+oWcjTUVfziwdiuxuJOHCMWO7S9Eg+JmFC1E/dIv+X5bLkICJaQlPzJ5J3MPHBNyMMi7OIw4f45jB1HysOP1iYEdgjXSNiCCCGQggggAggggAggggAggggAggggAjkdggBDEYJEwMtIUOof24iDxHYiSSShS5b7AuPY/vHIIVkpy6QmYdiJqapmIb1B+heIVeWKlFiQXLehAPAggjHLGRpjXoYJRUU+Esd3aw6Rxf4bzsRNSrXKSlO3jJ2swFvOOwQYQ8qm8r/CaShYXNmKmEVYDSn1uo+4i25bkUjDv3MpCHuUip8zc+8EEbajLZ80dgghkIIIIAIIIIAIIIIAIIII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data:image/jpeg;base64,/9j/4AAQSkZJRgABAQAAAQABAAD/2wCEAAkGBhQSERUSExQWFRUVGBoaGRgYGBgYHxgcGhoYGBgcGhkXHCYeGB0jHRgcHy8gJCcpLCwsFR8xNTAqNSYrLCkBCQoKDgwOFw8PFykcHBwpKSkpKSkpKSkpKSkpKSkpKSkpKSkpKSkpKSkpKSkpKSksKSkpKSkpLCkpLCwpKSkpKf/AABEIAQYAwQMBIgACEQEDEQH/xAAcAAABBQEBAQAAAAAAAAAAAAAAAwQFBgcBAgj/xAA5EAABAgQFAQYEBQQCAwEAAAABAhEAAyExBAUSQVFhBhMicYGRMqGx8AdCwdHhFCNS8XKCM2KSov/EABgBAAMBAQAAAAAAAAAAAAAAAAABAgME/8QAHhEBAQACAgMBAQAAAAAAAAAAAAECEQMhEjFBUSL/2gAMAwEAAhEDEQA/ANxggggAggggAggggDkDw3xeOTLDm/EV/G5qtfQPYfrGeWcxVjhamsVnUtFHc8CvziHndopiiyAEj3hoqSf02hTSEbNGGXLa2mEjxPxkw3mKqDQE7eUNFJc1JPRz1hKfmCwCQlPlct1a0Qw7dJStpqNKTQTElx5lJqKxE3VdRYpMpjTbzhZGNWk0UoetPYxXcZ2l7t1BadJZlEjwm4fzhTL/AMQ8MtLTFCWsP1B2v1h9z0Oltw+fLDagFfKJLDZ1LVQ+E9be8VHB5/InLKErTqFQ1j689IeGVRib/wAi0OcmWKbhL6XEGPUVPCY5aCNJpwfukTuAzVMxtlcH9I6MeSZMssLD+COPA8aIdggggAggggAggggAggggAggjjwAGI7MM2CPCmqt+kI5zmpR4EfFueP5ir4/N0SW1qFajnqSeIx5M9dRphj+n05ZUSXd+sBSQkl6b/KKtmvaXTp7lSdT2UaMBW3kfYxWc57XzFoAStTkigokDruo+dIwmNrXc+Lbm/bEywUo7vU9iSSOqmsKRWc5/ENYf+7ZNksw6uaqaKPmGazCseNR6vQObAekdly0LLkB6k9G0t7mKmMLacX2oWuWfHNUq5VrZ2LfC1BDFOYrU7nltVb12/WGSFNoQkHXV9KXfdhStPrEj3YACSy1rLhqtsAUgN0HlFQjQJ0lQ5uOX5alLwLQBsbgguHD+UKz5iEodvEqxdlB6KBAhjhpqkhQIYGh5Nff2hnpJScWyqvYvpfUCKgn2jVey+ejESkqC3UzGocnckbPGM4qSxGnUHapP8vCqiUqC0TCFVcB0twKGIs2crepiSLinHtBK5FxvvGW5F20nySxmd8jdCj4hUsUHdo0nLswTNliYk0UPt+Izsp3tZMuzY0TMPkrnoYlxFNMTGV5oxEtRP/qT9DG/Hn8rLLD7E3BHBHY6GQggggAggggAggjhgDrwyzLHd2mnxG37w5nTQkFRoBFTxuNMxb1bby2jLkz1NfV4Y7vbhW9W3v1jNe3wXLnqcnStLgsS3rt5RN9qu2aJCzJUlWoOymdCrG7ixvvGeZx2nmzlgKXqSkWHw8MN26mMMd/WxHvdOkElNdSgCH3a9d/mYa4jEDxAKJDX6QynzdfiYcH05iTy3ConUo4D0LeV7+UWWjGTMCSFs43382f0r1hyFJJLJY2ABttVxErh8j74KSki+yUg0dVyenyjzgcsWonR4lXAIfc0vWsBGhwJl4hMsrq4BKTvY1EO9fdLKECyqq3Gl9/1hcZLNlKEyY4UX8LPvUngbxF4zDeIpTqqCy2LKrVmu3VoAbY2aFVuASl2r5GtfOG6HCQt6AgO+/k8eVJISWqeu9nD2t9YQnTiWIAZnsKfbQKSUnMWuK6TejufnHFaVgEEeEPSltojEKLFxQ/J4U6AV+vrASZwmOCDr0kgsCB4avs/p7xfux2YpUkAHQQWKK0qpr9CIy+ViNVDQguo9LABMWPIsetOhKQaEtUAEeo/mAm0y10pHBVjv7cRH5JmHeyk+HSoMCDVrb7+cSVr2NmjFcT2VY/UNCviA9xEiIqkqdpOoUIiy4TEBaQoevnHTxZ76rHPHReCCCNmYggggAjhjrwjip4QgqOwgt0ETnuOr3Y/7foIiVy3rtHlS9SidyXMJ4yUVS1pSohRSW2rVqxw5ZeVdMmox78QMauZPV4hpB0gAhgenLgAkxWJU2vSre+8SPaDAaVuHK1AagbuWKknYNzEfIkOalnPpSnrGpPITUdb2JiXwcijg1ezUY284ZKlUO7F7cP7Q+DmUlw4INr0vWAj3C4/uzqI1EVYHSfe54i55blqCBNSVOqq/wA4r5W8+kULAy/ElWwIIJ82qfSNK7MSm1lJGkAM5e4cAW5MKnEhJy8LLBPhapUCH3hXF5QhYCW8O4FOaUh8hIpVjakeiBw5G/PMZ7PSl5h2JCiNCQBVw5Z2AFLCIvGdg2SCAompLBIHS/vGhzAOb/e0IzkJfjp9IflRpQMF2CdwoNY/Wlfit84c4vsIEgFDMPiFiali+0XHSH9adfOGOdEmWdAc8c9aRWxpk+cYXulEK6g9N7jy+cesumslwQGdtYFX3HnFiz3BHSyglKmd2YO1fLeKguWpGkOFt6PuPO8UlqnYbM0rAlJWZygPEpiAGqzcdd2i56SLD39Yx7sVnyZc5KVkoCy3h3NaKa4cxrYXS/UfzGd9rj25LVfZm8ok8lxelTEhlfw37RDiZ4v5haWoUq1H3hY3V2LNxco7DXL8VrQDvYw6jtl3NuXWhBBBDDkQvaKe4Sh93p8omoqOZYoqmKVtb2jHmuppfHN01UurU+/9QJW7ptdj1hJRD/fWFEqqRxHK6GY9ucpmpUqbMIdVQBR2o9Bdqt0ilyr34+Ej6ekaz+IWGUtGp3YWb5hrH9oyaWnSSSCXo5977F42l6ScTFukPvv+hjkkqYCwJv1HIhCZjtWlgB1A4a+3rDzLQVlIKXILgC9PqN4aVkynKVEByhIahUPzA2pUCLtkav7aUkBxQlmduIhcvyBSnOt9Qd324iySkCWlgLem0TkcSKFWb1+UcUGenpxFWxvbkSjpQgrN328qViMT+LYchcmgLFixH7xPjRtfUy6Vs9THhUtvI7xCZR+IuFxBCUky1lvCuj7U5iXXNc3d7deghGTmSw7R5TKFDVht1YQqlfNIhsd2ykS1d2pYdiaWAahf0aHAZ9q50rUkcuS96bf+wPEZzPk6lqZQA1OHLXoBS0WjtNn8qZRGnUGI5FiK7udhFQy3MNMzUQkuS6SHfl+LRolYezWBSZ3iQS4otgwUmukDl41jAygE+J/2jOOzOJM7+1LQkudajqB01qWbj7pGk4cU36O0RkqFegfz2hPW1vL6xxaq3+6x5F670iQm8ixTLY/mHzEWERTJKyGIoxp6RcJMzUkKFiHjfivxlyT69wQQRuzNcxn6Zaj0imqBesWTtFOZAHJitlbtT5+UcnLf6034506gb/rxHEmPTX6fxBpIt1MZNEZmuNlhxMAISNRcdWb1jK8/EqcSqUhctLsUENU2Pzi/dpUPMSlidSQbf4KBr97Qw7WTgMOSACqapIHLu4I8udo0xRWapwHiKWYh+lQPYxK5PhCiZqCiFDxA+4bqNmHMNcTKOolYLgsS97n+Ylcvxapc1JUNQS3hswLszim0WTRcqWQgBSQks4D7/wAi0L4pXhKipkAO4455hbBLBFaggNW+0KLkCjADS9OlaRG+zZfmfaxSdQlygpIV8ZFCX8ukQmKzSZitREqWVABwgNRhxGt5lkMqegoUnwqILCjEWZrXisTuz6sMlUrDo0hTlSrk+p26RcpKVkWF1rRRQUVeFtiDz6Rq2GnK7s1dYDOBfiK/2eyJQJIbSOjVL/OsWxElk0NgxNYm6HbNs37VTEzDKUosmhYsXLH2ivLxsuYQooLmnxUoRzFnxmWJGalCzSYxqWqU8l+IMz7DypJKx3mkigoRXrxxF9BWJKkk0DFL0FG46+sSWVYJMyWVG4DBqHV4rmGScsUmo3dhcuKUMWrJsEBKCZoSlL1JDh7AKFGuKjmECXZLCmXPExKla3ZabuCRffeNVlBtwH/mKh2Zy9CJ6yjxJ0MpQokKegG/rFu1ttX/AHGeRx1Sul44DxHEmr/pA7l4StFttnvFkyGdqlMfylv2iupTu8SvZ6d41J5D+0Xx3WSM/SfeCOvBHWwVrtLMdYHA+sQxlsx+/ukSmczP7qnDikRyw9BYfKOLO7tdOPp5UR6ftHEzDXgfzC6Ze948JQX4iFEcVhgrZyKgl/JvKsVyflsucEpU4KXbehuC9jFrUilTTfmIvF5UVHXLOlRA1A2W3I56xeKaqHaTswooUqWnSlPi+JJcJGwFU0iuLSVaSElRNfCOaXqzRpuFVqSRp0qS7g7HfzEUuaUKnrQl5a5agDoJAUkl34vcbtFypqyZEVJkp1Gov51aJmQsMXLnccGIPBnSNLml2LuTWsSmEBFS1eH+xE04fBt/T5QnMQKuH/0IWlpO9N7W/iPOJxQSCwFAS/p1iTeCgaWAAHQtC8pDJVuTEHhM8M2cZaEUF1HnZolcChanen8QBmvbFJ/rEnfSN+u0WzLZkubhwmYoGrPQfXiIb8QsKAhMyygpvcbcwzy/PQJdU/ldiQLcHrd+kX8S9TsH3mKEpKfAFtqZ6U6Xi64TKwl0+FSR/kCS4e4NBFT7GTTNxClvRNWf/IsbXpvGg4fpvCypw1CBsOLBvpDgTX6D6wqtNGaEG9KRJiWWd9xT6x2XXm8AR0vHUuL0gBdLX5aHuUTAJyfb6QwTXeHOHmMpOzEH6cQ8fcF9Lc8Ec1QR0+TnVDGTHmLq9f3hJUpx6QjNSCtRB3P1MdLu9I5HQ9vZj9msewGvCaEbJqab9I9EkGvrAccVJN/1jxOJQnVsA8OEp8j+l4iu0uM7rDTCTVmG1S+8OFVbw2fysbilyVppdCn0lxdmq56w9k9hZKVGYhU1Kjc6tT+8ZXjZ6kr7xJ8QNt70rvGkdi/xAGI0y5jJmbVDK8jsekVqwJI5LOlOU6Zg/wDk+ULYVak1UG8gSBE+4VXan63hhjsKVIWASC1Ng4r9+cLY0DM1JvyxasM8ZhyfzADd9+RCWU5iJgBAFPCWrURAdsM5UEKRLLKAe0MJvNJCpaEjDzZcpSX+IghT+X1inTe3GKluJi0LZ/8AxliSKP5RWBLmTQ6lBxXUVaWZ/wA0L4fJEgoKZoWt3qkhDX+I3s9orROZt2mm4rQFAMCWYNXen1MIypaxT8rD32HlWGeKUrvNR8Qc0s1OkT2SqXNdOliE0U3H20Mlw7A4c90SpLFwH5b/AHF3lppeKP2HxCtSwp7seEgAnVXy+cXbWaMRb3pGeXs3SD6QgtLNxC64RerN5wjdYvYwS3Ppu0d1g/flHUilDeABJL3hVChsQWpePExGoEWfcUMM8nyZOHliUhSlVUoqUXJJrU7wBdf6oQRDf1B6+0EBaNEoq45t6wmpPyhZafER1P1MIFNaiEoOxtVukKr6iOIDAUBEeyzUa1IARYO/MUr8RMyASJQqaqfYXAfzIi7TVPWMr7S4pOJxZSl2JKS9SybUsN4rGdlVUneIkhiQTYk+b/OGZkFLqSWAIPBD1eLliuy4J/tHSR1oR04pvFdn4QoUrUHe4I8vt40St3Yz8RtKu4xKypJZpn+PAUdx12jTO9SoMCDtyKx88HBpHiTqL3BpSvypFq7E9vVyCnDz/FLJZKjdFaA8pibFbWTLJYlTp0k0CFkhWzLPhB6jmF8RkycSQ6iEuRSh4V6HmJHF4DVOTPRXUnSrcH/FTbvzEpKlAWDfZrB6LTPs27EYeSQD3mg8Kd+QXsfrDHG5JhwEmVPWgGmlbuz1LGw8usaPmuSiehiWPMUrMPw8m6lELBpyoND2NK7gcuGsBYKkXPBFRTjaLOjFICNKfDQizuOjdIr87LjJOlRcpvqFQPevnHvDYwLUg3csTbSkXLCrxRLz2XwzJK9y79R7xaEJbmghjleHSEDSBpamzj13iRAHpGOV7USUePmf2joAuf8AVo6VD96wFmgBNQ5+Ucll+aPtCkzpuD6X5jzKlAX8Xo14A9EbfOPSRQVEeqA+0CVDa/W220Aeu7PJ9oIf/wBKYIARxg0zFDfUb9STDeZLc1r9mHubST3qvu4hqHHsYKc9PSKCnt9+cJLLuR92hYKYEn7tEZOz2RqYrGoU+h9LRIN88x/dylmj6Tau0ZtlPeKEyaySQQATuTVTNu0Wzt1mUvuggEBS2qNw/wCsVRSdEnRVlBJcXChQ2s8a4xNTmVYozkB0lEwfEOEmqSPMR6zLJUTR/wCwHR2H1Lx6yJC1o1r8I8KQKuyQ1d6xMlOljStm8usMmY5pkS5RdtLVNT4g9bc8RHLwSFeIuku9lEEWrwd40/EygskKSN2cP9fIe0VzNuzhIaWLX2duNuGeGDPsz21mYcGVPH9suArcDZno3SLJL7ay0hJcLb8wcAv8wQzGM9xEtaAUzEUBZjy2z9GhniVaVAgkDz+IWbzELRtlwvbfDqSVFQDNSjv05hnmfbWUHUlRL0SHv18oyReMSWUQzbN8Xn0hWXOUNNeGo1naDxGz/NMaZs1S6uR135P6QzmTiFaQSQRRTBwWt5QmUE/Cq5b9awt3J0VFQKqHr7w4TUuwOYBcoyiokoYhy/D+YeLe1OfSMv7EBQmy1glq05BcseeY1FCXFKf6iMp2ZJaWd6H7pHW5+7wotBNH32j0jDkC9NokycxNfvrHpSG5JYWEdVQ7ekekWo48oA8pB3v/AKj0mUT0fypHlN/9w6wsolaQORDgT39LBDyORp4xj5VDZ4GUC7OPpEQVMxUpgLva4qTEj20UpMhK0kAhQDmwCqGM5xGZTVL0lQYqUkAhwd3LGxhZ4/1WmF6TGLxv9UFS5dEJUHWfzNdh+8RGL7qQANagadTuxJ5/SF8HnYCf7iNDuyk1SWLFvbeIqb2fVOmmZp71BUS+sMr/AJAkbcQseoZvKwMvFA1VMKE3dlJrShcEe0OkK0f25qiGTRwE6kiopbbbiJOXk8nCIMw6ZZWKgF+rB7/xFdzGYVrVNWoBCU6JYu4fxH9PeKJZcPPcAuH877COGcfv9PaKtJ76QEL0ky7gHa7U2qYmJGbBYcEqerWam59YWgcT/ie/T3P20NwCCzlnBvsz096xxMwMx4DN1erx4SsDTVRPChW9gR15hgnmOFTOBSsCxIO9CLRVc4yNSXssXYsGFSWMXJQSDVJLkAguLswpYCGOaSiUhKQFOagsR0dzSGGZKR+V9w3HvC7k6a+Kj9PLpDzFSfEu12DNSrQsjDaS1yz23rv7QA2kIAVvtS+36mFRfdulGFrGl49oBBPNQfI184c4eQ6g/IcDdqsQYQWXsnO7spdLklTV2CWHzPyi75J2hTMWZSmCjat6Pvu0VPKZCRJ75aiAmiabmpBG77eUVnE4lYVrCmOpwQWbhvL6QrNjbb1SwA9vl5wiMbLf40u/IjO1drFzQgkmiUuNlFJ8RJAtCvfGujSpLEhQB3USWPyifBW2gKxyHfUkD/kBsIVSQfElTjzeMzRi1OSopVwGsB8g17QplvaFUs+GiSakW9Q/zg8Rto6k8iH2US/7qegJ+sVbJO1sub8bBi2oVBPltF0yKX8SvQfWDGbyhZXpLNBHYI63Pswz3LxOw8yUX8SaNcEVDeojH5OLWjUFJ74JLlafCoNuoG/pxG3xmfabCd1jAhKP/I6qUoSNuheM+ReFRWWykTm7pbhJPhNwDcKSdo8ZuvuQlMuYJaiTqCRRIuSBYKozR6zfDoUgiWySxZSW1K8lCxF2MQ2cY5CUKRLIUAkISXq5otR5pGWmiMnY9c0lSU6lJBdS3VpvyWD0hkucp2LhShdQ2BuDY+kN8Cl3lKVp1HU5J0khwyj1hdclQQhCgCoKCkDU9Dwxsf0h6JZ8EtMyWoTFAEJaps1iX5iuK1ypgmy307pcVFHYRNTcvchm8VVOCzta8N8VIAQRpCSANIB23rANnUjF96gzJTqRcgBlp2Lo38+kL4HEIUdSSGL0pc9CXFntEImQZZSpCikgudJoQHNWv/qJIYiVNOqcDIW1JyLGtD5135hmk5ktR4BJcgeJi1BQvDWbJCUFJYmhLHa1PvaHUhE0BwUzkC6pdVDTbwvUGGuNnhiClYJ/Kzc3HXgVhBSJiHmGoGlbH1NIcpxFLOnr9Om0Lrw+rUtmU7u1OjfSHWGypSpZmJbTUkFTMXF4okViEKKUkGhJ+vO8PsPhVlQQkVNS9mAck7hof4fLdagSgleqqamzeg5hxmUwSirSQVqVVQ/KA3hcbdICNcZjHUwfSCBpoymAr1p9YhsbIJLkGrVDOf8Ai20OJaCQLku4DbU55eFjP0KEsIci5AJYipADU6wA1w0tUvxJUoF6O5djUe20WDLu0UsslQSkDZyNJPXcfvEKZ5Esgu5+dQxAPH6w/wAw7O93LK0qJYOqoFwHpteEaRxmACvGlzRr/teGWNytSXJSwq6gHAswfbj1hrlWI0qUpyzeFjQvQtsWd4tUnFiYO6d2Og6qaikPTbeENKmieqUaOKW9t7G1usb12OlEYOUVXUNR/wC1R8mjK0dlDiJqJXgSkqSXc6iHrRuAa9I2yVLCQEiwAA9KCNMJ9Rl+PUEdgjVDkUv8TcOpMgYlAqg6VmxCF0cHZi3vF1hvjsGmbLVLWHStJSR0NIVm4c6fPi1rWN1azpSAWddat618obTsKqiF+E1At4gKeGnMTeV5cZOarw834pQXpfcAHSprOQXiXxOWpWkUc90CNtJMwGh5jn+6a6Z0rDkeFQUDTwlrdSeYc4UdxMSprKDngPSLPmGCUiY00ONRShZNWuAej7xD5jgj4gdTn2rD2FwElChXSpxQg0bY+cQc2U50/lN+QAaMC1IQ7NY9XcqlqsgUJqT+9omRJ1vWrM3o4EIaRasuSEkB3qx+Hc33bzj3gsXXQwoLXemw84dz8KlQDlIWhqA7E2higATASHVQOzO/7QA9OUN49JlkV8BY+wO0eZOPnAG05IFlpZTdTV7RPzEskaqbU24Lwx7hJJUUAEWJJvSp5EENFTczRQTMKlKbOlQHnbziNRmckA93JSDT4iSxvuWaHuYyjpUdLk2r8J5Y8/tEPl6PGkC5cXtTwm3NoZHOOz6YyhSXSyQ1PO7mlo84iQZmHBSCCGdTUU4HNjDLMEkrX3jkhgbbU+xEtkD9xNO21HAZNPKtIKSIlYZaCCGUzirhi5LN0jmGUQSHIOssouyndnvWrw9xcplAXV/yAdzUNXm8R0l0EjqWFufS0MJfCYf+yUrBmEFgbEOPdt36RJTEJVJJXqQQKJdxtQcv1hpgdX5zrJqHYgEsAfQbQ/n4AJT3igQA7Kfwm7U86QjMk5Yf6cEJ8TOk6QEvuNXBtWIfA9oiAAuXWWoVB2FwdqNQ9ItuR4UzsMkrAFT/ANtJNRxWnpDPHdlJq1jSQVrPwskpr1Fz+8KXZrX+EcszRNxBfSFFCX5LFTV2DD1MaXEbkGUJw2HlyUUCBXqo1UfeJKOiTUY27oggghkI4Y7BAFP7X9l0rny8agMuUlaV8qQR4fVJ+SjxFcw7ECpbumreihGorQ4Y1BpFBzXKjh5ugf8AjWlQST76fSMOTH61wvw1zvL0zE1YsUn0dj8oqc10zTIWGZRCVnhiQCeesWwYh1pSfzSX82O0R2Z4NM5KiA6lI/8A0LesZxdiByzCiXNdvDcncGopE2MORUVpR6N1pfiIfKceZiQVVWhgqtCDS3pErhZaila9Lk8h2CaABulYojebJZGkgJPNt3+vtHiW5+I8KFju1SNx0hDEzJqJuhan1pKkm4ADOPMP84dy53iCPCl/zPQ1be0Bp2VLKpaaPqu1em8edAADocBmJa4o8GV4mgSlnJJIdt28nt7Q4nSyCCKjegY1+UQaMx0oqQoPqJDBgKHd/wCYpX9PoWQlnSo1f4qhQp7xeJzgliLso2vw0UTNCUz1VqfOtQCKWi4mnmfYVSlJnp06VirXJIf5Q57Fo1SpyTXxVfYc12hOcvvMEp21S1gjy3vtWOdhZuqZNQ5BKBv12goS2LymUtBSoEMHChccFxFVmZQpCRMYMv8ANdhRuvV4tWYPRiwA2LaqhwWsIhl4JSqknULu7MQw0jpeCFTfCzSCxcEEO44L02q8XhUgTJWsAaVJsQ7EP1iiTZ5SspDFi1KvRzU2t8hC2GzKaEqQlagj/DwkB7gEw7DXPJJKe4SkJZIA/wDoUNNuvMWjsnl4WtU8pAbwJYXINSPpFQ7IyVT1JlBbKYkgByhLu7gMC9K3eNXw8gISEpDBIYQ8Me9oyvRQR2CCN2YggggAggggAhnmeWpnSyhXoeDyIeQQewyrMZBw+Iw6VJIKStF6KBDg+TwnPmFCjqppmsSLeNNHbqBF+7T9mUYtCa6ZktQUhfBGx5SbRnmf4ZaFT0rSxQhKuXKFA0O9N458sdNpltVcwJw+LJSKM4SbEKq3k8WbK85AS58QmAEDbcEehLRWu2KvFKmJstF32f8AmFuyGKKtUpdWZQY25hWGnMdI72cFKOgSwoBIq4LOSSK7W4jwqSHAoohuBpr5dPnDzGSSxL043HtaE5c/VYnZnHR6/SEC2SYfS7qckmlOlHiZmS353o33QxDSJ2k/8no3H+tomO8BDm3S+9/JomnCGMVswBuLU/biM57QSVJxKy4L+IHqQWb1EaDilCpuC9KClnEUftHLaeC7gp8m+K/XiKhV4wExpGIBYjSG6nUDvaGfZPG6MYgncKTtuISqSsClqG6jwT1/SGeBm6cQhRAooO30iqGkzsKUk0oqtDUvQ1NoicTNZW2kVpd3djFhx0wFAUOg/wBm0U7Mp5SFBNS7EbMd6bwpCMJ+FKnAoSCTuzvxb1jzgcPMmKTKAKlqLBLVN9+kS2TZGdAShJMw2YHUTwB6xqvY/scnCgzVsqeu6gPgH+KT9TvFybpXqHfZHswnBSdN5izqmK5LMw6DaJ6ONHY2k0yEEEEAEEEEAEEEEAEEEEAERuc5IjEIKVUUxAULhw3qOkSUEF7DDu1HZmbhsKETg5lFgoGi0lWx22pcRWez2K7vEIdwSWfoefvaPo/HYFE5CpcxIWhQYpUHBjMO0n4SLQoTcGdSU17lZY/9Vm/kfeMssfxpMv0vNwIMt6kbgFg9BEHLk6Jq5KlUoUnlKtj1DEPD6ZnE2RqlzJCnSAQl2NaN4qH0hnJkTFzjNmjQopYJBBCR+VL7m7+cZaqztSAU1enwkV+e0SuDPhrs9R1cX9bRFy6OLkUccG3tHqROKEgXT/O7c8wjhfEYioSavchvTqP5in9pVjvZdQAaF3uPL7rFrmqumym6AtFN7Ro/vpBBVQkg0rf2ioVejNT/AHFqTqJbZ2L3c7NxEJOkaVAg3qT69IlZOL0rLV1I61c2bbaGUzAKWoS0BS120iteABUxRResvXqw+oeIaQGqz1NKQjlvZ9WKmqIQ+oWcjTUVfziwdiuxuJOHCMWO7S9Eg+JmFC1E/dIv+X5bLkICJaQlPzJ5J3MPHBNyMMi7OIw4f45jB1HysOP1iYEdgjXSNiCCCGQggggAggggAggggAggggAggggAjkdggBDEYJEwMtIUOof24iDxHYiSSShS5b7AuPY/vHIIVkpy6QmYdiJqapmIb1B+heIVeWKlFiQXLehAPAggjHLGRpjXoYJRUU+Esd3aw6Rxf4bzsRNSrXKSlO3jJ2swFvOOwQYQ8qm8r/CaShYXNmKmEVYDSn1uo+4i25bkUjDv3MpCHuUip8zc+8EEbajLZ80dgghkIIIIAIIIIAIIIIAIIII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59" y="2705222"/>
            <a:ext cx="2279688" cy="309470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molbiol.ru/forums/uploads/a001/b013/post-3616-11795944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2376265" cy="293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nnatural.ru/wp-content/uploads/2013/02/020913_1331_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16" y="1927890"/>
            <a:ext cx="2592288" cy="373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974" y="481340"/>
            <a:ext cx="35439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Лунін</a:t>
            </a:r>
          </a:p>
          <a:p>
            <a:r>
              <a:rPr lang="uk-UA" sz="3200" b="1" dirty="0" smtClean="0"/>
              <a:t>Микола Іванович </a:t>
            </a:r>
          </a:p>
          <a:p>
            <a:r>
              <a:rPr lang="uk-UA" sz="2400" b="1" dirty="0" smtClean="0">
                <a:solidFill>
                  <a:srgbClr val="FF0000"/>
                </a:solidFill>
              </a:rPr>
              <a:t>Вчення про вітаміни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1088" y="2420888"/>
            <a:ext cx="3517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 smtClean="0"/>
              <a:t>Христіан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Ейкман</a:t>
            </a:r>
            <a:endParaRPr lang="uk-UA" sz="3200" b="1" dirty="0" smtClean="0"/>
          </a:p>
          <a:p>
            <a:r>
              <a:rPr lang="uk-UA" sz="2400" b="1" dirty="0" smtClean="0">
                <a:solidFill>
                  <a:srgbClr val="FF0000"/>
                </a:solidFill>
              </a:rPr>
              <a:t>Бері - </a:t>
            </a:r>
            <a:r>
              <a:rPr lang="uk-UA" sz="2400" b="1" dirty="0" err="1" smtClean="0">
                <a:solidFill>
                  <a:srgbClr val="FF0000"/>
                </a:solidFill>
              </a:rPr>
              <a:t>бері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0520" y="530028"/>
            <a:ext cx="3213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Казимир </a:t>
            </a:r>
            <a:r>
              <a:rPr lang="uk-UA" sz="3200" b="1" dirty="0" err="1" smtClean="0"/>
              <a:t>Функ</a:t>
            </a:r>
            <a:endParaRPr lang="uk-UA" sz="3200" b="1" dirty="0" smtClean="0"/>
          </a:p>
          <a:p>
            <a:r>
              <a:rPr lang="uk-UA" sz="2400" b="1" dirty="0" smtClean="0">
                <a:solidFill>
                  <a:srgbClr val="FF0000"/>
                </a:solidFill>
              </a:rPr>
              <a:t>Термін «вітамін»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3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Фоны\ist2_6475935-vitamin-s-table-with-food-ic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88" y="2079807"/>
            <a:ext cx="4599221" cy="45992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260648"/>
            <a:ext cx="39370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Вітаміни</a:t>
            </a:r>
            <a:endParaRPr lang="ru-RU" sz="5400" b="1" cap="none" spc="0" dirty="0">
              <a:ln w="1905">
                <a:solidFill>
                  <a:srgbClr val="00206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8617" y="1778783"/>
            <a:ext cx="320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Водорозчинні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Скругленная соединительная линия 7"/>
          <p:cNvCxnSpPr/>
          <p:nvPr/>
        </p:nvCxnSpPr>
        <p:spPr>
          <a:xfrm>
            <a:off x="5724128" y="1183978"/>
            <a:ext cx="1030323" cy="526122"/>
          </a:xfrm>
          <a:prstGeom prst="curvedConnector3">
            <a:avLst/>
          </a:prstGeom>
          <a:ln>
            <a:solidFill>
              <a:srgbClr val="0033CC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/>
          <p:nvPr/>
        </p:nvCxnSpPr>
        <p:spPr>
          <a:xfrm rot="10800000" flipV="1">
            <a:off x="2195736" y="1208563"/>
            <a:ext cx="1296144" cy="575199"/>
          </a:xfrm>
          <a:prstGeom prst="curvedConnector3">
            <a:avLst/>
          </a:prstGeom>
          <a:ln>
            <a:solidFill>
              <a:srgbClr val="0033CC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1783763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Жиророзчинні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661" y="2386941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К, Е, Д, А</a:t>
            </a:r>
            <a:endParaRPr lang="uk-UA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encrypted-tbn1.gstatic.com/images?q=tbn:ANd9GcROm7T0f7Ok3Uj0wUoekmrc5bgTpKByf4Gx9290lkcWYUA0z472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1897444" cy="153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636804" y="2392342"/>
            <a:ext cx="2507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В1, В2, В6, В12, С</a:t>
            </a:r>
            <a:endParaRPr lang="uk-UA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8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646771"/>
              </p:ext>
            </p:extLst>
          </p:nvPr>
        </p:nvGraphicFramePr>
        <p:xfrm>
          <a:off x="395536" y="764704"/>
          <a:ext cx="86409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Назва вітаміну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Джерела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Роль в організмі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Прояви авітамінозу</a:t>
                      </a:r>
                    </a:p>
                    <a:p>
                      <a:pPr algn="ctr"/>
                      <a:endParaRPr lang="uk-UA" sz="2400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C0066"/>
                          </a:solidFill>
                        </a:rPr>
                        <a:t>Віт.В1 - тіамін</a:t>
                      </a:r>
                      <a:endParaRPr lang="uk-UA" sz="280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Хліб, горох, овес, дріжджі,</a:t>
                      </a:r>
                      <a:r>
                        <a:rPr lang="uk-UA" baseline="0" dirty="0" smtClean="0">
                          <a:solidFill>
                            <a:srgbClr val="CC0066"/>
                          </a:solidFill>
                        </a:rPr>
                        <a:t> яєчні жовтки, гречка, картопля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Участь в обміні речовин, впливає на стан нервової системи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Хвороба бері - </a:t>
                      </a:r>
                      <a:r>
                        <a:rPr lang="uk-UA" dirty="0" err="1" smtClean="0">
                          <a:solidFill>
                            <a:srgbClr val="CC0066"/>
                          </a:solidFill>
                        </a:rPr>
                        <a:t>бері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 descr="https://encrypted-tbn1.gstatic.com/images?q=tbn:ANd9GcQxw_Tx9YkSmM3-Nc4f0GXQOHmCp5P1Nhqr7z2nAyP3GBHjWHq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9" y="3538760"/>
            <a:ext cx="3816424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iett.pp.ua/img/2/vitamini-dlja-cholovikiv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36787"/>
            <a:ext cx="3885059" cy="2816549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24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065668"/>
              </p:ext>
            </p:extLst>
          </p:nvPr>
        </p:nvGraphicFramePr>
        <p:xfrm>
          <a:off x="335244" y="188640"/>
          <a:ext cx="864096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532"/>
                <a:gridCol w="2099948"/>
                <a:gridCol w="2160240"/>
                <a:gridCol w="2160240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Назва вітаміну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Джерела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Роль в організмі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Прояви авітамінозу</a:t>
                      </a:r>
                    </a:p>
                    <a:p>
                      <a:pPr algn="ctr"/>
                      <a:endParaRPr lang="uk-UA" sz="2400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C0066"/>
                          </a:solidFill>
                        </a:rPr>
                        <a:t>Віт.В2 - </a:t>
                      </a:r>
                      <a:r>
                        <a:rPr lang="uk-UA" sz="2800" dirty="0" smtClean="0">
                          <a:solidFill>
                            <a:srgbClr val="CC0066"/>
                          </a:solidFill>
                        </a:rPr>
                        <a:t>рибофлавін</a:t>
                      </a:r>
                      <a:endParaRPr lang="uk-UA" sz="280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Сир, молоко, яйця, хліб, печінка, капуста </a:t>
                      </a:r>
                      <a:r>
                        <a:rPr lang="uk-UA" dirty="0" err="1" smtClean="0">
                          <a:solidFill>
                            <a:srgbClr val="CC0066"/>
                          </a:solidFill>
                        </a:rPr>
                        <a:t>брокколі</a:t>
                      </a:r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, огірки, томатах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Участь в окислювально-відновних реакціях, забезпечує здорову і гладеньку шкіру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Запалення слизових оболонок, часті фурункули, ячмені, </a:t>
                      </a:r>
                      <a:r>
                        <a:rPr lang="uk-UA" dirty="0" err="1" smtClean="0">
                          <a:solidFill>
                            <a:srgbClr val="CC0066"/>
                          </a:solidFill>
                        </a:rPr>
                        <a:t>герпеси</a:t>
                      </a:r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, </a:t>
                      </a:r>
                      <a:r>
                        <a:rPr lang="uk-UA" dirty="0" err="1" smtClean="0">
                          <a:solidFill>
                            <a:srgbClr val="CC0066"/>
                          </a:solidFill>
                        </a:rPr>
                        <a:t>дерматиди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9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861048"/>
            <a:ext cx="38163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encrypted-tbn0.gstatic.com/images?q=tbn:ANd9GcT7wzrl4lA7EIIWmYWd8wPvPaeyxH7NGtWJetsNGgksaWLQ-zy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9"/>
            <a:ext cx="3744416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89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7806657"/>
              </p:ext>
            </p:extLst>
          </p:nvPr>
        </p:nvGraphicFramePr>
        <p:xfrm>
          <a:off x="251520" y="188640"/>
          <a:ext cx="8640960" cy="2841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  <a:gridCol w="2160240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Назва вітаміну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Джерела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Роль в організмі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Прояви авітамінозу</a:t>
                      </a:r>
                    </a:p>
                    <a:p>
                      <a:pPr algn="ctr"/>
                      <a:endParaRPr lang="uk-UA" sz="2400" dirty="0"/>
                    </a:p>
                  </a:txBody>
                  <a:tcPr/>
                </a:tc>
              </a:tr>
              <a:tr h="1652458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C0066"/>
                          </a:solidFill>
                        </a:rPr>
                        <a:t>Віт.В6 - піридоксин</a:t>
                      </a:r>
                      <a:endParaRPr lang="uk-UA" sz="280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Проростки і висівки пшениці, зелені листяні овочі, молоко, м’ясо, яйця, риба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Регулює стан нервової системи, підтримує здоров'я зубів та ясен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Анемія, нездужання, дерматити,судоми розлад травлення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utoShape 2" descr="data:image/jpeg;base64,/9j/4AAQSkZJRgABAQAAAQABAAD/2wCEAAkGBhQSERQUEhQVFRUVFxQXFBUWFxcVFRgWFBQVFhUVGhgYHCYfFxkjGRQUHy8gIycpLCwsFR8xNTAqNSYrLCkBCQoKDgwOGg8PGiwlHyQsLCwsLCksLCwpLS8sLCwsLCwsLCwsLCksLCwsKSwsLC0sLCkpLCwsKSwsLCwpLCwsLP/AABEIAK4BIgMBIgACEQEDEQH/xAAcAAABBQEBAQAAAAAAAAAAAAAGAAECBAUDBwj/xAA9EAABAwIEAwYEBQEHBQEAAAABAAIRAyEEBRIxBkFREyJhcYGRBzKhwRRCsdHwUhUjM2Ki4fEkQ3KCklP/xAAZAQACAwEAAAAAAAAAAAAAAAAAAwECBAX/xAAqEQACAgEEAQMDBAMAAAAAAAAAAQIRAwQSITFBEyJRBYGRMnHB0RQjYf/aAAwDAQACEQMRAD8A9mhKE6SgsMlCeE6kCMJ4SToAaEk4SQAySrY7MmUgC8xNh1/4S7fUJBsbiOiXLIkSlZ2fVAXI4kqAYpGAs8skmXUUWGOkAqSo9u47WH1U6Di3fmmxzJ8FXEtwlCZj5Uk5clRoShOmUgJJOkgCKUKSZADJFPCRQA0JJJIAZKE6SAIplJJAEUxU4TFAEUylCZQBGEk6SAIp0k6AO0JlKEoUgNCaFKEoQAkkoSKgBiVk59xAzCtBcC5zp0tHONyegV9uOYXlmoaxu0mHegO48Qg74gUx2tInm1w9iD90jPkcMblEq3RgZzxgK57401A7SAJLdJFiSdjNvFEfB2eh4NJ3zNktvNuY9PuvMcX/AIrm/wBQi/WLLXyrG9m9hFqjYJE2dG8eYXLhqNz57Lwkeg5fxMX1zTcA2fkje3IrdbTXnOLzqhVr/wBxU77QxzxEaXE2E+Y+q1W8bVDXa0sa2nYGTcz+bV4HknqVdjgyfUDVyc9c/GR/Ak+s1glzgB1JgfVMILDKkK5TfKxcDmrKussOprCAXflkibHwH6qtl3F+Hq4g0adQOcJ1EbeQPMpuPJyUavkJYShZmacS0MP/AItQav6R3new29UN1/ipRB7tGoehLmt5W6wtZQN4S0oEw/xXpuIBoO3gkPaY9wJWxl/HmHrfLrHKYBbPSQUAEcJQuGFxzKkFjgZEjkY8jdWFIEYSU0iEAQShOWpSgBoShOlCAGTJ4SQA0JiFJKEARhMQpQlCAIJoUkoUARhJOkgDrCeE8JIAaEoTpIASi5O90CSs+vmH9InxUNpEpNlLibhsYlndOl7btd49F5BnWb1qFY08SHamWkkuEcvGPovY/wC1H848oVLPeHaWMEvADwIa8DvD91jz44ZEDxs8mpV6eKG4BGxG4PJZ2cCpQA/MJjUOXiQijN+BqlJ2t+oxYVaYtHLUIP1VFmgjS6oD4nr67Lkyjsl1wKaaGyfDUm1A4wzU0hzyDHk4cwY9LFXaxEQPlmWk287dDZRp5i1gAqBpk/MDbwmyVPhY4h40Vn02cwAHC/Js7fopWSdUXhuk9sS/huKq4pik0tEW17vjkAdh57rIqVH1Xmamoi5BdqInr0RXT+H+HayD2jv8znyT6RH0WBjMiOCLnsaHUXfNoEOb/mLeY8kPc37mNnp8qV9/sY2PzB1NoYHG8w0Ew4nwCv5DTrUZqtim7Sb2Bg+G5P08Vfp5IxjBWdDnETO+lpgwPSJKq1q0nx/S2yq9QsXXZ0dL9N3K5/grYmnqMvLnE73HO8bGT+64twVMme8LzbSSP9K7veT9/wCdUwZ5ev2A3VVr83ydJ/T8Pwd8JgKJqNPaPBbNnQAfAlt0XZZlbQ0k1Gloh06Q64E28d/GeskIEc8Qbt36d7/hWsJXqN7zHHx6evVbcX1BriaMWX6bHuDPTBmctJok2iCWEtmN4JBi0G4WZn+f4oAGi8NIF2jSZ2uNQkX5GfNY+XZ+9+ppdpdpsDdpMzqEn6clodka1QEkTECB9+a6inGcbTOVLHKEtsuzNyLivG16jmCoW6BLy9gIAmByuTyhFVLNqn/cfLbAlo0mTzgLpgsuBIp7ACXOj2CjxBgKjaemj3i4gCYETznoFzssssrcbpG3FHHF7ZdsrYvHQXNL3xEgh35r2kqtWxtYNDqNVziwQWk7nzJv6qhV4PDR2mIe95jYGG+mkyhPNswZSqEUazh1ZJNuk7rF/s88ffk6WP0vHP24PVeGuI+3BZUAbVbGoDYz08fBbwK8mw+dND2O1Q0xpcLdDB99+oRRQ4wdTfprDULQ5o5dZW3Br1Fbc35/syar6dLduwrjuv6DIhMuOExjajQ5pkfUeBHJd11U7Vo47TTpjJEJ0lJBGEk8JKQIpoUoSUARhJShJAE0oTrm6s0GCQCdgjoDoudasGiSndVA5qpWuZPoFWUq6JSs5Pl9z6DkkaUKTqkDoqlXHgc0lypjUiVXSFPD1gbSqVXGsi6za+ctbdpiOvgkznY2MAmhYubcOUaoOpgBO5AF/MbFXsszEVQDuforjmBJaU0Q0rpnl+ecE6MM+jSosJJBbXb/AIgbq1OaQT0tIXbhemKFFrBqtPzmXSSj+uy+26xM0yXVLmWf05H/AHWfMm1S8D9NGMJ2x6eYiFWxOIBCH62NLHFrpBG4K5Pza26xubaOpGC8GfmOOdRqlu9N1wOnVvl+6iyu2qAGg6pJPS/RbmUcNDFObVqzoBOlotq8z/T+qMaGXU6bQGMa0DoAhYdysvLUKDo8truLbkQb/RcsLQfWMMtaSTyXo+Z4Wm4EPaD6X90BZg38PVGhxG+k87m4PVUWOMXyOjnc0U8wwrqAl5EE/MQbft6qeCcYDmkEG9rj6LROLq1KZDnePQOHRTyzEDSWaALGXNsfUc1eXpt0uA9+23yVnHmLEGR4dUTZHmQeYPzC+/8AqH3WK2gXdAG7weR5rlSYWkObu0yCmYMrx8rpmbNiWX90FOL4jdhXEvB0ugtPLy/nVRocf06x0giZG02j0WhgKVLG04MBwA1N6eI8FlVfhp39TCWnkRZdF45P3QfBy3ON1Ncm3mmMFdraQMF9jG4HM+CFOL8FRwNGQ0WuDEu359d0RZVwRWpPLxWOoxOoagYttyQt8R+E8e49seyq0ady1moPBvLi08gDyKiWB5OZII5/SVRfAE5fxYH66dVkMM6HCxn2/l0UZPmw7BrapJJ2dNxvHhELzythg4dIWocz0BjGiQGtixJHSyzanT7q2o6Wi1O5NZH0ei4DiMHS+i57XjuvaB3SW7npy5o4yPiltZwY8aHkd020vI30kc/BeP5Bm+jWSB/efNIg9IWtg827N4e0mGlupvMD+r03Rppyw5Nvj4/lC9Vjjnxb131f8P8Ag9pDk6y8FnLX0DVJHdEu9BNvNDOI4ge913mDsGm3l5rp5tVHFX/TjYsEsgcpIKw3ET6RB1FzfzNO/pOxRfg8W2qxr2GWuEj9vNWw6iOXrsjLiljfJ1STpQtAoikpQkgCRQ3jw2rVPaD5JAEwbH90SkIJx1F9CrJ7x1Eg791xtKTn4gxuL9Rs4UsZLgCJ3kk/qqeZ8SBjTHuhjO+Myy35js0fMT4dFl5fw7iMcdeIe5rCZFNpgEf5juVixzlONI1OKi7kXsVx+wHvPbO0SP4FWbxexx+Ye42/dENHgbCsECk32WLmnB9Ekw0BQ015JUk/Byq54Xf8qn+N1dyRfw91n1OD2l2nW5nQgmD+y18JkLGR2eprgAIqbGPzAzEpDlQ1UE+UvNNomR9LLZZmrSLbDbxQxQc4WqaguzMU0XLtMc3QAFbnwU22E7a2vf8AngFOrStIQxV4pp0gNDtflsSeZPJUcRx7UI7rWDzk/e6ja32Xjhm+lwLjfLC9naM+dn+pvMeY3QKym58AXnpdFT+KH1BpfpvzDTPlZc6GWvHfYzS3qYbP/wBFVeFS5NmO4KpMJ8sxjWU2jYNAEeQVyrjdQtHuEK4bMqgBE048gY8e7utCiWuOp9VoncaBa3IhswmLEqohpXZyzXGuaJIMdeXuhqtl7sS8S7S1klzud7Bo6kn9EQZnl/dP4epe8slw1c7SsClm4aND+47UBBFx6dZt6Jf+PTss50vaEOX8O0gz5m/+x1OWfiMI0PAAIBMatQE9PJZdXiSNQaJ7wlxF+c26f7q1l2e0pdqeJLYIc3Y/5Y2TvSg1TQj1Zp3ZadhSLN25klVeyDJhxk8h8v1VjDuNQdw3iByB8ZT0aZOsvGoMgGI52+izPS1zB/k0LUp8THynO+yeHA6Xg7HYg/zZH+V8ZUandqEU3+PykciD+68//CteJDAYvpO8dR1Uvx1MtDezDOU7ge9wtGBZMXngz6hYs3h2etuxDQAZEHYg2WZmNXtKb22gtI9wQgF+ePwzbghu8bD05K3mfFg7JnZnUXgaR1nf0C3+qmjlywuLPK8fT7Ou5gFiT5ef6rph6ADrczYmxsNoV3PcHorESXGA++/eJkW8SpUcNaT/AAeHoo2bkLbpnBw7vgZ9xzUsuxunuuJJ5E7x91wrPMkCBAmByv05KiB3/wCeizRi4tsap8Ueg0c4eMORTjZvd2B0cvZUcFnlOs4AFzHG3Z6SRPUcwVWyfFDutJuZA6SOU9VtYFlKgXvgBzvmcfoPX6rHqIpq2bMMq4RHHYLEOgBzNIjrq9Y3Rf8ADms6nSfSquBIdqaAZ7pAn6rz/NOIHPAbQF2mS92zT06ei58OZnUZiaDie0cXgANPzajBEb8+fRRpW8eRMnOlONHu6S5U10Dl3zkjpJ0kEjucgLjvCuc6QSJAEgxsjlxWNneW9q0qs1aLQdM8ry7KCKup8uJMyf8AdelZG4aY25IRrtNN2l4jx/my0cvxpaQssWkaZe5BXiLIexwOqDKIMNVD2wqOKwc8r7FQ4p8kRlQK4XFgvte5+pWq+gHtIcLHeUR5dw9Sa0dweyvf2RS/ob7I/wAZkeujy/EVzQJDXioy8NmdJ8DvHgs176lW7jIby5D09ERceAfiRTaA0NYIgQCXXJ8bQuWQ4JjgXWaGiHHcmRff5QkOFOjq4mljU/kH6WBc8TqAHUn9ApU8G0bgnzMD2F/qt/HNwznd3VPMt2+oVHFGkQNOsRHQz47oqh8Wn3ZPC5josymweIbLvd0rni8WXnvSbc5sPAKDXwSG6h+v0Tsa7f67/wAKh2WUYpkW1Q07e8/ZWK7iGhzSIhuoGRc8wDchU3AklINLCDDb7EgW97KCzijuMeDvfyVDN6VOsAKpMNsHC72z05Fu1j05LVwlRgDhUIIgw5rbtJ8SL7rZyPI6TSC7vujUNQgNB2Mcj5q6sTPak7ALFcIVqeGfiKRFRjA5zg5rqR0iTI1fNAv+6H8oyzE4in2lKkSybvcQ0Tzg817pmhD6TmuIFNzS13i0iHfQoey7M6NF5w/dIAGkCLCBpnkmcLgxu2rA/A4fF0G99gLRMuDg+LH8u59FXwudkh7CQHO58useBXpeMw0y6A4mzXHw5AbIA4g4aLqh0N01DfaNXnyB8UNULTvkrYDiA04cLkSCOVwefhZSweeg6g6DqvtOxJkdOawa2CeO7cRvO8jqoYbBua8CZ8r+igjcE+d5y+uAxgt3QRvfb91t8KcGOfTD3OINwLzAk7dFS4d4de86nd0ePRep5PgQxgA5J2KCfZmy5HVI8j4+4d/CPoPaSQ8va7qTAIusGlnlKA0ESNzBcT9vqvRvjU0twlJwFxWEerHfsvLss4eDw0tLCIBfqMADzHP+FPpLhGfsgMS19QwDEblxmB1iYlEOUupgtZVpDS+wdZ0npqGx9FtN4OpVKDXMEVGiXaTEgbEA2/dD7aQ1iCZa+P8Ay5ao5cvdZ8ldjofBu43gxzHB7HDs3Fug7aSSN+kfZZeeUqnaODQSGm+nmYiZ6x+qPWVA7C1C53dbpN7EbzYqzw/g2mlrc2dUuiJMch7JfoqXBdzcWeL47G1RDRTd0DQ0/wA9Vp8LYbEU6rK57jiC6nLNTANi5zrx0Aibr03FYWk9ziWFgEflIcfLossYftAWaKgbJPd0gC8jUeZtssfEeI/kbbl2Wcp4qqy47kki3fa4gDYgQI6IpyTO3VXFjwJiQQCOdwhzL8vNR40tDS0ECJEeNhpPtKJ8uyxtIAu+YTcEx7FP03quV3wKy7arya6Sr/igkuoZSbKnVdtIKVWjPmuTXEboApZpkDKo2uhDHcMVKZOgkD6ey9Da5NUpA7pcsSkXjNoAsnxT2P0vFoKI9eoAzcbp8zy0DvATF46oXqZuC0h/aM2JbMEeEj7FJUGnQ7emrDzC1ZHirCC8szp+trYNzIO+3I9TE+yNJV8OXemn4FZIbWeYfERn/WNg/laT5C3os51N1OiA4ECoQAdpa28/zot3jmiBiqT3RDrGfCI+qocSY1tXsmA3YSXdBIAAus+Re5s6umm9kYmW7DBocC87WjaeSlLDEk7RIiPUKRYIEgGOd5+hXBzgHSA3wsbH1N0o2rkusfSEA6jFt2iel1NhYwkup6Z6un2aBuq1XHP0/OSTvFojkFXe0nkZ5/uiyVH5LFeqwmWt9yf+FydTc8+W52AHpySpVt5g+YCc157kwN/+YUE9F/JMLTdUDHvJdu0AaRy58yirGYsMi1rC33QPhcDU7akWggagdY2MXNx90c1WADre/wBkyPRly1uVghxrm7nAU2OI5ud0uIHjZATse2liKcky7VLieciD7I14+d2bmACSWzYc9vsgLPKM6HRcGfHZSl8iZzpUuj1LKM1e4NaIhokHmJ3urGeUmPAdIDgOpk+qweHRLBp3cJk7WC0RTsdZLgTygbc7ovwLpdmPhMpp167WPs42Dt2uPK/WES1eGKOGbNgYm/IDc7WQ9iCG95li1wIN5EGRP7omq4+pUAedBa9oLibQIiQBM7xyVZz2w4XIvJD3X4KeFzNhbYuMHSRE3NwbWA84+qJeH6wpuLTA1ePMcj0hDfagsJ0CrqJtS3BbLZcSZ5ATyV2i7SabNH9MwR3BYkEkyfTeFmxTlGSkVmk1RU+ODyMAyB/3m36dx8IGyjAdnhaTg5o1Nl2oS0kkG8CSA0EQvSviflhxOW1BTuW6ajR1DLmPSV4vl3EcUjTAdEDVquG6f6R1XXlXJiR6Ec3Y27QRrb3GgGHCJL9BvEtET1KHKWHc0Oe4XIJg2ub/ALJ8mrahre0l3+Y3jlqPK3ILfwOAdiXRHd52iegHQJE+eENiq5ZDJOKH4sMwxp6TYvIFiG/vAHqV6dleD0tAVDIeGaNAS1gDjueZW72gCdjg4r3FcklJ8EX4BhMuaCfFN2TGiA1oHSBHsuVXGqqajn7BW4RTk61cS1ohoA8BZVPxDnnuiVcpZTN3mfDktClhw3YIpsDHGBqeCdbaZTtIsmovZKmmVyCsQWrqx8qZbKrVaRFwo6JO1SkHCChbG8EtJOmCD13/AN0S0cRyK7yoasLoyMtyQU4J3ChmHETWPLGRI3J2B6eJWFxVn9XC4kuLj2ZaC0flIAh7fPn6hAdbixrT3rz/ACZC5WbUuNwxqnfJuxYN1Tk7QYZ8x+KDQ4tIEwRYg+ghDef1+w0l4lrgAT0cNnev2XLDcVtn5zHIH7G33VfNM4bXpvp1NPeHd8+SyRzyv3WbopQ6OtHFdoJa4R5rq1o3mfCP3QDlWPdh6kXc02joUT4bPGOMEFvj0W5qjVGSkria72DlMeMfZSY48p8bn+BVfxTP/wBBPiujMQ12xaTfn/uql0W6dUNMl0naGiZ9SpYvFNaZaO8IkugwfAAAHzVMco3GytYbLXVe8Ou8tiZvPkgq0lyyp2w7Rpc8xIJuesmAimtxE06a1LvNa7RVabQHmWn3sgvMsOWPcD+WxNpmJsnyfFhtTS+eyqANqb2ky13mCJTI2hGWKmEfHRFWhSr0xz0xyGrkel/1T5TwDqph1S7iPaeSWSv0ufha4lrjLZ2MGQ4H2XomFaNIhacNPs5mpuFJHnuAy9tF7mchI8p2VjG42nRAgAmJAjl+m6zeLsYaFaqNMy+T0DTsT7lDeJzF1QjV5CLcugWd/qY6K9qLeOzcQ4wAdViOQMyPELSwOMDqDQTpaT0cZmSAAL728rc0F4gOcQ0c/wBUW0aQZS0t1HS0awIJgR3hJEHml5Y3Gys5q0gh7lSkBSDnsiAQdIkn5QbRBAEQBuFJ7JMuLqRBa4ttaGgQQyZAsshrGhr31WvfTZ/eNc8OECBMua1uoTczO/NcBxTS0iGtkG2mo1+ltpBAILtufXwWeMW+iKD/ACmt2lMsk221SHFp5mfGfohLPvhQKmt1KGucZgbT1WceLAKjy2mXAfMC6HBh/M1gJ1RHIoiy/jxjBd+unYBwBIEDl6rdjy8KM19xEsUk7iVcn+H5aB2lgOW9+p6lFWFw1KiIbEoE4i+LNNg7kuvFrfUrthOMKOgPdUJ1NDw0Al14t0Bv1T1KK6KPFPyg7fmCZmt+wt1UeHeyr0m1aZLgZHeEEEGCCOsrdawBMSsU1Too0Ms/qurrKQCmkrpUQMkkkgBpSTwmQB0STJ1JAkxSSQBXrYfmFyZiC2xVfiPOfw9LV+Zxhs7dZQliM1D26nVHF3SfssuXOsbryPx4nNWduK21HO7zRVpE2BDe777+coezP4cUcUwua7sakABzJLLAQHDaNlS4g4mdTpHS4wSJEm4kH0Mql/alZjhAMnm0kE+rSuNNt5PUgn+ToR9sNraKDPhZmIJGugRydrMH6SFTxHCWMw1RhrNAYDLnM74tcDw9Qt/EZ/jXWYx/j3nEfWwUgcUabnVXBg6SNcTewEKZZpc8K/sTGP4MXNmUKlOabR2nUbk/dUTh3ADW2OvI+fivTeEcPRe/szTaZbIMXtG6fiynRaSwNFoBtzImB6c03DOGPB6jk2r89kzlJ5diVHnFPLGvPdqdeX+6u0+GiNqnu23uDZbmV8IVHt7RgLLmPFsWMe6t/wBi16fzM1f+P7Fa4e6KlXDIedp1YJY7KqtMatWoeErd4cxDm4bTsS4n0n/ld63RzSPAiP1UqDmwYtHLwRSJeWclyYGYYsOe9rrGxDuuwuu7KHd1XMmxmRsD73C55hgNVRxt8zPGQ5pBH6FUspxzmah/Q5tQA89Pde32v6KdtIcsqkuQtw9Vj6FNlV4FVshjnbkASJOwkA79EScE8VNqu7CZcA7vTIOkcjzXmnFIdIdJkm/2UeGc3qUMTQqWteOZBnVPpZWx2nYnPtlDaj1LjPh/te80DUPqECHJywmWH7+i9qFIOE8iJ91yGV05nSCfJaJYtztHMjlcVTPK8o4UqVXBxbA5cld4ky1mBovrOPe092YA1zLQDB538F6LjMVSosL6jmsa3ckgAL54424vxGNqa7tpAvFEEBwPJzmAX06QDqvt4oeGLjtZHqO7NGvxVUqsjtGU6RIY7W52kuDBrbILibEbnntusPNMKykHVP8Ap32gMov0RG/duXHzWU/FvY55Y4VyCA90js4dAHcBAdJAv4XU8NkDn1nPe5uHAggVWtbqnmGgBoHh481HpRh1wPx5JS4o5YisZp9k9jXHQRpnu6gLSN42NuStYjCMaL4kl5PeDWvZ5iD9wtelTo0KFVofTdUJ1B7YAMcrbHeypYqmH1y78MHagAx9V3ZsbaSXDmFS7NKVKyGRYQauzYx9V1S5c67GsG89T7K3XwwNU6apDdXeGmA2OWoH6C9wq2Ixxc5lJlQQ2dQwgDXR+bvbOHgpZZl7C5jKLalSq5xgPqR3j/lIEeN5UpEN0e0/CbX+Fe55JDqriyYAiACRzuRN0dLM4ewHZYemyA0tY0EN+UGLgeEytNaUqVHNlLdJsSRSTFBAkgknQAkkpSUgOnTJIIEkkmQAMcf4A1cNLd2GY8DYrx+pmrg7Q094kDSLkk2gL3jOKM0nno1x9gV49WwjBiKVWm0do0l0i82O/uuVrJRU0vLN2mTcW/gv5ZwC97g7Fyxgg6GkF7j0MWaPWfJTzt+Gpu/ugW1WmR3i6Y6iTY+MLrjc5qubbUXdAD7Iep63PLWs0vdd73Agen7BYZylBcI0RipvkKm5R+JcHU3upl0EiZE+AMx6Layr4f6Xh1Z5qR+Uxp9QBdYnDdI0YBeCZJB23Oy9By/G6hdb9PDBl99KzNmllx+2+CvlnC9Gg8vptgm25MDoJ2CWL4Zo1KwquYC60nrG0jYrYBTrf6UK20qMu+V3ZyZh2gQBCi/CNPJd4TplFDLxOR03iC0H0Q9juAqdzTlh8Lg+YKNCFFzFVwT7GRySj0zyLHZc6m5zXiJPp4EelkJZjVDaoMEnS8BoFzqMD7r6Br5cx/zNB81VHD1BtxTYD10ifdK9JjlnXbR4TmeGrVWBjKb3ER3iIk7c9lo8NcH1HupmuIawzpF5nkTyHkvXa+XUm8gsnG4kNHdEIWOu2Q87fSN2nmLWtEwIAEeSHuI/iJRwzC4ubPIagCTEwgDivjgU9dMOOuCLRILgY8fFeXuqtu+pVL390gOBLXOHKDuB7XKam2I6CLiDjepj9bKz4aXA06eh7nPEkgCCA2LeaHKlywA6XyB2bdeod62lz50nyVl4r1XvI0vALS91LSwA2Ah8WALgJFlFlZkFrmEDWDUZAfV7MAAkVXC14AFlcqcq2EDajRV7RlMSARpc4wbgEASJ5kIizf8AwGtb+J7MhstrUtdpHyv5GFjZbhJfqcGtbTpuntA+pIILWhwE6DBkbbK7RpVNGs1+xa//ALIe5zj0hnKfHqlZPk04Hy1Rdo5q4t7CjQbTZpnVUkEjmbjvHyVOj3n3NSs3mO6Wz+Ud63/rvYIry3gLE4ulTDMO0NIH97WMuI6xy8gj3Jfg1hqbW9pqe4AA3OmecDldVUbGSyqPkAuFeGK2Ke002NpMAIDtLIJHIho73Tder8J8FMwzGmoGvqgk9ppANzsOkbLeyvKaeHpinSaGtbsArsJkYJGeeRzGATpJK4oZOmSlQSIJJSmUgKUkkkATSSSQQJJJJAEKjJEHmsjL+E6FEktYJPW/6raSVXFN2ybdUVm5ewbNHsqebcPU67C0gDoRYg9VqpIlFSVNEqTTtHnT/h9Xa7uVQW+Iv9EX4bLCxrbyQAD4kDdaySTj02PE24IZPNOaqTKtKqrLXLjWpLlTqJ4ouJ1za9S1KSB5TFy41K0KrVxJUN0SW6mIAVLEY5cA4uKtUcvG5uotsDMex9Q2HqutDIBu+/6LbbSATwhIAP4i+G+HxR1EFrw0iWnTqHIOi5EwvM8z+EuLY0VC1r9Fm06f95Ym5AqEDpb9V75CRCkD59yn4RYuo0y3stRdJc+HaSLtcxtoJA2NlsZb8EawDtT6bCXiJBqPDRHea+xDp29F7VCdSAA5Z8IMKxxdVNSvtAqOkCJ/+t+aKhw1hpB7GnIgA6RIjbktSElAEGUwNhCkknCkgSZOkgkZJIpIASUpJkAOUkySAHSTJ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4" descr="data:image/jpeg;base64,/9j/4AAQSkZJRgABAQAAAQABAAD/2wCEAAkGBhQSERQUEhQVFRUVFxQXFBUWFxcVFRgWFBQVFhUVGhgYHCYfFxkjGRQUHy8gIycpLCwsFR8xNTAqNSYrLCkBCQoKDgwOGg8PGiwlHyQsLCwsLCksLCwpLS8sLCwsLCwsLCwsLCksLCwsKSwsLC0sLCkpLCwsKSwsLCwpLCwsLP/AABEIAK4BIgMBIgACEQEDEQH/xAAcAAABBQEBAQAAAAAAAAAAAAAGAAECBAUDBwj/xAA9EAABAwIEAwYEBQEHBQEAAAABAAIRAyEEBRIxBkFREyJhcYGRBzKhwRRCsdHwUhUjM2Ki4fEkQ3KCklP/xAAZAQACAwEAAAAAAAAAAAAAAAAAAwECBAX/xAAqEQACAgEEAQMDBAMAAAAAAAAAAQIRAwQSITFBEyJRBYGRMnHB0RQjYf/aAAwDAQACEQMRAD8A9mhKE6SgsMlCeE6kCMJ4SToAaEk4SQAySrY7MmUgC8xNh1/4S7fUJBsbiOiXLIkSlZ2fVAXI4kqAYpGAs8skmXUUWGOkAqSo9u47WH1U6Di3fmmxzJ8FXEtwlCZj5Uk5clRoShOmUgJJOkgCKUKSZADJFPCRQA0JJJIAZKE6SAIplJJAEUxU4TFAEUylCZQBGEk6SAIp0k6AO0JlKEoUgNCaFKEoQAkkoSKgBiVk59xAzCtBcC5zp0tHONyegV9uOYXlmoaxu0mHegO48Qg74gUx2tInm1w9iD90jPkcMblEq3RgZzxgK57401A7SAJLdJFiSdjNvFEfB2eh4NJ3zNktvNuY9PuvMcX/AIrm/wBQi/WLLXyrG9m9hFqjYJE2dG8eYXLhqNz57Lwkeg5fxMX1zTcA2fkje3IrdbTXnOLzqhVr/wBxU77QxzxEaXE2E+Y+q1W8bVDXa0sa2nYGTcz+bV4HknqVdjgyfUDVyc9c/GR/Ak+s1glzgB1JgfVMILDKkK5TfKxcDmrKussOprCAXflkibHwH6qtl3F+Hq4g0adQOcJ1EbeQPMpuPJyUavkJYShZmacS0MP/AItQav6R3new29UN1/ipRB7tGoehLmt5W6wtZQN4S0oEw/xXpuIBoO3gkPaY9wJWxl/HmHrfLrHKYBbPSQUAEcJQuGFxzKkFjgZEjkY8jdWFIEYSU0iEAQShOWpSgBoShOlCAGTJ4SQA0JiFJKEARhMQpQlCAIJoUkoUARhJOkgDrCeE8JIAaEoTpIASi5O90CSs+vmH9InxUNpEpNlLibhsYlndOl7btd49F5BnWb1qFY08SHamWkkuEcvGPovY/wC1H848oVLPeHaWMEvADwIa8DvD91jz44ZEDxs8mpV6eKG4BGxG4PJZ2cCpQA/MJjUOXiQijN+BqlJ2t+oxYVaYtHLUIP1VFmgjS6oD4nr67Lkyjsl1wKaaGyfDUm1A4wzU0hzyDHk4cwY9LFXaxEQPlmWk287dDZRp5i1gAqBpk/MDbwmyVPhY4h40Vn02cwAHC/Js7fopWSdUXhuk9sS/huKq4pik0tEW17vjkAdh57rIqVH1Xmamoi5BdqInr0RXT+H+HayD2jv8znyT6RH0WBjMiOCLnsaHUXfNoEOb/mLeY8kPc37mNnp8qV9/sY2PzB1NoYHG8w0Ew4nwCv5DTrUZqtim7Sb2Bg+G5P08Vfp5IxjBWdDnETO+lpgwPSJKq1q0nx/S2yq9QsXXZ0dL9N3K5/grYmnqMvLnE73HO8bGT+64twVMme8LzbSSP9K7veT9/wCdUwZ5ev2A3VVr83ydJ/T8Pwd8JgKJqNPaPBbNnQAfAlt0XZZlbQ0k1Gloh06Q64E28d/GeskIEc8Qbt36d7/hWsJXqN7zHHx6evVbcX1BriaMWX6bHuDPTBmctJok2iCWEtmN4JBi0G4WZn+f4oAGi8NIF2jSZ2uNQkX5GfNY+XZ+9+ppdpdpsDdpMzqEn6clodka1QEkTECB9+a6inGcbTOVLHKEtsuzNyLivG16jmCoW6BLy9gIAmByuTyhFVLNqn/cfLbAlo0mTzgLpgsuBIp7ACXOj2CjxBgKjaemj3i4gCYETznoFzssssrcbpG3FHHF7ZdsrYvHQXNL3xEgh35r2kqtWxtYNDqNVziwQWk7nzJv6qhV4PDR2mIe95jYGG+mkyhPNswZSqEUazh1ZJNuk7rF/s88ffk6WP0vHP24PVeGuI+3BZUAbVbGoDYz08fBbwK8mw+dND2O1Q0xpcLdDB99+oRRQ4wdTfprDULQ5o5dZW3Br1Fbc35/syar6dLduwrjuv6DIhMuOExjajQ5pkfUeBHJd11U7Vo47TTpjJEJ0lJBGEk8JKQIpoUoSUARhJShJAE0oTrm6s0GCQCdgjoDoudasGiSndVA5qpWuZPoFWUq6JSs5Pl9z6DkkaUKTqkDoqlXHgc0lypjUiVXSFPD1gbSqVXGsi6za+ctbdpiOvgkznY2MAmhYubcOUaoOpgBO5AF/MbFXsszEVQDuforjmBJaU0Q0rpnl+ecE6MM+jSosJJBbXb/AIgbq1OaQT0tIXbhemKFFrBqtPzmXSSj+uy+26xM0yXVLmWf05H/AHWfMm1S8D9NGMJ2x6eYiFWxOIBCH62NLHFrpBG4K5Pza26xubaOpGC8GfmOOdRqlu9N1wOnVvl+6iyu2qAGg6pJPS/RbmUcNDFObVqzoBOlotq8z/T+qMaGXU6bQGMa0DoAhYdysvLUKDo8truLbkQb/RcsLQfWMMtaSTyXo+Z4Wm4EPaD6X90BZg38PVGhxG+k87m4PVUWOMXyOjnc0U8wwrqAl5EE/MQbft6qeCcYDmkEG9rj6LROLq1KZDnePQOHRTyzEDSWaALGXNsfUc1eXpt0uA9+23yVnHmLEGR4dUTZHmQeYPzC+/8AqH3WK2gXdAG7weR5rlSYWkObu0yCmYMrx8rpmbNiWX90FOL4jdhXEvB0ugtPLy/nVRocf06x0giZG02j0WhgKVLG04MBwA1N6eI8FlVfhp39TCWnkRZdF45P3QfBy3ON1Ncm3mmMFdraQMF9jG4HM+CFOL8FRwNGQ0WuDEu359d0RZVwRWpPLxWOoxOoagYttyQt8R+E8e49seyq0ady1moPBvLi08gDyKiWB5OZII5/SVRfAE5fxYH66dVkMM6HCxn2/l0UZPmw7BrapJJ2dNxvHhELzythg4dIWocz0BjGiQGtixJHSyzanT7q2o6Wi1O5NZH0ei4DiMHS+i57XjuvaB3SW7npy5o4yPiltZwY8aHkd020vI30kc/BeP5Bm+jWSB/efNIg9IWtg827N4e0mGlupvMD+r03Rppyw5Nvj4/lC9Vjjnxb131f8P8Ag9pDk6y8FnLX0DVJHdEu9BNvNDOI4ge913mDsGm3l5rp5tVHFX/TjYsEsgcpIKw3ET6RB1FzfzNO/pOxRfg8W2qxr2GWuEj9vNWw6iOXrsjLiljfJ1STpQtAoikpQkgCRQ3jw2rVPaD5JAEwbH90SkIJx1F9CrJ7x1Eg791xtKTn4gxuL9Rs4UsZLgCJ3kk/qqeZ8SBjTHuhjO+Myy35js0fMT4dFl5fw7iMcdeIe5rCZFNpgEf5juVixzlONI1OKi7kXsVx+wHvPbO0SP4FWbxexx+Ye42/dENHgbCsECk32WLmnB9Ekw0BQ015JUk/Byq54Xf8qn+N1dyRfw91n1OD2l2nW5nQgmD+y18JkLGR2eprgAIqbGPzAzEpDlQ1UE+UvNNomR9LLZZmrSLbDbxQxQc4WqaguzMU0XLtMc3QAFbnwU22E7a2vf8AngFOrStIQxV4pp0gNDtflsSeZPJUcRx7UI7rWDzk/e6ja32Xjhm+lwLjfLC9naM+dn+pvMeY3QKym58AXnpdFT+KH1BpfpvzDTPlZc6GWvHfYzS3qYbP/wBFVeFS5NmO4KpMJ8sxjWU2jYNAEeQVyrjdQtHuEK4bMqgBE048gY8e7utCiWuOp9VoncaBa3IhswmLEqohpXZyzXGuaJIMdeXuhqtl7sS8S7S1klzud7Bo6kn9EQZnl/dP4epe8slw1c7SsClm4aND+47UBBFx6dZt6Jf+PTss50vaEOX8O0gz5m/+x1OWfiMI0PAAIBMatQE9PJZdXiSNQaJ7wlxF+c26f7q1l2e0pdqeJLYIc3Y/5Y2TvSg1TQj1Zp3ZadhSLN25klVeyDJhxk8h8v1VjDuNQdw3iByB8ZT0aZOsvGoMgGI52+izPS1zB/k0LUp8THynO+yeHA6Xg7HYg/zZH+V8ZUandqEU3+PykciD+68//CteJDAYvpO8dR1Uvx1MtDezDOU7ge9wtGBZMXngz6hYs3h2etuxDQAZEHYg2WZmNXtKb22gtI9wQgF+ePwzbghu8bD05K3mfFg7JnZnUXgaR1nf0C3+qmjlywuLPK8fT7Ou5gFiT5ef6rph6ADrczYmxsNoV3PcHorESXGA++/eJkW8SpUcNaT/AAeHoo2bkLbpnBw7vgZ9xzUsuxunuuJJ5E7x91wrPMkCBAmByv05KiB3/wCeizRi4tsap8Ueg0c4eMORTjZvd2B0cvZUcFnlOs4AFzHG3Z6SRPUcwVWyfFDutJuZA6SOU9VtYFlKgXvgBzvmcfoPX6rHqIpq2bMMq4RHHYLEOgBzNIjrq9Y3Rf8ADms6nSfSquBIdqaAZ7pAn6rz/NOIHPAbQF2mS92zT06ei58OZnUZiaDie0cXgANPzajBEb8+fRRpW8eRMnOlONHu6S5U10Dl3zkjpJ0kEjucgLjvCuc6QSJAEgxsjlxWNneW9q0qs1aLQdM8ry7KCKup8uJMyf8AdelZG4aY25IRrtNN2l4jx/my0cvxpaQssWkaZe5BXiLIexwOqDKIMNVD2wqOKwc8r7FQ4p8kRlQK4XFgvte5+pWq+gHtIcLHeUR5dw9Sa0dweyvf2RS/ob7I/wAZkeujy/EVzQJDXioy8NmdJ8DvHgs176lW7jIby5D09ERceAfiRTaA0NYIgQCXXJ8bQuWQ4JjgXWaGiHHcmRff5QkOFOjq4mljU/kH6WBc8TqAHUn9ApU8G0bgnzMD2F/qt/HNwznd3VPMt2+oVHFGkQNOsRHQz47oqh8Wn3ZPC5josymweIbLvd0rni8WXnvSbc5sPAKDXwSG6h+v0Tsa7f67/wAKh2WUYpkW1Q07e8/ZWK7iGhzSIhuoGRc8wDchU3AklINLCDDb7EgW97KCzijuMeDvfyVDN6VOsAKpMNsHC72z05Fu1j05LVwlRgDhUIIgw5rbtJ8SL7rZyPI6TSC7vujUNQgNB2Mcj5q6sTPak7ALFcIVqeGfiKRFRjA5zg5rqR0iTI1fNAv+6H8oyzE4in2lKkSybvcQ0Tzg817pmhD6TmuIFNzS13i0iHfQoey7M6NF5w/dIAGkCLCBpnkmcLgxu2rA/A4fF0G99gLRMuDg+LH8u59FXwudkh7CQHO58useBXpeMw0y6A4mzXHw5AbIA4g4aLqh0N01DfaNXnyB8UNULTvkrYDiA04cLkSCOVwefhZSweeg6g6DqvtOxJkdOawa2CeO7cRvO8jqoYbBua8CZ8r+igjcE+d5y+uAxgt3QRvfb91t8KcGOfTD3OINwLzAk7dFS4d4de86nd0ePRep5PgQxgA5J2KCfZmy5HVI8j4+4d/CPoPaSQ8va7qTAIusGlnlKA0ESNzBcT9vqvRvjU0twlJwFxWEerHfsvLss4eDw0tLCIBfqMADzHP+FPpLhGfsgMS19QwDEblxmB1iYlEOUupgtZVpDS+wdZ0npqGx9FtN4OpVKDXMEVGiXaTEgbEA2/dD7aQ1iCZa+P8Ay5ao5cvdZ8ldjofBu43gxzHB7HDs3Fug7aSSN+kfZZeeUqnaODQSGm+nmYiZ6x+qPWVA7C1C53dbpN7EbzYqzw/g2mlrc2dUuiJMch7JfoqXBdzcWeL47G1RDRTd0DQ0/wA9Vp8LYbEU6rK57jiC6nLNTANi5zrx0Aibr03FYWk9ziWFgEflIcfLossYftAWaKgbJPd0gC8jUeZtssfEeI/kbbl2Wcp4qqy47kki3fa4gDYgQI6IpyTO3VXFjwJiQQCOdwhzL8vNR40tDS0ECJEeNhpPtKJ8uyxtIAu+YTcEx7FP03quV3wKy7arya6Sr/igkuoZSbKnVdtIKVWjPmuTXEboApZpkDKo2uhDHcMVKZOgkD6ey9Da5NUpA7pcsSkXjNoAsnxT2P0vFoKI9eoAzcbp8zy0DvATF46oXqZuC0h/aM2JbMEeEj7FJUGnQ7emrDzC1ZHirCC8szp+trYNzIO+3I9TE+yNJV8OXemn4FZIbWeYfERn/WNg/laT5C3os51N1OiA4ECoQAdpa28/zot3jmiBiqT3RDrGfCI+qocSY1tXsmA3YSXdBIAAus+Re5s6umm9kYmW7DBocC87WjaeSlLDEk7RIiPUKRYIEgGOd5+hXBzgHSA3wsbH1N0o2rkusfSEA6jFt2iel1NhYwkup6Z6un2aBuq1XHP0/OSTvFojkFXe0nkZ5/uiyVH5LFeqwmWt9yf+FydTc8+W52AHpySpVt5g+YCc157kwN/+YUE9F/JMLTdUDHvJdu0AaRy58yirGYsMi1rC33QPhcDU7akWggagdY2MXNx90c1WADre/wBkyPRly1uVghxrm7nAU2OI5ud0uIHjZATse2liKcky7VLieciD7I14+d2bmACSWzYc9vsgLPKM6HRcGfHZSl8iZzpUuj1LKM1e4NaIhokHmJ3urGeUmPAdIDgOpk+qweHRLBp3cJk7WC0RTsdZLgTygbc7ovwLpdmPhMpp167WPs42Dt2uPK/WES1eGKOGbNgYm/IDc7WQ9iCG95li1wIN5EGRP7omq4+pUAedBa9oLibQIiQBM7xyVZz2w4XIvJD3X4KeFzNhbYuMHSRE3NwbWA84+qJeH6wpuLTA1ePMcj0hDfagsJ0CrqJtS3BbLZcSZ5ATyV2i7SabNH9MwR3BYkEkyfTeFmxTlGSkVmk1RU+ODyMAyB/3m36dx8IGyjAdnhaTg5o1Nl2oS0kkG8CSA0EQvSviflhxOW1BTuW6ajR1DLmPSV4vl3EcUjTAdEDVquG6f6R1XXlXJiR6Ec3Y27QRrb3GgGHCJL9BvEtET1KHKWHc0Oe4XIJg2ub/ALJ8mrahre0l3+Y3jlqPK3ILfwOAdiXRHd52iegHQJE+eENiq5ZDJOKH4sMwxp6TYvIFiG/vAHqV6dleD0tAVDIeGaNAS1gDjueZW72gCdjg4r3FcklJ8EX4BhMuaCfFN2TGiA1oHSBHsuVXGqqajn7BW4RTk61cS1ohoA8BZVPxDnnuiVcpZTN3mfDktClhw3YIpsDHGBqeCdbaZTtIsmovZKmmVyCsQWrqx8qZbKrVaRFwo6JO1SkHCChbG8EtJOmCD13/AN0S0cRyK7yoasLoyMtyQU4J3ChmHETWPLGRI3J2B6eJWFxVn9XC4kuLj2ZaC0flIAh7fPn6hAdbixrT3rz/ACZC5WbUuNwxqnfJuxYN1Tk7QYZ8x+KDQ4tIEwRYg+ghDef1+w0l4lrgAT0cNnev2XLDcVtn5zHIH7G33VfNM4bXpvp1NPeHd8+SyRzyv3WbopQ6OtHFdoJa4R5rq1o3mfCP3QDlWPdh6kXc02joUT4bPGOMEFvj0W5qjVGSkria72DlMeMfZSY48p8bn+BVfxTP/wBBPiujMQ12xaTfn/uql0W6dUNMl0naGiZ9SpYvFNaZaO8IkugwfAAAHzVMco3GytYbLXVe8Ou8tiZvPkgq0lyyp2w7Rpc8xIJuesmAimtxE06a1LvNa7RVabQHmWn3sgvMsOWPcD+WxNpmJsnyfFhtTS+eyqANqb2ky13mCJTI2hGWKmEfHRFWhSr0xz0xyGrkel/1T5TwDqph1S7iPaeSWSv0ufha4lrjLZ2MGQ4H2XomFaNIhacNPs5mpuFJHnuAy9tF7mchI8p2VjG42nRAgAmJAjl+m6zeLsYaFaqNMy+T0DTsT7lDeJzF1QjV5CLcugWd/qY6K9qLeOzcQ4wAdViOQMyPELSwOMDqDQTpaT0cZmSAAL728rc0F4gOcQ0c/wBUW0aQZS0t1HS0awIJgR3hJEHml5Y3Gys5q0gh7lSkBSDnsiAQdIkn5QbRBAEQBuFJ7JMuLqRBa4ttaGgQQyZAsshrGhr31WvfTZ/eNc8OECBMua1uoTczO/NcBxTS0iGtkG2mo1+ltpBAILtufXwWeMW+iKD/ACmt2lMsk221SHFp5mfGfohLPvhQKmt1KGucZgbT1WceLAKjy2mXAfMC6HBh/M1gJ1RHIoiy/jxjBd+unYBwBIEDl6rdjy8KM19xEsUk7iVcn+H5aB2lgOW9+p6lFWFw1KiIbEoE4i+LNNg7kuvFrfUrthOMKOgPdUJ1NDw0Al14t0Bv1T1KK6KPFPyg7fmCZmt+wt1UeHeyr0m1aZLgZHeEEEGCCOsrdawBMSsU1Too0Ms/qurrKQCmkrpUQMkkkgBpSTwmQB0STJ1JAkxSSQBXrYfmFyZiC2xVfiPOfw9LV+Zxhs7dZQliM1D26nVHF3SfssuXOsbryPx4nNWduK21HO7zRVpE2BDe777+coezP4cUcUwua7sakABzJLLAQHDaNlS4g4mdTpHS4wSJEm4kH0Mql/alZjhAMnm0kE+rSuNNt5PUgn+ToR9sNraKDPhZmIJGugRydrMH6SFTxHCWMw1RhrNAYDLnM74tcDw9Qt/EZ/jXWYx/j3nEfWwUgcUabnVXBg6SNcTewEKZZpc8K/sTGP4MXNmUKlOabR2nUbk/dUTh3ADW2OvI+fivTeEcPRe/szTaZbIMXtG6fiynRaSwNFoBtzImB6c03DOGPB6jk2r89kzlJ5diVHnFPLGvPdqdeX+6u0+GiNqnu23uDZbmV8IVHt7RgLLmPFsWMe6t/wBi16fzM1f+P7Fa4e6KlXDIedp1YJY7KqtMatWoeErd4cxDm4bTsS4n0n/ld63RzSPAiP1UqDmwYtHLwRSJeWclyYGYYsOe9rrGxDuuwuu7KHd1XMmxmRsD73C55hgNVRxt8zPGQ5pBH6FUspxzmah/Q5tQA89Pde32v6KdtIcsqkuQtw9Vj6FNlV4FVshjnbkASJOwkA79EScE8VNqu7CZcA7vTIOkcjzXmnFIdIdJkm/2UeGc3qUMTQqWteOZBnVPpZWx2nYnPtlDaj1LjPh/te80DUPqECHJywmWH7+i9qFIOE8iJ91yGV05nSCfJaJYtztHMjlcVTPK8o4UqVXBxbA5cld4ky1mBovrOPe092YA1zLQDB538F6LjMVSosL6jmsa3ckgAL54424vxGNqa7tpAvFEEBwPJzmAX06QDqvt4oeGLjtZHqO7NGvxVUqsjtGU6RIY7W52kuDBrbILibEbnntusPNMKykHVP8Ap32gMov0RG/duXHzWU/FvY55Y4VyCA90js4dAHcBAdJAv4XU8NkDn1nPe5uHAggVWtbqnmGgBoHh481HpRh1wPx5JS4o5YisZp9k9jXHQRpnu6gLSN42NuStYjCMaL4kl5PeDWvZ5iD9wtelTo0KFVofTdUJ1B7YAMcrbHeypYqmH1y78MHagAx9V3ZsbaSXDmFS7NKVKyGRYQauzYx9V1S5c67GsG89T7K3XwwNU6apDdXeGmA2OWoH6C9wq2Ixxc5lJlQQ2dQwgDXR+bvbOHgpZZl7C5jKLalSq5xgPqR3j/lIEeN5UpEN0e0/CbX+Fe55JDqriyYAiACRzuRN0dLM4ewHZYemyA0tY0EN+UGLgeEytNaUqVHNlLdJsSRSTFBAkgknQAkkpSUgOnTJIIEkkmQAMcf4A1cNLd2GY8DYrx+pmrg7Q094kDSLkk2gL3jOKM0nno1x9gV49WwjBiKVWm0do0l0i82O/uuVrJRU0vLN2mTcW/gv5ZwC97g7Fyxgg6GkF7j0MWaPWfJTzt+Gpu/ugW1WmR3i6Y6iTY+MLrjc5qubbUXdAD7Iep63PLWs0vdd73Agen7BYZylBcI0RipvkKm5R+JcHU3upl0EiZE+AMx6Layr4f6Xh1Z5qR+Uxp9QBdYnDdI0YBeCZJB23Oy9By/G6hdb9PDBl99KzNmllx+2+CvlnC9Gg8vptgm25MDoJ2CWL4Zo1KwquYC60nrG0jYrYBTrf6UK20qMu+V3ZyZh2gQBCi/CNPJd4TplFDLxOR03iC0H0Q9juAqdzTlh8Lg+YKNCFFzFVwT7GRySj0zyLHZc6m5zXiJPp4EelkJZjVDaoMEnS8BoFzqMD7r6Br5cx/zNB81VHD1BtxTYD10ifdK9JjlnXbR4TmeGrVWBjKb3ER3iIk7c9lo8NcH1HupmuIawzpF5nkTyHkvXa+XUm8gsnG4kNHdEIWOu2Q87fSN2nmLWtEwIAEeSHuI/iJRwzC4ubPIagCTEwgDivjgU9dMOOuCLRILgY8fFeXuqtu+pVL390gOBLXOHKDuB7XKam2I6CLiDjepj9bKz4aXA06eh7nPEkgCCA2LeaHKlywA6XyB2bdeod62lz50nyVl4r1XvI0vALS91LSwA2Ah8WALgJFlFlZkFrmEDWDUZAfV7MAAkVXC14AFlcqcq2EDajRV7RlMSARpc4wbgEASJ5kIizf8AwGtb+J7MhstrUtdpHyv5GFjZbhJfqcGtbTpuntA+pIILWhwE6DBkbbK7RpVNGs1+xa//ALIe5zj0hnKfHqlZPk04Hy1Rdo5q4t7CjQbTZpnVUkEjmbjvHyVOj3n3NSs3mO6Wz+Ud63/rvYIry3gLE4ulTDMO0NIH97WMuI6xy8gj3Jfg1hqbW9pqe4AA3OmecDldVUbGSyqPkAuFeGK2Ke002NpMAIDtLIJHIho73Tder8J8FMwzGmoGvqgk9ppANzsOkbLeyvKaeHpinSaGtbsArsJkYJGeeRzGATpJK4oZOmSlQSIJJSmUgKUkkkATSSSQQJJJJAEKjJEHmsjL+E6FEktYJPW/6raSVXFN2ybdUVm5ewbNHsqebcPU67C0gDoRYg9VqpIlFSVNEqTTtHnT/h9Xa7uVQW+Iv9EX4bLCxrbyQAD4kDdaySTj02PE24IZPNOaqTKtKqrLXLjWpLlTqJ4ouJ1za9S1KSB5TFy41K0KrVxJUN0SW6mIAVLEY5cA4uKtUcvG5uotsDMex9Q2HqutDIBu+/6LbbSATwhIAP4i+G+HxR1EFrw0iWnTqHIOi5EwvM8z+EuLY0VC1r9Fm06f95Ym5AqEDpb9V75CRCkD59yn4RYuo0y3stRdJc+HaSLtcxtoJA2NlsZb8EawDtT6bCXiJBqPDRHea+xDp29F7VCdSAA5Z8IMKxxdVNSvtAqOkCJ/+t+aKhw1hpB7GnIgA6RIjbktSElAEGUwNhCkknCkgSZOkgkZJIpIASUpJkAOUkySAHSTJI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52" name="Picture 8" descr="https://encrypted-tbn2.gstatic.com/images?q=tbn:ANd9GcT9Z0_fF_cz3cr4Z9y-6Co9nM2GItSasPi22_S1sRmQmBxs7-qh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96212"/>
            <a:ext cx="3336305" cy="270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encrypted-tbn1.gstatic.com/images?q=tbn:ANd9GcROHJMUz_ryLt3ARkqIMHw-LRflV6o2cqBOIBK13u5I_qjOvYqeK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64" y="3896211"/>
            <a:ext cx="3258616" cy="255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encrypted-tbn2.gstatic.com/images?q=tbn:ANd9GcSitbLZGwGMD2IYtD5NwEQWjfKX4JPQ8YC9D-15KuvY72lJaPWHj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480018"/>
            <a:ext cx="2016224" cy="19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21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045112"/>
              </p:ext>
            </p:extLst>
          </p:nvPr>
        </p:nvGraphicFramePr>
        <p:xfrm>
          <a:off x="251520" y="188640"/>
          <a:ext cx="864096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944216"/>
                <a:gridCol w="2160240"/>
                <a:gridCol w="2160240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Назва вітаміну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Джерела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Роль в організмі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Прояви авітамінозу</a:t>
                      </a:r>
                    </a:p>
                    <a:p>
                      <a:pPr algn="ctr"/>
                      <a:endParaRPr lang="uk-UA" sz="2400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CC0066"/>
                          </a:solidFill>
                        </a:rPr>
                        <a:t>Віт.В12 - </a:t>
                      </a:r>
                      <a:r>
                        <a:rPr lang="uk-UA" sz="2400" dirty="0" err="1" smtClean="0">
                          <a:solidFill>
                            <a:srgbClr val="CC0066"/>
                          </a:solidFill>
                        </a:rPr>
                        <a:t>ціанокобаламін</a:t>
                      </a:r>
                      <a:endParaRPr lang="uk-UA" sz="240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Дріжджі, водорості,</a:t>
                      </a:r>
                      <a:r>
                        <a:rPr lang="uk-UA" baseline="0" dirty="0" smtClean="0">
                          <a:solidFill>
                            <a:srgbClr val="CC0066"/>
                          </a:solidFill>
                        </a:rPr>
                        <a:t> печінка, нирки, ікра, риба, яйця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Бере участь у кровотворенні, регулює вуглеводний і ліпідний обмін речовин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Недокрів'я - анемія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https://encrypted-tbn0.gstatic.com/images?q=tbn:ANd9GcRbjGSZbyXbFylTfQSXpx-N1wICcKYyuiC_IkvQynBbedpt4n_0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223" y="5373216"/>
            <a:ext cx="1241546" cy="124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1.gstatic.com/images?q=tbn:ANd9GcTpPzAz7IjMlRuSHkZ3-grYEyOVCmXjaUUKEunG0a69jRZbp_D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3879594"/>
            <a:ext cx="2175793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w8PDQ0PDRAPDQ0NEA0PDhANDQ8PDw4PFREWFhQRFBQZHCggGBomGxUXITEhJSkrLi8uFyAzODMsNygtLisBCgoKDg0OGBAQGi4lHSYsLi8sLS4sLy0vLiwsLC8sLCstLCw3LCwsNywrLS0sLCwsLCwsLCw0LDUsLCwsLCwsLP/AABEIALcBEwMBIgACEQEDEQH/xAAbAAACAwEBAQAAAAAAAAAAAAAAAQIDBAUGB//EADkQAAIBAgQDBwIEBQMFAAAAAAECAAMRBBIhMQVBURMiMmFxgZEGoSNCwdEUM1Kx4Qdy8CRDkqLx/8QAGQEBAQADAQAAAAAAAAAAAAAAAAECAwQF/8QALREBAAICAQMBBgUFAAAAAAAAAAECAxExBBIhQRMyUWFxgQWRocHwFCKx0fH/2gAMAwEAAhEDEQA/APsAEkBACSlAI4COARwjgEcIQCOEIDhCEAhCKAQhFAcIQgEYiEYgOOKOA4RRyAjihAd4RQgOEIQHeEUIEoRXhAcIo4GESQEBHKARwjgEIRwCOEIBHFHAIQigOKEIBFCEAjhCARxRiAxCEIDhCEAjihAcIo4BCEJA4RQgOOKEB3hFCBlEcI5QRwjgEIQgOEIQCEIAQCEG3igOKIwgOEUcAjijgEYiEcBwijgEIQgOEUcAhCEAjihAcIo4BHFCQOEUIFEIRygjijgEIQgOKK8Q1gTElEBYSJF99ukgTODtr6bfO0rJPT7ydRsoubADmSAB7zl4jjdFWsaic75A1T7iY2vWvM6WKzPEOhnby+f8SJqEcj7a/wCZmo8SoMQA+p1GhGnuJp7WmwORg1uhF4i9Z4kmsxzBpXB2INt+o9ZYHHpMFZA2xKsNmGjL+48oYWsWBD2FRCA1tj0YeR/eZbR0QYxMoMmtU+sDRHKRWHOWK4POUSjihAcIolcEkA3I0PkZJmI5EoQhKCEIQCOKEBwijgEcUIDvCKEgpjijlBCEIBCKIawDeWqLRAWheQVYuplVSdAXUE9L7few95kx/EBQo5zq7bDzmrGLmpuLZrg6b38p5nimEevSXK2cr4Qx8Q9TufX3mnNa1aTNeWzHETaInhyMbxOrWb8Ryy9FsPYSjdtFsNORJ/zF2TKcrrlboRYn/E0hGU6hrW2Hppty/aeDM3vP923qRFYjwg6ZNb9LaG7D05TpYRndVJBToxsGb2nOxxLBdQpBBJuTm7o/adKhWDBba5dNfITdj8WmPRhfh1sDiDYK5uRpc9fWa1o2qMw8JUfc3A/v8zj9mDbMcighj1IHKdujVzKLCw5D9TPVwWtxLgyxG9wnHaRdwqsx2UFj6AXM59XjCrl0Vg6h1y1AdDtyteZZ+pxYY3knUNLpWhacg/UVJWAqZaYJA1e767WUDU+U24bjGFqGy1kueTHKfvMMPW4M3uXif58xsDEc5IVjzmTF8QoUioZ7s/hVAXY+dhsPMyocSBvlRmte63UMLe9unPnNluoxVnU28jpisPSc8VMlaoAbgnP7Nv8Ae8jT4ihZUZXpu/hVwO96MCR95Xj9KqHkyFfcG9vvObq7xOPvrPuy2YvM6dOligd9JfOGW0tNGHqsoFmJ6gm+k0YPxLc9to+7ZbD8HVhMtPFXA03F7cxLBXHnPUreto3EtExMcroSsVV6yQYdR8zNEoQhAcIoQHCKEgqhCEoIQjC+8BAX9JOEiZAyZEtETKKj3gN6sx1cgvcaMbt0v1lrGDUwwsdjJMbGCrTVtM5I/pdBVHwdfvMFbBYfn2Cn/bVp/bWaMRhqtMkqO1p7gfmXy9JkrY5QO8HTyZTOa9InmG+tp9JVmjRGvaUAeRu7H+0Wddkdm/2Iyr8m0zVOKU/y3Y9Epsx+whQ7eswtTZF/qq6fC7/NpqikekM5tPrLs8GwZqNc+FTqx1+Btf2M7NfLTvyUAkknQAbkmVcPp9mgX5nhf9TePOrLh0NqYUNUO2didB5gCx9TN17Ripx5c9p3KfG/qgfxL0qWLBp/hMKZpmmDuGRaoFyNQf8AmvNfDrSaoDWrurrfsmRUscwOZKg1v6jYkbTyuN4d/G1abpmw4yojPUuKYCqO+OtxfboJqw3Z4Kme89TLclhZSb6Wv0+88Dqb2yWi0W8/DW/1ng3qOHdwWGo1nXKKj5Ub+XUYVLrZi2hsTcg+VxttMlQsmJLVqLI4u5LKyIR10Optbbc/E5/0/wAQ/wCoQ4UIjMezH4jEAkXC3/KbW1vbTlPV0OIUMYgp4gMyVQRUuuisNbh76nmNBtMZpMeJ/bwx58w4eOx1ZqgrKpVHCooRrLTp21JLa6jmek3Yri706aJSRqqkAqyksWFr3BHSw6zWnDUVWWkaVbDK5/DqhmKi19SNiDc2I95x+J8TxeFZcmHpPhiVsKNIhwCwuBZiOpvb4miI9pbUf51s4dWnxHEUxTaslGitw5D1VWqbHQgfmPKxM69X6xwzqVqEo6EVKZCNY9EO5DFb+RnzjEfUT0a7UsQqVabub5lpocjbHXu6dOdjtvO9xDAYanSV2U5KwTIadwAWt3xfUC1u6dJ2VtOGuteLfeJ/0yidPoOFxaVqaVKTB6bgEFTcTSlSfOeE42rw+oods1Fy2ZSRlKXHfUnY3P8A95e+wuIWooemwZTrcfr0nDm3jtuOHdjvF6ulTaXoZhptNCNO7puqmPVhejTeIuJxMfiD2y2Ph/uf+CdGhWDKDtPS6Tr/AG2S2OY1r1+Px+jTkw9tYs0KzEixtNgMzUF59f7TReenDQlCIGOUOEUcCqEV4iZUMmI1QN9PMSBaZ6wJjQ2h7i6kMPKRNTynLFJlN1JU+U0Ji2GlRcw6rofiTRtezXlbSaMj+Fteh0MT0yJFUmSGkllhaAZpF0U8pO0YWBmOHHQRph7cpqCxyaHM43VWlhqjO7UxZVzJfMCxCi3zPi/E74rFFTmyUVpqzWuGfNeoB1Jva/l6T3/+qeOy0cPTVrVGqFwt9Mqjc+9h6EzwPC8G9ZXzIy0lLEhtFDrsHJte1zznkdXPblm+9ajUff1WJnhe/wBXGgBSpgFFsFSoM6hbCy2bdduY5ShOOYaqQThaIfUFlqAID1CkHLv1M7OMqYWswNRcNVqsBTIa1xpZWLkXvqNQQNAPTxnGsR/B1uwVQ+QgtZxlZb6gFeZGl+XScWDFTJ7tZiVvGvV1sI2bFBw6oDVQvVAtSQkkZiRtub201ncwVnznBgJVL1MgBZUreK6U7iyNzAaw1tpz81hMMb5+zajQqtmW7WsutlJOxHWb+FucjUy4ZQ9QhVZTSVwRmYdQwAN78ptyR43zo3O/KrtOI0KVQiliGChc5RWzBLixDDXflyF9N52eG8bDIFxVKortYXyLURx/VdRa/qo8pnx7V6FIVUs9BnCliwa1TLmUA33y667W9pgwvHO2CqwplM3eAdVIO1wL3AH6zmyYvaREzWPqxnw28a+naNeqKoqZmSkyuj0qgyp3iCCOl+tvLpWcTWNSgmXPhmGWozbqBazFvn4hhkpYkOlKo9KooPiKMpF7bjb0sZVwlf4dsSrvXbOMrIzBkzDYqMoFyL89RJ5murTvXEfVO50+OYml3adgXWmWJ1uA2g9dF26EddeXguOVsFVCqbpdza5uQd9Omn3lNDECpVanXQ/h1HVayGwBBtc30K6SviiAV6YDZlFFQ11KEGxFyDtpbSbKYY7ey8bZVtNZ8PpPDvq2k6rnIVtPECJ0an1HRI7jXPKwJ/ScH6Dwa1MEuZQxBZSSL3F+79iJ6anwmkPyge024fw23b4s6vbVnliwtfO1yCb/AH9Z6DCUC1idB0kMPhEXYTdewA5n+09PpekrhjUNeXL3L12khKkMuE72gxHFCA4RRwKTIsJO0LSooN4wJblhlgV5RItSEtyRWgZamHEir1E2Nx0bWbJEgQKRi1PjUqeo1EuTKw7jBveVtRBlD4bmND1GhjQ2FIpkWtVXnmHRhf7yxccv51KeY1Eml2vgYIyt4WDeh1gUkHg/9SOFrUfDV6ilqNIMr5Ta2ZhYtzsNdp4vF8Mb8V8BiDTWrlVsjXIUEAqpHMdCb+es+v8AEEV1KOAyG4IOonyHGYr+FxLFUNFEY5ldspZczADY7gg3E8Tr8eSuTvpPP5G4iHHr4GiiYkdqatSlYMzBlKsT4Sdjvre+s4So11YC2XvKy2uuVvEL76+vOeu4zXGPSrTpoiNUUBChOZwpDKGItmIK29DPMYbDPTXI4a4PdzDQdQT0328o6fJM0nunyjp0uIPUqdnWY1EbtWFRlC37qg09CRoBpLMFUJcpUOr2VjYC5Isr6bHS8xUUVg1PMyOFDUmZTbfYnoRbWLEioeyemQKtHukNtUtYhT0I2B2I9JOyNzrwTLqcEqK5qUazhKN3Vu1YhVcXBUdG10Pr1nJqvUogpUpE0i2ldKZWnVJ2OddLnodZ28A9KpXTtCafb2DI6E3a2gJHhbbl76yvEUlpPiKb0swrgBHo37RVDXQg8rX0PKYVzdtphJcahiCGRqWZGuMhB0N9OZ2nqKHFKarUFbPVYU2qZM1qXaDQXHWwPxOdxClmyhFQHIpZqj5XzEakqBqSdSepMorUclB6y5agIKEo+dRfS5t0J2mFq1yTCOpT4mrJUdwrMv8ALQKSCCTYA32JF7S7DfSuPxdqtRG7NjcozBXIJv7TP9JcNL4vBdoD2bDMg2zlWBJt0t+s+44aiFUcp29P09bxMRLKHG+leFNh8OFdVRib5FNwo2AvOz2ctMQF56GPHGOsVj0VFVAuTsJWrEm/WQr1cxyr4V38zL6CTbAupiWyIkpQQhCARxQgRhHCVBCEcgVorSUIVErIlJZFCKisiZfaK0ozkCVtRBmopIFIGCphOY38ohUrJs2YdG1m4gyBAlGU4xTpVp+66zHiOC4HEHvKjHo9wf0nTaiDM1XBgzG2OtvEwPN4z6Ap3LUcoF7hWBsPcftPP8Z+icQFLKA9vyJu3/kbme/FOongZl8r3HwZMY+qNHVag+DOG/4bimd1mY/nzNvjfEOFNlygPQYAgq6swB6jNrOWMGACO01bu1ChJut7+E7HbnPvJxmHfSohT1W4/WZ6vBMFX1yUKh81W/2mn+hzU9236f8AR8Iw+Hdq4p0w3da9KpUyuwZDccrbjadsYLGIiJVUFGZQG7QoTc8yL7/rPr9D6foUxZKNNeV1UX+Zz+MfTXaoQhCsAcha4ysRvpOTqen6ik1mtYtHr8f2ZRrT4/S4e71SVD1CSxAuQCSDYtzygkaDWeg4V9N1ajgWaz+Mm2VhaxFuYtb15z33B/ptqa2qinc2zFdc2k9DhcGlPwgX6zVi6fqs1vMdtfnz+SajTlcH4EKTJVqfzADbla87jGJmlTNyE9vp+npgp2UJnaZbkJRi8Rl7i+M+Ij8oixWJFIWGtVv/AFHWY8OhJudSdSTOiIGrDU50EFpTQSwl4lEoRQgShFCA4RQhDhFHKCOKEgcIo4UQhCAQhCAorSUIRAiRKSyEDOaciVM0kSJWXYynzkGpAzWySpqUuxiqYUGZKuBHSdQgiRJl2jkZayeCo48r3HwZNeKYhfEFqDzBU/InSZAZS+HBgUpx4f8AcpsvmtmE1UuLUG/OAejXU/eY3wg6ShsCOknbCu2XQi4bTy1matj0QHJ3qh0FxoPOcxcGByl9PDWmOhCihJLNqx1JM6eHpyujRm2msqpqJKKEglCRjgOEULwhwiigThFHKHCKEgcIoQHCKEBwihAcIo4BCEIBCEUAkSJKECsrK2py+IiUZGpSBBE2FZEpGxlhkEvNORyQKxRk1oyxRLBAglO0stHFICEIrwHFeK8LwHCK8LwJQkbwgTjhCUEIQkBCEIBCEIBCEIBHFCA4QhAIQhAIoQgEIQgKEUICtC0IQC0YhCAQhCBGKOEBRXhCAQhCAXhCE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8" descr="data:image/jpeg;base64,/9j/4AAQSkZJRgABAQAAAQABAAD/2wCEAAkGBw8PDQ0PDRAPDQ0NEA0PDhANDQ8PDw4PFREWFhQRFBQZHCggGBomGxUXITEhJSkrLi8uFyAzODMsNygtLisBCgoKDg0OGBAQGi4lHSYsLi8sLS4sLy0vLiwsLC8sLCstLCw3LCwsNywrLS0sLCwsLCwsLCw0LDUsLCwsLCwsLP/AABEIALcBEwMBIgACEQEDEQH/xAAbAAACAwEBAQAAAAAAAAAAAAAAAQIDBAUGB//EADkQAAIBAgQDBwIEBQMFAAAAAAECAAMRBBIhMQVBURMiMmFxgZEGoSNCwdEUM1Kx4Qdy8CRDkqLx/8QAGQEBAQADAQAAAAAAAAAAAAAAAAECAwQF/8QALREBAAICAQMBBgUFAAAAAAAAAAECAxExBBIhQRMyUWFxgQWRocHwFCKx0fH/2gAMAwEAAhEDEQA/APsAEkBACSlAI4COARwjgEcIQCOEIDhCEAhCKAQhFAcIQgEYiEYgOOKOA4RRyAjihAd4RQgOEIQHeEUIEoRXhAcIo4GESQEBHKARwjgEIRwCOEIBHFHAIQigOKEIBFCEAjhCARxRiAxCEIDhCEAjihAcIo4BCEJA4RQgOOKEB3hFCBlEcI5QRwjgEIQgOEIQCEIAQCEG3igOKIwgOEUcAjijgEYiEcBwijgEIQgOEUcAhCEAjihAcIo4BHFCQOEUIFEIRygjijgEIQgOKK8Q1gTElEBYSJF99ukgTODtr6bfO0rJPT7ydRsoubADmSAB7zl4jjdFWsaic75A1T7iY2vWvM6WKzPEOhnby+f8SJqEcj7a/wCZmo8SoMQA+p1GhGnuJp7WmwORg1uhF4i9Z4kmsxzBpXB2INt+o9ZYHHpMFZA2xKsNmGjL+48oYWsWBD2FRCA1tj0YeR/eZbR0QYxMoMmtU+sDRHKRWHOWK4POUSjihAcIolcEkA3I0PkZJmI5EoQhKCEIQCOKEBwijgEcUIDvCKEgpjijlBCEIBCKIawDeWqLRAWheQVYuplVSdAXUE9L7few95kx/EBQo5zq7bDzmrGLmpuLZrg6b38p5nimEevSXK2cr4Qx8Q9TufX3mnNa1aTNeWzHETaInhyMbxOrWb8Ryy9FsPYSjdtFsNORJ/zF2TKcrrlboRYn/E0hGU6hrW2Hppty/aeDM3vP923qRFYjwg6ZNb9LaG7D05TpYRndVJBToxsGb2nOxxLBdQpBBJuTm7o/adKhWDBba5dNfITdj8WmPRhfh1sDiDYK5uRpc9fWa1o2qMw8JUfc3A/v8zj9mDbMcighj1IHKdujVzKLCw5D9TPVwWtxLgyxG9wnHaRdwqsx2UFj6AXM59XjCrl0Vg6h1y1AdDtyteZZ+pxYY3knUNLpWhacg/UVJWAqZaYJA1e767WUDU+U24bjGFqGy1kueTHKfvMMPW4M3uXif58xsDEc5IVjzmTF8QoUioZ7s/hVAXY+dhsPMyocSBvlRmte63UMLe9unPnNluoxVnU28jpisPSc8VMlaoAbgnP7Nv8Ae8jT4ihZUZXpu/hVwO96MCR95Xj9KqHkyFfcG9vvObq7xOPvrPuy2YvM6dOligd9JfOGW0tNGHqsoFmJ6gm+k0YPxLc9to+7ZbD8HVhMtPFXA03F7cxLBXHnPUreto3EtExMcroSsVV6yQYdR8zNEoQhAcIoQHCKEgqhCEoIQjC+8BAX9JOEiZAyZEtETKKj3gN6sx1cgvcaMbt0v1lrGDUwwsdjJMbGCrTVtM5I/pdBVHwdfvMFbBYfn2Cn/bVp/bWaMRhqtMkqO1p7gfmXy9JkrY5QO8HTyZTOa9InmG+tp9JVmjRGvaUAeRu7H+0Wddkdm/2Iyr8m0zVOKU/y3Y9Epsx+whQ7eswtTZF/qq6fC7/NpqikekM5tPrLs8GwZqNc+FTqx1+Btf2M7NfLTvyUAkknQAbkmVcPp9mgX5nhf9TePOrLh0NqYUNUO2didB5gCx9TN17Ripx5c9p3KfG/qgfxL0qWLBp/hMKZpmmDuGRaoFyNQf8AmvNfDrSaoDWrurrfsmRUscwOZKg1v6jYkbTyuN4d/G1abpmw4yojPUuKYCqO+OtxfboJqw3Z4Kme89TLclhZSb6Wv0+88Dqb2yWi0W8/DW/1ng3qOHdwWGo1nXKKj5Ub+XUYVLrZi2hsTcg+VxttMlQsmJLVqLI4u5LKyIR10Optbbc/E5/0/wAQ/wCoQ4UIjMezH4jEAkXC3/KbW1vbTlPV0OIUMYgp4gMyVQRUuuisNbh76nmNBtMZpMeJ/bwx58w4eOx1ZqgrKpVHCooRrLTp21JLa6jmek3Yri706aJSRqqkAqyksWFr3BHSw6zWnDUVWWkaVbDK5/DqhmKi19SNiDc2I95x+J8TxeFZcmHpPhiVsKNIhwCwuBZiOpvb4miI9pbUf51s4dWnxHEUxTaslGitw5D1VWqbHQgfmPKxM69X6xwzqVqEo6EVKZCNY9EO5DFb+RnzjEfUT0a7UsQqVabub5lpocjbHXu6dOdjtvO9xDAYanSV2U5KwTIadwAWt3xfUC1u6dJ2VtOGuteLfeJ/0yidPoOFxaVqaVKTB6bgEFTcTSlSfOeE42rw+oods1Fy2ZSRlKXHfUnY3P8A95e+wuIWooemwZTrcfr0nDm3jtuOHdjvF6ulTaXoZhptNCNO7puqmPVhejTeIuJxMfiD2y2Ph/uf+CdGhWDKDtPS6Tr/AG2S2OY1r1+Px+jTkw9tYs0KzEixtNgMzUF59f7TReenDQlCIGOUOEUcCqEV4iZUMmI1QN9PMSBaZ6wJjQ2h7i6kMPKRNTynLFJlN1JU+U0Ji2GlRcw6rofiTRtezXlbSaMj+Fteh0MT0yJFUmSGkllhaAZpF0U8pO0YWBmOHHQRph7cpqCxyaHM43VWlhqjO7UxZVzJfMCxCi3zPi/E74rFFTmyUVpqzWuGfNeoB1Jva/l6T3/+qeOy0cPTVrVGqFwt9Mqjc+9h6EzwPC8G9ZXzIy0lLEhtFDrsHJte1zznkdXPblm+9ajUff1WJnhe/wBXGgBSpgFFsFSoM6hbCy2bdduY5ShOOYaqQThaIfUFlqAID1CkHLv1M7OMqYWswNRcNVqsBTIa1xpZWLkXvqNQQNAPTxnGsR/B1uwVQ+QgtZxlZb6gFeZGl+XScWDFTJ7tZiVvGvV1sI2bFBw6oDVQvVAtSQkkZiRtub201ncwVnznBgJVL1MgBZUreK6U7iyNzAaw1tpz81hMMb5+zajQqtmW7WsutlJOxHWb+FucjUy4ZQ9QhVZTSVwRmYdQwAN78ptyR43zo3O/KrtOI0KVQiliGChc5RWzBLixDDXflyF9N52eG8bDIFxVKortYXyLURx/VdRa/qo8pnx7V6FIVUs9BnCliwa1TLmUA33y667W9pgwvHO2CqwplM3eAdVIO1wL3AH6zmyYvaREzWPqxnw28a+naNeqKoqZmSkyuj0qgyp3iCCOl+tvLpWcTWNSgmXPhmGWozbqBazFvn4hhkpYkOlKo9KooPiKMpF7bjb0sZVwlf4dsSrvXbOMrIzBkzDYqMoFyL89RJ5murTvXEfVO50+OYml3adgXWmWJ1uA2g9dF26EddeXguOVsFVCqbpdza5uQd9Omn3lNDECpVanXQ/h1HVayGwBBtc30K6SviiAV6YDZlFFQ11KEGxFyDtpbSbKYY7ey8bZVtNZ8PpPDvq2k6rnIVtPECJ0an1HRI7jXPKwJ/ScH6Dwa1MEuZQxBZSSL3F+79iJ6anwmkPyge024fw23b4s6vbVnliwtfO1yCb/AH9Z6DCUC1idB0kMPhEXYTdewA5n+09PpekrhjUNeXL3L12khKkMuE72gxHFCA4RRwKTIsJO0LSooN4wJblhlgV5RItSEtyRWgZamHEir1E2Nx0bWbJEgQKRi1PjUqeo1EuTKw7jBveVtRBlD4bmND1GhjQ2FIpkWtVXnmHRhf7yxccv51KeY1Eml2vgYIyt4WDeh1gUkHg/9SOFrUfDV6ilqNIMr5Ta2ZhYtzsNdp4vF8Mb8V8BiDTWrlVsjXIUEAqpHMdCb+es+v8AEEV1KOAyG4IOonyHGYr+FxLFUNFEY5ldspZczADY7gg3E8Tr8eSuTvpPP5G4iHHr4GiiYkdqatSlYMzBlKsT4Sdjvre+s4So11YC2XvKy2uuVvEL76+vOeu4zXGPSrTpoiNUUBChOZwpDKGItmIK29DPMYbDPTXI4a4PdzDQdQT0328o6fJM0nunyjp0uIPUqdnWY1EbtWFRlC37qg09CRoBpLMFUJcpUOr2VjYC5Isr6bHS8xUUVg1PMyOFDUmZTbfYnoRbWLEioeyemQKtHukNtUtYhT0I2B2I9JOyNzrwTLqcEqK5qUazhKN3Vu1YhVcXBUdG10Pr1nJqvUogpUpE0i2ldKZWnVJ2OddLnodZ28A9KpXTtCafb2DI6E3a2gJHhbbl76yvEUlpPiKb0swrgBHo37RVDXQg8rX0PKYVzdtphJcahiCGRqWZGuMhB0N9OZ2nqKHFKarUFbPVYU2qZM1qXaDQXHWwPxOdxClmyhFQHIpZqj5XzEakqBqSdSepMorUclB6y5agIKEo+dRfS5t0J2mFq1yTCOpT4mrJUdwrMv8ALQKSCCTYA32JF7S7DfSuPxdqtRG7NjcozBXIJv7TP9JcNL4vBdoD2bDMg2zlWBJt0t+s+44aiFUcp29P09bxMRLKHG+leFNh8OFdVRib5FNwo2AvOz2ctMQF56GPHGOsVj0VFVAuTsJWrEm/WQr1cxyr4V38zL6CTbAupiWyIkpQQhCARxQgRhHCVBCEcgVorSUIVErIlJZFCKisiZfaK0ozkCVtRBmopIFIGCphOY38ohUrJs2YdG1m4gyBAlGU4xTpVp+66zHiOC4HEHvKjHo9wf0nTaiDM1XBgzG2OtvEwPN4z6Ap3LUcoF7hWBsPcftPP8Z+icQFLKA9vyJu3/kbme/FOongZl8r3HwZMY+qNHVag+DOG/4bimd1mY/nzNvjfEOFNlygPQYAgq6swB6jNrOWMGACO01bu1ChJut7+E7HbnPvJxmHfSohT1W4/WZ6vBMFX1yUKh81W/2mn+hzU9236f8AR8Iw+Hdq4p0w3da9KpUyuwZDccrbjadsYLGIiJVUFGZQG7QoTc8yL7/rPr9D6foUxZKNNeV1UX+Zz+MfTXaoQhCsAcha4ysRvpOTqen6ik1mtYtHr8f2ZRrT4/S4e71SVD1CSxAuQCSDYtzygkaDWeg4V9N1ajgWaz+Mm2VhaxFuYtb15z33B/ptqa2qinc2zFdc2k9DhcGlPwgX6zVi6fqs1vMdtfnz+SajTlcH4EKTJVqfzADbla87jGJmlTNyE9vp+npgp2UJnaZbkJRi8Rl7i+M+Ij8oixWJFIWGtVv/AFHWY8OhJudSdSTOiIGrDU50EFpTQSwl4lEoRQgShFCA4RQhDhFHKCOKEgcIo4UQhCAQhCAorSUIRAiRKSyEDOaciVM0kSJWXYynzkGpAzWySpqUuxiqYUGZKuBHSdQgiRJl2jkZayeCo48r3HwZNeKYhfEFqDzBU/InSZAZS+HBgUpx4f8AcpsvmtmE1UuLUG/OAejXU/eY3wg6ShsCOknbCu2XQi4bTy1matj0QHJ3qh0FxoPOcxcGByl9PDWmOhCihJLNqx1JM6eHpyujRm2msqpqJKKEglCRjgOEULwhwiigThFHKHCKEgcIoQHCKEBwihAcIo4BCEIBCEUAkSJKECsrK2py+IiUZGpSBBE2FZEpGxlhkEvNORyQKxRk1oyxRLBAglO0stHFICEIrwHFeK8LwHCK8LwJQkbwgTjhCUEIQkBCEIBCEIBCEIBHFCA4QhAIQhAIoQgEIQgKEUICtC0IQC0YhCAQhCBGKOEBRXhCAQhCAXhCE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8" name="Picture 10" descr="http://solopizza.com.ua/images/commodities/328/titl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13593" r="11141" b="13426"/>
          <a:stretch/>
        </p:blipFill>
        <p:spPr bwMode="auto">
          <a:xfrm>
            <a:off x="3446868" y="3729708"/>
            <a:ext cx="245225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data:image/jpeg;base64,/9j/4AAQSkZJRgABAQAAAQABAAD/2wCEAAkGBxQTEhUUEhQVFhUXGBoYGRgXGBwXGBgcGBwYFxgaHBgcHCggGBwlHBgUITEiJSkrLi4uGB8zODMsNygtLisBCgoKDg0OGxAQGzAkICU0LDQsLCwvLCwsNDQsNCwsLCwsLCwsLCwsLCwsLCwsLCwsLCwsLCwsLCwsLCwsLCwsLP/AABEIAOEA4QMBIgACEQEDEQH/xAAcAAACAgMBAQAAAAAAAAAAAAAABQMEAgYHAQj/xABBEAABAwIEAwYDBQYEBgMAAAABAAIRAyEEEjFBBVFhBiJxgZGhEzLwB0KxwdEUYnKy4fEjUoLSFSU1VJLCFjND/8QAGgEAAwEBAQEAAAAAAAAAAAAAAAIDAQQFBv/EADARAAICAgIABQIEBQUAAAAAAAABAhEDIRIxBCJBUWETcQUUMpGhsdHh8BUjQlKB/9oADAMBAAIRAxEAPwDuKEIQAIQhAAhCEACEIQAIQq2LxracAnvH5W7n65oNSvospZjOP4akYqVmA8pk+gkrR+0nGauLD6dCs0fDc7MwEsLxoA0n/wCyMrp0F2xK0EFQnka6PQweChJXN/8Ai/udxw/ajCPMNrsnqcv80Ju1wIkXC+eg2d1s3ZHtNUwjsryX0Sbt3b1bP4bojlf/ACGz+CgleNv7M7AhQYLFsqsD6bg5rhII+rKR9QDUgeJhXPNr0M0KliuLUKYl9Wm0dXD8N0t/+Z4OY+L55XR6wlckvUaOKcukx+hLsLxim8wCL6Xn+yYojJS6MlCUXUkCELEsvMnw2TCgxwNwskIQAIQhAAhCEACEIQAIQhAAhC8JQB6ha5xbtbTpEhozxvMDlbmqA7cjekP/ADI/9VP6sTpXg8zVqJuSFqdDtoHAn4MWn5wSfAQsKfb6idWvb43/AAR9SPuY/CZl3EcdoOPU8MGhx77zDW6ztK57W7UmnVe7KKj8xBc8y1sGQGwBJBDb7RAA1M2IwbMQ+rVbi81V9hmb8omcoANtAPCbXWv4zh72OLTc6zIuJ1n61SSk3s7MOLGlXb9StjMeaplxmNNA1omYA2CqOe0AXM3nl0hTVMO4GCDPKFHSwbi+Y9baKbVndHikZhwItqpMM1x1ygdTy0tqqeMcQYBnroEcPw1So7KwEn2Hml6NcFJGy8P4tVw57mJGU/caC6fWw8VRxfHXvcS2x/zHvO9Too+LcNqYeMzg5ptIsQfBLIlF2hI40pXRL8dxJJJJ5m5XlWud14KdlnSaATIB5TohUNP4L2A4rUADWOIg2AXTeynaD4jKbHulz3ODSdwwAmeomIXJm1r3AjoAITrgPaE0HyJzHW8tdp3spFjHIpotJ2c2bHzVUdoWL6gGpA8TC1Cl29pXDmw8de6T43WjdpeM1MTWDnkQLNaNGg8uviFd5FWjgx+FlKVS0dpaZ0Xq4pwftZVwboBLmmO4dOpjbyXWOB8ZZiabXs3GnIjULYTUhc3h5Y99oZoXkr1Oc4IQhAAhCEACEIQALSOL9pHPq/DZZgMdXH9Oi3Yhcw4v2axNGs17Rmp52yW3tI1Goso5XLVHoeAhjk5c2r9L/wA7E+PfLiIVMvI3lPOK4YbiEktmIJjkodHqrzos069gRIjzWHFKYyio3Q+3Me0+aGsGaA4+cAT633UxGZlRuoufST7j8UPo2OnQgOIIP5ixV5nEnwBaoB914B9DzSt4usqD9UIlkgkbIysx1PMB3Afl0LNnAHUEWPgqNWCCWk+B1/r5KoyqQDG423+hPsq7MRG61kYqmWi8gZm/N4DQ7GbEdCrnZvi4p917ovIBszUnwGu/JUmESTe/LSUvx9Pfqs+B1RsnFJrZi1wLJsepG3TVU6TG07imC4A/Oc4O3yBo66zsqGCxwpsAyEmTfNYtItbmDefZbh2fxIaGmA9rgCXEXab2/EeXJLXHoq3q2ahjKkyaLHxy1g7idxKmwVUZctVuVxGvLkevXxXQMThxLn5ZFrj36H8lqHGMNnqOYbf5XG2t/rwWxpk5ZJd1oQVZkjl5hUcXiiyo2LwBPib/AIJvhKL6Ti5waWzBkA+FlV47ggCHtGpJMeGnLdNVaZrk5K4kmIx9NzWuaYdoWxHWZjyVY4uV5TbSd3suQATE8uU6ydtUuDzotUaYspqUei1VqSc266B9mvFRTlveIIz32cCWuHhBb7rnANltHY45XVB+6B6kOTo557i0zu1MggOEXWaU9nMSX0BOrbfomyuujymqYIQhaYCEIQAIQhAAhCEAc67RVKbw6HAOn/SRt+S0etVgkAjN9eq2ri+EdTpZXC7Xub4hpkexC1njPDSxrHm2cSBa4teRYaixvcLjbtn0OJcVp69ClRrVTdzbDUiPUtTfhNQFzidMs23gtt0SfCVXAx/Qj9U44a0FlR7W5T8ttDcEmNjEf3uh6RWDblRQx+GyOIOx9eRHQ6qjCb8ZrNnIzNDZEuMzFpAjug6wlA3SoJ9WzNj4UVTos2U1E7QHlqqHI0S0KsWUteCD1S41O9ZXA6Qsobsg2jlZWsBxJ7WmmHQ2ZhQht1g+lBkaoaGT1TNt4Vx57AGvgg7u5den6JiTnIeBIby18+YCTYzGB+FpAQS1oBJAm0wBvERqddglFPiNRrAGugDW23XmpSj7GxetoZ4/Dt/xHOdlEZmi/edItA03OuyR4nF6NHyi9+fitudSFSidXQBcjUf0WnVqDQSCdCnXm0wUlDaKb6ZfJbpy8FUATGpazVSqDkFRI55TvZ5Qu6BcmwC23skw95xuXOj0C0xwgiF0TspRHw2xpqtJyf8AtnQezDokbFbIkHCaUAEJ5UqhrS5xAAEkmwCtHo86W2ZoWocZ7Ylg/wABgIOjnG3kB+qj4D2ufUq06dRrSahIkWiAT56JfqRuir8LkUeTNzQhCoc4IQglAEWJxDabS97g1o1JWs1vtBwbSQS+2+Wx95Wodv8AtKajyxp7jTAHM7nxWjGk9949VyvNJvy9HsYvw+Cgnlu36I6P2y7QUMR8M0HZxlk2IvOhnQ2WpYrGZSPlOpuJF4BkiDpEhLMAHNcGmxuJ1H1dMcXTc1uVxJ19/wAdAlvzWztjCMcShH+JDUxmYz3ZNu63Lt5fRV/hFcS9tgQMw5Wt+d/ALWKrCDa3h/t09Fb4DWP7Q0TZwcD/AOJPrYLZK0ZCSi/Yd41jTTL752Oa13+UhwcWO6OhsH15pIcQE8w2OfTzlkGbODmhzSG6HKRFp90r45hmNIcz5ajc4tEXIcB0Dg4DpC2taMb8zTMG1hzWGIYNZ12VCnG6ttdIhYTlGitTZDr/ACmxPK+qmD4lFOpFip2taWnmixOiox99VZFXmZVfCtaXDOYBNzEwOcbwmY4WwyWPcQBfM3KRMZQRJ1kaHYraH5r1Kzqo0FlHScTYarCpTgrLC4tjHjPofyWGy+DbOC1Cyg6dDYdPDpqtZrd57iBqdlNiOIurEMpCAbdf6BeNyssNtTz/AKJG62bDHyK9Sg7/AClV6lJX3Yqd1mWTqPmgT4plJk5wS6EdWmuk9hKQyNJj5RfZaDUbctIuDCaYBryAHPLWAWH6BNyS7JvE8kaR1iv2ioUfvZj+7p6rVe1Pac4ktpsMUvmcBq6NjPKJWrvtvPjqoKj7bpZZXJUbh8LCElLtjvCY0OmmY1keJ2VrgFSeIYUDTO7+V613BVw06Cee/qnnZenGPwu/eP8AI9Nja6M8VFq5e9nY0IQuo8Yr/Gh0OtySjthxT4GHeRALu60zz+b2/FPnNB1XNftAf8WrkzhlKnYk3km8ADV2tumoUcnJRpHb4OEZ5Vy6W2ahgsI6q7ORNyGjaQMxPW2gVrE4cgGQAQW2kaOzTPUQPVe4ap8QsYzutBhoJ03JJ5mJKx4jQbnhjswsSd5Ik/muektHr25T2U/2cmCI112U2OeXW2A106TdR/DJkC3P9FTx4cHUgCQC4A7/ADEDTdGiqVdFbEYN40vJjz5Hkeh/BeUWfCe0uMkQ6f4gDpuL+aecWwYpvYxribNJnxdtyCU8R+Yg6tDW+bWhv5JrVCXy2XcPUhxd5wPfyvHgVR4xjWkNaDMDu3+UElxbEXgkmeu+1Sjj8hg3HTXWfyWGO4c5oLhBbsQRcc41i4TolJkDakp1hOJxR+EabSJmfvc1rbTCt0ayxoV7Wy9VZIkaqp+0FpHorNOpZQYsCBzWCfBKym505Wk+Cduw2QCSczQAREbTf6lKKuKaymHMBkRPjufBOOB4zM0hoLapBGadd8rmkRsRIiLI+wKltirE/N0JVLEYa88k4FEPc1pMAnXksm4UfEAcQANTrH9tUKWh5Lk6MMBSyU5++4X/AHW8h1O/SyjrAa6qw5haSDMrB1KWydJj0Urt2y2oqkVRCnFd1otC87oXrKjBepIHTXQ7ei1szjZjQYXPk6fM4lYNfUrPinZo1J08VFTxHxQ4UpjQnQeKv4Sh8GjE3cZ6wLfqsl7loUlxR7WcGAAEuO5NvbZR0mucJAtpZYtoOLuh/BTYXB/Dacrr3kE+4R0Rbt6IWU7xOnqts7IgfteG8T+D1rIpgjvnKZtFw7z2Wz9j2TjKRzAEONjuMrhbmng1y2R8TGTxujrSEIXaeCeOdAk7LinFXmvUcWuc6SXz/wDm0ucARpexFxva667x+qW4asRqKbo9CFxnDNdO9wWDa5BHnAJMKGV7R6v4fF8JSRjwqrlaS6DOYAdYAn1PsVYpuaHwOVyee8LDCYalP+I9zGgQxoGZxAnUj5ST0Op0VUvEkts3adY2nrCi+z0ErbZeoOZ5y4xzkAN95KT9qZbkA157zP6plg2hpBIPM+lkv4p3nskTBzH1v5apWWh22TUWVL1KhmzRM/NGsH2nqkWLx2dxduTc6Cd1sPFq0saGmbWDfl30kfUlanWwlyDadEXbI8uMDPPmMMGY9DYeJ0CacPwzjTIeJp3NrupncxuOYWXZvIzuvaL6GB+f4rYq+GyvD6ZyzeYgaxtvotsSMt7NTx3DC0zmDmm4dPzA7qi5mwWy8ZpEBpLS1jxmsO41xJBIjQGAY5pPiMMWmDsnUh3FVZUpOLTfRZ4p8wvKxsqeJq6LTmlplik8lpGxsrfB8U5rxfQxCWYetB8Ve4e4fFB2tPqFpNPY3q1MtUAfKHfnopMW8tcCLOmD/EN/rmquKcDULtJK9xVdpaLkugA8hHXcqZ03TLz6oczM4wQIA56eg1S5/EqYPenyVDF4uxOmtlRwHDn1jbSCZ2Sxj7lZ5IxSUVbY94hxFrWf4ZDg6LwCZ8YkJS2oahNiSVep8M7oY3vQZMc1IcKW2gDpotVBJz66LPBmtpMcTN400nxTHB1BVLoaXENJAEknbbqQqOWaQYNZGg1Jn9U34ZhS0WfldoC5tugvpEDZFK7YrbUeKRkaQa21mzYmDqAfGb+yoYt4i1yFjxKs8E53yQTNwfHRVsKTUMNiNyZgeiT1sfjSM/2i2kpz2LxJdj8N/Ef5HpFXYWHK8QduR6g7hOOwzf8AmGHP7x/keqRXmRHJJ/Tkvh/yO5IQhdp88LO01QNwtYkwMhHrYfiuRUG3AzkNBDg7lMHMBOsLqHbczhiwG7iPa/6LQsJgZcABmIy5pMN2a0ddrb9FzZXc6PY8FUcDb9WyhxCGue1sO2zCIgwbRYG5BIsYsquFpSOR6qxiqRzkEERqDrO/hebKejTbEumNABqTtblKk2dcOim52ao4kQ07ekAT/p8EMdlo1XxJe2B0AkenvZeYr5sjLuMzr3W7mOcSExqGWyY7zCL+ZGnUD1WPfZWWlSNPwD31nWkBhifDSOqZcdYyM8Q/U+xCrYHENZVIcQATI2vob/Wqg4piHVHjdsieoG1lj+BVGk+XoSk5gKjwCLaW8NNLQm9PiA+QxBykNPWLyNPrZKsc/LRaALO1OthEeevqquFJkOIs3nboJ9kxJJ69TYMT2gc8nuHuiNQBAtYeiQV61SsHOawkNgWuAOSmq4pzjYgQLQFVdVd18CiMUitMpDCVnnLkdJ2gz6L1/BXxLg4eII/JNMMS64JaR1Ktl74DSSbyZ9lSyLgjWv8Ahj2mQZ6boqMIuZHVbG9oNo+vFQvpjxHI/qs5MR4o/Y1bEV3g2Pms6GMdHeknmE3r8Ja+csg68/ZM+zfZihiHCm+v8N5NmlvzfwumJ6arVT1ROUZx8zev3EeFaHkbt38k3OLhvw6YAJ5W8vrdbrjfs/w+Hw1RzXHO0SHPdAMfdjS+nmtFwjIBcTc6cwkywp7OjweaEouux72SwzCXtqA5yLXuDrIj28CqPE+GVRX+ECHSbE2NomVZwtb4WV7fAyPWCqeK4rmqbtBtYaTz9Ui2y85ShfyZ02GjUHxAIkDkB4zfmrOK4uAHlzqVQzmDhmDmnoHNGYWA/sosbQfVHds1sBxJvu78nacgsK1GgyCGhz9w6S1pG0TDtjf0TKSS2IsbbsWYKk6t3nnK3W2pHIckzzhoAaAAOX1dUqteSSvPiSkqy0mo/LGQYK7MjjDhdh/9TyU3YXDVGcSw4cbB5sRDvkf/AEuEro1IW2dj8c2pjMOHNlwcYduO671tKrDtHDmk1GX2Z2BCELsPCOacf4u6tUcfuizegSGhif8AEaSYDZI3vc3G8mE04nWkMc1oGUTAuO450k84DmJZi6LHN+JSBAmHNJnKTcQd2mD4RuuB3dn0ihFLjVLosVsK/IXObN5L5nXS4soszm03OdItladN5MeUj/V1UPC8d8JzswkOaWlv4bHQwVU4hjjVd7ADQcgAs0ak+n0XuA3e/W4IzRMEiNfRQ4viDcmsn5QRp3SL9NFdw3CqrKLiKgaZzFr2kDTnIm1/NIaeFLW9+DckR1M6EeOvRbXuYnb0JOJYVziMoggzewV/CYR4bd5PQGGpm5jS24va+v1ssDTkIb9CiirtkFRz3gBxBDdBFhOsBRHDqZ+EOxVZ9IjU+6yy0Ul0SYWiAcxjoNZ33t/dVa+HvOt1Kxxm91nUIK2xWt2R4WleZTCBqqrXgCy8Y8kwR3fRFiOKPJMkFTMphS1XsaB3vI/N/VRiq03BCy6FlG1YtxVXITGoS/D4lz6h29r6iOV/wVnirw5wG51j8VfrV6dNjZ1Agc4KaxJWtGXEe1lbEMZTruM0p2jMYytceZgm/iqTXSLJRjeJB7haO7l59R7qxhcTYJp21ZLC4xk4ofcSrRRZHWfZRcHpZmlxuYOX39dFWqVMzMpPUfmvRWLWZW6QJ8xJ/FRR2qmxjiMd/hgA3Li4nc2AbPh3vVLC+dVBnso3PKZISTros5lkAq7SpG1EMlZaaYTnsXWP/EsIBoXOJP8AofC19r9lsXYI/wDMMN/Ef5HJ4dohm/Q/szuqEIXaeEcq4zgixzmtbJpudPIi8z0LS3ylK+H400agLYLC5syJIANwRzgn8l0PtXgXgivSAJEB8iRbQnpsfJaDjsFkhxDvhvHei+Q9OcfgSOq4pLjKj6PHkWbFy9/8f9ULuNjJWqNmYcRIETBiY2XnZ/FNY/M71562/D2TTtFRdVNOq5uXMyHkRBcwkFzYF5ER+l0npOY25ifuj+v5reNMyMucK/cZY/GvrOzvMD7rR7WFgq1SoXch7/3VV9Uvc1rbSQmZwYZJDg8SQHDeOm2oSyKRjWmVcobfWed1nUw7gwVMndcSB/piTHK4uo6tQStk7P8AEmOZ8OqQHNk03uktaSQ4tc3dpLR4LI09MMjcFySs1WqTHuqVWp0Tri8trPD2hpmYb8sG4y/uwbJVVvslaplYSVWUarhsYUQqdVaqUWnQKJvDXmCGuh0gEAwSIkDnEj1TIpyVEmGqg2KsFwG6pVMO+m6HNLT1EH3Xjml26xk2vVFmpfqEg43h3NcHCQ02tsf6p1RqFouva7m1GFp306HZZGVMnPHJrQv4Q1u7hPUKbjmEFiRaduqyo0WZJm9rEX6weh9R6KnxDGFvcBmbKr7OanVtil/D3F8AOI5RdbNguCk0y57crRBOxuYGvgVBh+ICR8QQbgnQ3t5q7jqrnMAzAwIabyBy6LJTfQYsSW16kPE61MZQwWbYdbXkbfXNUHVYIMzOo0jaPRW6NHNQeN8mYc8zbpMHnR4g+x6g7oopz4saVXtOgj60ULgqzKhClzpKKWmjMhZNYsBe/K5n6upKblrMSBputl7BA/8AEcN/G7+R61p4Wx/Z87/mGGH7zv5Hpodolnj5H9md6QhC7T588IWo9quGU6VNzw9rGn7jrgn90floti4pxNlBuZ58BuVzPtDxR2JqASBJgDWJ00UcvFqmd/goZOXJaXqa5xfHkZWuccrRlA5AbAfXsrGB4c1rRVcHVnGMtNoMd5uaXOF7S2WgCTvFyzwtTDU6s0mZqlIPfnLiRUy07tdJMtJBIy5dkvbTLxUxAcKTC6CxjoOY6DKTJGp33WUkj0FKTfsv6hiiM9MZWZ2fOGiBrIaYtmAmfGNlaoY6mXsbVDvhgnNkib8tgBa3IFJSRlyiReTH3o09FiyoJOUkibE2MbWvFlGW9nTxVUPMJw0Va/w2PlpJh5Ed0bluvlzhXuKcKaxpGT4TgW5c1QOdVYRBOUTlII9yLwrDcJhWU31KVfM8Ug59NwJY5ryGlhIuCCWiRo6DbZRiOIUn08pY5rmzkfmzGCZykkAka+BJ8E1JLZy8pTlq6Rlj8I4UGFxaQHEMIIkjVw5wDz3JhJ8bhzTaC6xd906gG4nxBB8xzV/AcQAaWuu5rs1IxIDj3ST0+V3iwJVxyuC5sEmNbk3Mkm+pO55pJUdGOMk6ZX/adolPezfGHU21Gtz/ACPywYAc5pHlPMdFrGYA3V1vGGMouptZ33Gc+hA/y+BsiOjcmNSVDTCYqu5k1HZmzZr4eIEzZ/hq1R9qKDaNQtZbutJEEAGO9Ekktm4M6GNQlGC4k4DK2Q5zmkRrLTb3OnMBT1sDUdTdVcRZ4pkE97M4Odccu6fqVvaNUVGV2LjiC5YOrZbz4dUVTFimPD+GAs+I8iDoN/X19kvFDyyNaFuHqEDvD+36KTFcPa8B7bWV7GYPKM4u38PJVatUgC0SLJ/sQ4pqmV3ad6D5C3mbhZUCC2LzNr7en5ocx1T5WyRyClwuHc77pB3kQB5rdeonGuhpgWtzgaggiBbUXjyVKjRDRXY9ocG2Zm2BdmBHUtDh68k3oYIsa13SQeZABP4hVu0FOGioyYO3UTYjmLwk5VIpLGpw+xq1VuVxF42nWFKF47DPe6ZAPW35LB0tsUziQhMlBWbVXDlOwpWiyZJK2D7Pv+o4b+N38j0gyrYPs/8A+o4b+N38j1se0Ll3jl9n/I78hCF2nzpyPiPEXVyXvd3pEC47pMGDpa3jfkq+FrNaHVSIcxsA7l75DSRoMrQ423aFBUxTZjI7MRlEOtHQZbEhY1OIup1nnLTeM0Fj25mHLZtuYG4M681yLvZ9E15aSMxhG0n1HB9gxzYf3Xn4jC1hDZOZrswII21hImydL3mfb8lcbVdi8T/i1Qw1HHvOMNYCSYEmzQSQB1UbeHVWsLgA5oJEsIP3iwGAZAJBAJF1rXsbCXH9T3or1a2yjpKahgX1DDGOe6CYbf5bn2WFLqptUUUvQYcPe3vZ2ucImGmIhzXEm1xAd6gp5xcYb4jmimBUkhwBLKZ2DqRzQJ1yuEXseetMeRMEi0GLWNiPBOKrX1W5azSKjWf4RIgkN+4bd7uzB1kRuti9USnDzJ2QuosjKB3hMtJAdew1GaRB8DC13F0yXbiZOpdud/KFNjK50k7D009F6/Ej4TYcJky2DmbzMxBBgbzfTUrFssrjoV12Qq3j+iuuaSojSvK1DSZb4ZSBZUJjM3K4TyktdHIy5h8lfoVcrKrSbPZP+ppDmnx+Yf6jzS7Bg5mgakgaxMkWlWeO4kNcZeKkWztB7/I3AMwQCTGnrokmldi7Fy4gc0zwda7GONhv73Srg9cmq7vRA2MjSYTKgHVHQBsbwLwCd0PWialGS5WOcWG6tgTEjkbSs8TWZDSCHOgzDdIPobfilIrZRDvmjT8IRgsaWOJ+W2o15qdFVwL4xLj8rL9LKKsyo42JAj3VB3F2tkgyZ8FQ/bqriLnLOziPO36LFFsScoRlUTcsHSbliDJAB3jmdJnz0VfHU5ovFruEDYRN0mo497Td0zqTdXaVXOHa2Hl5IlY2NpPRRwwLxDiLWCo45jQe9yMdE2wOGFQnKSI8lS4rQDXNaTNjB3TLsSa8oqogK03DhbB2X7GOxVM1GVGiHZSCJOk3g2Ter9n+Ib96mRz7w/IqvBtWca8RGLps05rRonnYFn/McMf33fyPRi+y+IYJNMkc294eNlN2FpZeIYf+M/yPWKFNFZ5VLHKn6M7ohCF1nhHFuH1RLwbPc3uOP3ZBJHSQ6J6So8NRptNVlZpNQNORgdGZzSC4SAb5cxHON5CzrUXUqhkd6mbtdoQ2SR6Aj0SjjdV3xnPBlweXB25vIcPYrlXyfRTVvXqXsPwEYhufCuzHV1OoQ17LxM2D2fviOoCOF8SqUc1Bz3UQ6Je35mwczTI+ZhJ2mxJHWfspUc6sCymM7mvaWzDaki4bPyuvcciSAIgz8JwrHPp4SvTBa50sqfJVbMgNmDbMCC0ixmNiqNdNHPye1La7+SLH8WqsqilTNWi/O4ubnAbme4EEQB3bA3J9FNxTD56rqNYUqVUDMx7QGU6gInK7QAmLOtBkHoo47Ve6sTUYGPaGtyiwAaAGxcyIAvJnVQY7iL6rg6oZcBExBNy6TGplxv1U5SW0Ujjemi6MDXouLixzXBuaNw1weM4jYZTfaFlw7HOc4zeCHSTef83j1Sttc5CJdOgvYtmYIm0G4UVGoWmQYKk/g6F8ljilHvOgbnQeqVMZe6b08c4tMtzHnp0uFDSpl+rQPE28kqbHckVn0dI0WDqO26aVKUC5afA/V0q4jVMiLJltiznrRjVcGa68hqkGOxVSoYDS0J02nvv1Xow7iZF+YVYtIhlxyyqrpBwPA5AHVAS06gHKSBtMGE+dUp2dTAaJILJmIiCJMwQetweiXVHy0DQiLH6+oCs02N+DJEOmZk3Fx4JZOysMMYxRXxxh867+qxe+TpEc0YasCSSfAfqocTXnxSpE5UQ1cMxxk+ynpANEBQOdF1jTfK2jLJ6olXMHiWhsSAdwbeipQo6tOdkVY0ZNDNmOph3zQfrdKcVVz1CRpt4C0rF1CCs6dIuMDXRakkLJOZ1X7IsC8Yeq8mG1HADn3ZBPvHkt7bSgd4g9Tr6Kn2ewIoYenSH3GAeJ/qVbey5k6brqjGkeJmyc5tnopNJt6aKi7gFE1qdfLlqMJIc22axEOG9jqrzGyRckaeCnA2+vrRNQik10TIVf9o6L1Appf2g8JhzMQ0d0w2pHO2UnxFvRc9rU2tfSc5uYADM3/Nlc4EW6ABd5r0WvaWuEtcIIO4K5xxnsNVa6KIzsJkE6tHIjU7aclHJFraPV8J4iLjwm6o1yvS+FUIYMlw8Se6N6dRjz9x1rzIIiTK9xPFHDE/Fqt+IHEPZJMtbJcwsJ5HY2sQmWL7OY1nco06j6TmQc4py1x+cNl1gYaQRrvcLDC9lcWabmVKLrNLqZJaYcIkDvWDmgiNJy8kru9Foyx1ba/fYi4tiWvDXfEzul1iwsIBJfe5b8znQATY7WCVgrY3djsZ/27/Vn+5RP7H47bDP9Wf7lNpv0LLJjSpSX7oQE3Ukp0OxuO/7Z/qz/AHKxQ7G4wkA4dw6lzY9il4y9geaH/Zfua8ySIGpKtHCP+VwkgT5Fbfg+x1cOaPhwJuTEDqbrfOGcCp0mxEuN3OO5/ILYY3J76IZfFxx/p2zg7MPVa6JkciLjzUreC1qgLxTcRPjbnC7vV4HRcZNNs+Clo8NY3QR02Vlhohk/EHKmkfPVTCvaYIjxCmwdnCbeU+y7hxngTKo+Rp8gkB7Ctdtk85lJKDukdEPHQcLkc14hhQ6HtseXPqlOPdUc3IXd0bfV11jEdg3fdg+P90rq/Z9VJ+W3iEcJD/nMEo7ZzHD5gcospZduF0zDfZ3UDg6wtoRf1mFNR+zp+7onpp73W8JE/wAxg9zl+Ze06d11UfZe0i9SD/CP1Tngv2e4WjBeDVd+9Zvk0fmSjhIz81gSu2zj1HA1HnutJ8ApW8GxG9GpH8B/RfQuHwzGCGMa0cmgD8FKU30n7kf9QV6h/E4Zw/sRi6xBFItHN/dHvr5Lcez/ANnjqNVlWq9hLDmygE3GlzC6FChAd3+c2W/TS7Jz8dknaVJABb61CjrG/Q+xCsOasQPX0KscBA1ukAxMyVOOfn9ey9gb+5XrWoAh/ZzzQrKEACEIQAIQhAAhCEACEIQAIQhAAhCEACEIQAIQhAAhCEACEIQAIQhAAhCEAChxOi9QgDDCqwhCABCEIA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4" name="Picture 2" descr="https://encrypted-tbn3.gstatic.com/images?q=tbn:ANd9GcTahlcx-Gtbi-PTJ1m_rCAJuWWcQbqAe4gW9Bd3Kihz_VsYOYjFJ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1"/>
            <a:ext cx="268299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76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689840"/>
              </p:ext>
            </p:extLst>
          </p:nvPr>
        </p:nvGraphicFramePr>
        <p:xfrm>
          <a:off x="251520" y="188640"/>
          <a:ext cx="864096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944216"/>
                <a:gridCol w="2160240"/>
                <a:gridCol w="2160240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Назва вітаміну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Джерела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Роль в організмі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Прояви авітамінозу</a:t>
                      </a:r>
                    </a:p>
                    <a:p>
                      <a:pPr algn="ctr"/>
                      <a:endParaRPr lang="uk-UA" sz="2400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err="1" smtClean="0">
                          <a:solidFill>
                            <a:srgbClr val="CC0066"/>
                          </a:solidFill>
                        </a:rPr>
                        <a:t>Віт.С</a:t>
                      </a:r>
                      <a:r>
                        <a:rPr lang="uk-UA" sz="2800" dirty="0" smtClean="0">
                          <a:solidFill>
                            <a:srgbClr val="CC0066"/>
                          </a:solidFill>
                        </a:rPr>
                        <a:t> – </a:t>
                      </a:r>
                      <a:r>
                        <a:rPr lang="uk-UA" sz="2400" dirty="0" smtClean="0">
                          <a:solidFill>
                            <a:srgbClr val="CC0066"/>
                          </a:solidFill>
                        </a:rPr>
                        <a:t>аскорбінова</a:t>
                      </a:r>
                      <a:r>
                        <a:rPr lang="uk-UA" sz="2400" baseline="0" dirty="0" smtClean="0">
                          <a:solidFill>
                            <a:srgbClr val="CC0066"/>
                          </a:solidFill>
                        </a:rPr>
                        <a:t> кислота</a:t>
                      </a:r>
                      <a:endParaRPr lang="uk-UA" sz="240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Лимони, шипшина, зелена цибуля, смородина, червоний перець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Наймогутніший антиоксидант, бере участь в окисно-відновних реакціях</a:t>
                      </a:r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solidFill>
                            <a:srgbClr val="CC0066"/>
                          </a:solidFill>
                        </a:rPr>
                        <a:t>Нестача знижує опірність організму до інфекцій, цинга</a:t>
                      </a:r>
                    </a:p>
                    <a:p>
                      <a:pPr algn="ctr"/>
                      <a:endParaRPr lang="uk-UA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encrypted-tbn3.gstatic.com/images?q=tbn:ANd9GcTQjk_XozcVihH-G2vdEJdb3YtjhwSnhWtIwGLnI-UEM3-op4s-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3356992"/>
            <a:ext cx="2952328" cy="30963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data:image/jpeg;base64,/9j/4AAQSkZJRgABAQAAAQABAAD/2wCEAAkGBxQTEhQUExQVFBQXGRYYFRcYGBgUGBgdFBYWGRcXFxcYHCggGBolHBgYITEiJSkrLi4uFx8zODMsNygtLisBCgoKDg0OGxAQGywkHyYsLC8sLCwsLDQsLCwsLCwsLCwsLCwsLCwsLCwsLCwsLCwsLCwsLCwsLCwsLCwsLCwsLP/AABEIAMABBgMBEQACEQEDEQH/xAAcAAABBQEBAQAAAAAAAAAAAAAAAgMEBQYBBwj/xABAEAABAwEFBQUFBwIGAgMAAAABAAIRAwQFEiExBkFRYXETIjKBkUKhscHwBxQjUnLR4WKCFlNzkqLxFTMXNFT/xAAbAQEAAwEBAQEAAAAAAAAAAAAAAgMEAQUGB//EADQRAAIBAgQDBgQGAwEBAAAAAAABAgMRBBIhMRNBUQUiYXGB8DKRobEUI8HR4fEVQlIzJP/aAAwDAQACEQMRAD8A9xQAgBACAEAIAQAgBACAEAIAQAgBACAEAIAQAgBACAEAIAQAgBACAEAIAQAgBACAEAIAQAgBACAEAIAQAgBACAEAIAQAgBACAEAIAQAgBACAEAIAQAgBACAEAIAQAgBACAEAIAQAgBAcxLlwEpcAugEAlxzXGwI+8cQRzjJLnbChWH0CEucO9s38w9Qu3Adq3iPUIA7QdemfwQBM8R7lwC10AgBACAEAIAQAgBACAEAIAQAgBACAEAIAQAgBAcdouMCQSN3ooptcjp3H19P2TOuafyFgxhOJEWYdoOITiR6jKyivm9qjKgaxr8O9zQ13qHfJUzqrNZFsad43HrPankSXnzaB8kzvqzuWPQktrzvjnlP/AB+akpN7kWktiAL3Z/nN/wB7V31J2XQQ+9Wf/oA/vanqctfaJBtW0tFnit1NvV9M/JMy6kuBUe0H8mU7vtGpNqNYyubQSQIFKBmY/wDYQB6SuOtBcy6PZ2Jkr5HY9GY6QDxEq8wCkAIAQAgBACAEAIAQAgBACAEAIAQAgBACAEAIBFV8AlV1ZqEbs7FXdiKa7jpAHr71heKqP4bF3Ditzoe783uUePW6jLHoBc78xR1av/QtHoJdi/Ofd+yi6lb/AKOrL0KS9bkbWdLwXHjihZ6lSvfqaqNVQWjsUNfYqkd1Rv8AyWZzqX1izdHGytvF+aQ5Ytl30sRp1XQWuEGWmSDH1C0Uak07v38yurXpVNJRXoeO3tZQyq9paJa94OQ3OIUqc3KN7n1tOFOUIvKtlyIgYOA9FZdk1TgtkvkLCiWLTYlXafxaf6m/EItyuvrTl5M+nrIe4z9LfgF7S2PzWW7HV0iCAEAIAQAgBACAEAIAQAgBACAEAIAQAgBACAiXm+GE9F53asnHDtovw8bzsU7LUvkY42UTc6Q8LZzWiPaciDoivvnNWLtRnOCBtvNS/wAoznAEG2KD7TZJURDrYeKrfaU+pJUV0G/vMkKpYuU5q7J8KyPD9sWxbK/6yfWCvawv/kvfM+vweuHh5FMtJpOrh1E+4aWK0Uh/UD6ZrsVdooxUstGT8D6XsJmmz9LfgF7EXofm8t2MUbXirvYDkxonhJJ+SipXm10OE5WAoql4Gram0aZ7jJdUI3xkG9JI96yubqVFFbLc7yL1ajgICK+vidgYf1O4DlzVTnmdonCS1WI6dXQCAEAIAQAgBACAEAIAQDFqtbaY7xEnQbzyAVVWtCkryZOEHJ6Fc6+HTkwRul2fXILzn2peVoRuaFhurIda83VabwW4Yz0jes+Nrzq0ZRkraXNFGjGE007lT2y+RktT0sh37wo2I8M794XLDhh94Sw4Yk2hLHeGJNoXbHeGKo1ZcOoV9CN5peJycLRZ5Ntn/wDdr/r+QX02H0h6v7s+jwS/+eHkUoCuNNiTTsZIXDuiL/ZK7nNrhzo0dA36SrKfxHm9p1EqErHuFttXZUGRk6BHkF6M5ZYpI+AuQtk8+2qHeQM+QJPxCjQ5tgkX/evZsIZqd67Wq2VonGN7I2QtpGo7xVDP9o8PrmfMLtCFo3fM6Xj3gaq5yS3BU262l2QOEbyVkqVHLRaHCrF6Pc4WezQXnxv1DRvcT8lGMpfDD5nTSWGyimwNBJOrnHVxOrjzWyMcqsCQpAEAIAQAgBACAEAIAQFTed+Mp4mggvECNwJEifLOFjr4yNNuK1f2NFPDylZ8jFVr8c5zw4TlLnOOZJOTWtH77l4VTi1Lyk9WerTpQjsS7PX7FjcR/Edu4TvKpXElFwi9Ds4xcr2JtKoMUYmy4EYQRzPXcrKVGplbnzTKnlUtGV5cvCmrM9FCS5VnbHC9DtjjqiMJCDUXLErHA+VJRb2GhJssgzwWnDwlGWZ8iqo01Y8zvwtqWiu7Waj/AHGPkvoaXwL3ufR4aLjRgvBESnQCtLmybQp8V0pl0RbXTawKmICQGkN6mD/ChCp+Zp0PH7blw8Jle8memXue0hznYWNAz48SAvSnrqfGFVd1rNWoWMyoU+84H2nHSfSY5BQi29ORwk2akbTVg+EZvPAD99FOEcz1Bp614sb3WxllyEcFdKtFaIPQqbZewEklZ3NvU4ZW23pUrvwUjA3uO4cVU7t3O26mju68KFlYGUmlzj4j7T3eWfktEakYK0UC9sTqz+88Cm3c0ZuPUnRXxzvV6AnqwAgBACAEAIAQAgBAUG120AsrGhsdrUkU50EavI3gSMt8qivW4cbl1GlnZhLxtpaaTSZe8PqGdTuBJ6yvIjF2vLW+p6N1fTyI5fTotbUxF73GWzoHEc15cqtWUsrXmbY2yjlCkHH8Z+MmJl2fIQIETmtNGeeyWhQ2l4l20sa7tKkBwLQHa5aDPnMLsq16lpMkqXd7omuwtcQdy8avScJtMvpzurnBTJCgqLaJ50hhxVTjYmmIc9daOjeInRdjBvYXJFAQtdKlZFcpD1qtAYx05QCT5BW1dsi5nKMXKZ5MCXOLt5JJ8zK9X4VY+stlVh+lUjXPguqQSuOPtWgAEnVHK6I2jGWrNdstYCXtdhmO9G7lPxVuCp3vNnxfb2K4lZU1/r92XV/kxL6zGAaiS4+gW2bR4SVxy6bRTbQbi7rTnn3S6fad14LsXoGtSvte0TnP7GyNEu8TvZaBvJ5KDk3oiWS2rJVW9G0mtaXmo9ognieJXVFIi+87met98ueYmTwC4ySRebMXPVtEw5tNgPe3uPkpQpuZx2PQbquWlQHdEu3vdm4/t5LXClGOxG4upa3i0spBoNN1N7y7OQWOYAI3g4/cuuVpqPW/0/sko91snqZEEAIAQAgBACAEAIDzn7SreG1WtLcmsacR3Y3mY8mhedimpTyvoa8PdK5jdrbe2jaKDy4iaUMgBzDFR2Tt4ycIhU5ZONomiLV7svrovRj2saQM4EHIGAM4O9eHioTc7bm6EY5bj96XVQzPZgO4tkeYg6qjNUhJK+jO5e62jJ3tWrVSyliDQCCSXEZAzuzK9Ckow1nqRjNzVo6M9DslU1KNN7hDsIDhkYcMjmPXzXa0VJJlUbxk4iSVjtqXXGLQwFV1KakTjJojOYFDhonmYlohTjBIOQ410ZnRXaJXZDfRFFtdeGCg/i/ugadfcFGhHi4jwR6OBjlkpWvbU8/FtO4R6FexwlzZ6M8XN7Kxw2gnimRIKvK3MtLlsmN2I+EDM6D6/dUzvJ5ImXE4mNKDqy9PM3F2W91Zpo0BJiXESN4BJduH7LSqyhHLLRHxrhKrJyb1e5YWbZmnrWe6qZ8IJazpxcsMsa27Q2NUMKktS47FrfCxrejQT6lZqlWpLdmiFKEeQrtHARr1AKrzzjzLHCLIt4UGOpPcGNxsDnEBohwaJMc4W/D4tvuy1MNfCJaxMUyuyoIbRbTn2j3fOG5r0deRjyW3N1stTpUQ1zKbXu/zCSDzwghWwqKC2uycMNKWuyNFVvR2UBoHquyxUuSLY4WPNsgOtVU2kOkQ2k4aZEue0+sN96oeKqZ02i3gU+H6liy3VPyjzELSsS+ZS6FPqO2a8g52FwwndnkVbTxEZOxXUwzjHNF3RYLQZgQAgBACAEAIDzL7RLAXWkxjJcxsDUCC7MdDn5rycbTvUTPQw7WQy1kuU1Wus9pw1KlMONleZDpiSSGmcIy1ynoik7WiSkle72JVhspA7MgY2AAl05OBcDA4QBpxXnV3kqLxNdNqUCebM2lTgvcScySZk5bj0VGIqRkrI7F2dyvcAxrnOacwIMAQM/Fw1WdPM7XCm0y3ui9KYa1jXtOLMgZaaxPx5LZOdo3XqccW3cn1q8RCxSqLdFiXUb7aVxSuSsNucpHRs1Aupo4Rn1i7oqKlTM7ciyCsylvWyC2PDGV6LSzFia92AkmNCRB9eK9XAUGoZtLs2wqOmm1FvyV7EKr9nlsAlpovHFtRpHqvRdNr+yn/ACUb2akn4orhcD2vwOewu/K0h3qRkFnqNrkbKOIzq8rpeVh+7L2axzqGDE1xwkySeEwMlzhSj3r6nz2NxP4mtp8K2/c9J2foMZZ2tY0tzIdLSwuI9szEgrzq+bO7668icEklboWAY6ZwnoqlmvdosvG1rkiraiRAAbyCvnXbjaKSKo0kndu5Gbyknlms2nJlz8RurRdWD6NCHPLT2jphrQcoB45rThKEqtVRjy1b/RFdZ5KbnPT/AJXV9fIzVq2cNmqM7UZukt7+IHDG7zC9vEJ01qZuz6SrTbeyNC2q7CAN5iBuAWF15NaHpOEcxY2US4ToB8VzitmWpomTnMBh3BXJqxlUmrolU2xzVErblMnch3rZ8QkajMKObLsaMNUyuz2LC5bZ2jIPibkV7WErcSNnujLi6PDnpsywWsyggBACAEAIDKbfXSatOm+m806rHDCYJBnc6NBu81lxUdFJGjDys2mecXdYbUy2VnPOLuhuLMZEDIcCCFicrLTc12T8h68abmE1O1biOoOhLc4dnrG/ksVdPKsyuX02r90sLDZsYbVrOJOuWQHBZaNBPXkTunoQr3tDXiOzDnGS6ciByCrUWqjtpYuUYyjqZUUalJwqRgDc9+ee4efuW1tSWV8zK4ypu62NlYbzbWph7T15EaheTUpSpSys005qauhypW4LkvAsQ3Vrrl29ySSQwaspY42QNor4+7UC4RjdkwHjx8tfJacHhuPVs9luVTqZIuRltmKjDWYa7j3jm4kiC/Vzo3SZK9yaWyJUas6Xei9bGr2qsdezBsNY5rs2vDsTSN+YOui7ODhuXYftarU2Sv78Tt0UgaTXkYTied3eBAaBEH+rMrz6tdU1ZfEaatKWImnL4bbItLvDabQ2mBTG8N7s8y6JcepWN1ZT1k9Saw1OCtGJZ0cT5iXHjmeqiryTtqVTtDfQfayImSeGY0UPhWupU5ZiZQrucHNMFwaTTnMy0EgHiFxd/R78jPOEYWktr6+phbftTVf3TUwzub3R5wtEMM5b6ntQwlGnqlr82a3ZG8BRpHu4i4yTvP8AH7r18NCNKNkeVj6DrzTva3I0RtFntJa2qzvDwk7ujtyvkoVdJHmcKvhrypvQ7VuPC38J3Rpz9CstTBWX5b9BHHZpfmL1ItB0Eh2R0hYY3Wki+aurx2Hm1OalmK3EkttHNQ4i6lLpiHWiVFzuSVOxy6amGtG4/P8Albuz6tqqXUYmOal5GjX0B5QIAQAgBACAqNq6eKy1Biw+EzMeF7Tr5KnEf+bLKTtJHk9ov2qXuYMQAa448iGjPN0iRmMgvLpyzK5vaQ1aabMGOk0VCQ0uMSSXgFxHMn5cFlrrNUs3ZfqaKWkfE5Z/vI8NKpUaSNWEQBOUEZ7j5KqOJpxi43VxKDzXF3hVry3ExzQSQXYSC0a+mvolOtGet1csSsY6/r0OEtFR7gZGufRbqNPPK7RRWrKMbIl7N1qlJjZkNIjOYJnceIJ96pxdJVG2RwkraGjpWyTBGF3MgDrJXn/hW9Lr1N2a3K5cf+GtGHFgGGJDsdOOs4lYsBU3dvmUvEw2X2Kq1Vm0gXPe0BszBxehbkfVQWGzPKndks7etjzq+bZUtTzUMhggUm8AePPef4XuUKcKEckd+Zjk51NeXIs9i6ANoaa2bKZa507wTGfR2H1XZON0+RY8yhJPexOvitm91Jh7Id3vEkAuE5Z6jQarjaTsimjTaRsa9ADCG+HAzDwjCNOIXzVRtSdz6rDzThoP2anGvoZ3fBV5+pypK+xb2W2vADQYEZRh+Ktp15ru3+xhqUINuT/UO0ndPPMKhzV9UMtiVSPZgujvOBbTG8ucIBG+BOqvpxd7Ld6L15+XiZ5/mPLyWr8kYH/48qUG46lQOPCDn5zqvfqqVj0cJjacpZdS9uWnAwnQcfco0yzFNN3RdiI1+vNWnn89i0uq9yzCw5tJiZkifkpxnbQxYnCKd5rR/csdpbPNJ1RviYMU8QNQqcdQzQzx3RjwNXLPI9mZWw3n2jREk8s146U5aI9OvKnSfeZZMLonAfcpvDT3MLxdPxOi0A8jw3qGRxepbCcZ/CyVdgJqtPNasCvzV5ldd9xo1a+nPIBACAEBGtttZSbLz0GpPQKupVjTV5MWMzeW0TyDhIpN45F3ru8l5tTG1J6Q0+52xnqlsY93eeXk6F0mfVZ5RlLWR0kN2fbXbLyWsO9uTnD9llq1VS8zTQi73LexXfSotDabQ0DLifMnMryqtZ1HeTubVcdeAqlYmmyHaXAao8pcrmUv277NVPfY0kaO0cOYcMwtFGvOn8Da+wlTjNWkjAABlpe1sljAZkyYaRJ55r6BSboxct2ebStx5JbJfYs7Dfgr0qrXN/EYAaZw91pLvCSN26T13KNSkrrNsbaMszaTO0atYuDHUYIyfk4Ea6AnRVToQWnMkqk93sQNuarR2FBoHaBpNYgyCXkFoH6WiJ/q5LXhqcYxukZalSTTu9xu57qfVGFtM1OhgA8S45BVVa8Iaydi6Cskay5thHMdjfXDS5uEsaMWRIMYiRvA3bl51XtRbRiHOOt/Iun7AUHth1SqDOvd9IiFm/yk73UUQ4qUbF5dOzTaVMUjVNVjcm42jE39LhEekKmeIVWTbVvfIuWNcUrb+e/mhyrcWAE4iW7y1pcY8iuZLK6engv5NEcfndrK/iyA+2WZogOeSOQPzSLjbRP6Ftq7d3b6kM7QMafwWQ78zziPkIgKSjl1irPru/2+hLgynpN+i0Ki0XzUe/Ex5xj25k8Mlrw1GUZcR7np0cPTjHLJadCW8Vamb3ucepP0F6Gr3OJ0qekUkTLBSOciPlroFZEz1pLkWWGBxVhkvdllc12Oe9ryIYDPebE9Afipwg278jHi8VGEHBbvo9ibtRebRTNFpl9QYctwdkSqcViU3wobvc8+hRlGLrS2W3mQrHZWUmSBoMgoxppbGScnJ3Y598qRiFMYJzzzA48ypuPK5Gw7Vs7KgnQ7o1VNSCeh2MnF3Q7cDPxC06tE9RxVuBpfmmipXz0/E0i9oyAgBARbxtgpMxHM6AcSqa9ZUoZmdirmCvS8HVKmEOb2hiSTDWN+ty8a7qyzTJ+Q04WOmMb3OruGUElwkTMNGQ3qy9tEjtiVYqH3iH1KQp0xmxm90b3RuGWW/wCOLEYlUnZb/Y0UqWbV7FvWrholxDWjeSAB5leJOc6j6s12UUVVbaOzt1qT0a4++IWiHZ+Il/r8ymWKpLmRn7Y2UavcP7HfJXrs+suX1IrGUupV2/ayyuGVYDk4OYfRwCpl2fic3w/Y0wxlC3xfczNrvE1nYaZLae9+hdGrWfMrbTw6oxzVFeXTp4v9jjqurLLB2XX9F+5SmG2sNAy7PCfMkmVsV54Zye97lXdp4lJLS1i32cs9KzYnP7tJhc5xiZL5wg+QgK/Dy41TPLkkdqrhrJFbtlBtBfJrVqjqfdZPdGJzch/S3urY3EptLYkvsv3qlZydQDJ5e1PLLfvK8zi8Gc0tuRrSjOMZSN9cNjbSphrQAABp9arw8RVc5tvchN6WRcttY0VGV7mOUyU2uOKZZNkMyJLbVw0+Kvpw6kXMl0rQQFphSaVzmcrr5uulaAcYh257e64dePQq1QtqaaONqUtnp0Zgqmxlc1C2paWtpTkWjDiHMEzPKVphUopXsk/E93D46NRZorXoaO6di6bBlaAeMge6HK1SpvXMi2r2rPbhv36Gqu+wUKQOJ7XzxjKOG8K6FehHeSPJr4ivVaypr5jL7FY25mtA4BwPyXHicMv916O5NVsZLRQ+n8hRv6yUhFIFx48eriufjqSXcTYngcXVd6jt76EG8dqXuBDe4PestXFVZ6bLwLaXZ9ODvLVmObfINsosJkucZPkYHqo4anvM5j7ulZG9tjSaRw6xluXo03qeCStl6gfZ4OueIH9l16tlhX2J+Cu6mASJLt5AM6T/ACuSStcrZPD8Fam/dIaejsv2PkoUp5KiYSNOvbIggBAZfbAuDqZ9iCOUzv8AL4Lye0r3i+ROK0MtUsFJxLjEmJMwTGnwWFV7Kx1JnHVKNM90CZyjfKhKs2XRoTfIur2tws9IvLXPDcoaJOQ37gMtSvKlCVara5sbVOG2x5veu0r67sRaQB4QAXAfXHf7l7mHoxoRtFa82eRWrSqO7Kqrby4ZyPID5rRmZRcabVmCW4hoJIGvHdHNSTYRFvN9BsZ5z4WPadcsszP1mrUmiSXQs7LVd2TWupVKZZGFxaSDE5kaiZIPXVeTVjF1XJSTvurntUXPhqLi01s/f1G7E1zqlR5ZE4QM50Bn3OVtTJGlFJ9SEM8qrjJdG/TkO3wQ5j2DxMLXR/qBwn/imFul53+ljXVab9+Jla4B7OBuz+vVb43VzLUtdG6uMBtFzY70U2dDUON/uw+q8TEO8s3m/loi53SUTY2enDYP1kvLe5CS0E07KZJOnvVyd9DHKD5hRfPvjzVqhqUnRaQIH7/XH1V0aOhBlrZ7bIzifrjuVq1A4+0tz6ZfQXWktBcpbyvBkYHCQSQ7XTKIO7qPkqpJcty2jWlSmpRM1d111nWp1APIa0Yy8/kPhMbydOoPBJum4KSWr5fc+qhjb08/u5s7PZKdJowtNR291TPTgAclQ6Ueav8AYplVqVH3pWXREoVX5QTGfCOnDVWKEbJJFWSHNEWvQZUgvY0GB3mDC48yND5om0un6lico6Rb8n7uZ+/7O+mO6C9p8JG/keBWikuNLKjvGio3e55xXpWhlTtHAiDingRpC9XhxUbJGKU3J6s9v2XvZtqs7XT3iIeOB3rPGXU8qtTcJWC73mzVSDiLXcZMefX4K+97NEEzjC+rX7QZNzB1GsfUqT0jZnGWNqaXOptGpc0e8ZrLbNNJdRHc1a98gCA4SuAh21rHtLHiWnUKM4qasyUZOLujzHaS7alndIJdT3O4cncCvFrYR034Hp0q0ai6Mzf/AJINe1x0Dmk+TgT7lTwy17Gz2uvJopCmDnVzEflGc9Dl71jwVJyrNyXw/cy4qoowsuZ5la6YadO6ZBjj8l7CeU8wqn2d8Hvv6YnZe9TVS5Ehi4qlZ0NxPJ4kkDqTkrlXUDqNFd+xZpYHkS9pxQBOYOR8iqa1Zzi49SyEnGSkTbST7RcTwLv2AWOFKEdkWyxdaXP5DN1WoitDs2FuEQR4iZADddBrzUMZTzU7x3X2NXZ8/wAy0ru5pn7OUnF7oIc8NDjJzDdMjkNeC8iOPqwsuSPblhabd+Zl7fss6g9jh+IwvbJjNsZ94cCd44r1KPaMasGtpW+fkY6uEyNNaq5oqNiIrNykvJdAG+AMgOQC52hTyRj5FNPvNmto0i2A4ge+Oo3Lx+HPexoVK60EPrMd7ZHE4chwmVKELa3R2pgHJfyiLVu5wBdTcKkDNoydE/lJ6LXCaXxfP3r73PNrYGcNvfrsVptGuvd9ZJORHXJaotWujDKLTsxL7W4GZIOsz6AbhmN/zUdNyA2bZOrhMaxuG6PPRVrVAr6tvLqgZTa57zEAbgd5OgHVShSuryJJmluKoXOqtqDC8U4OWeRBGm6Sf9yyThZ28GexgpvLbxX6ltReDAOo+uCQnGVlLc3yi1qiZRoYh4gNYByJ1mFohDNzsZ51Mr2I9ookciPM6cPRQnCS8LFsJpiGugOBAcw+LLMEZEj3+iQlKm88f6tv/XMVKamrczL7R1mUXOY4A5SDxB0K9+lXjVhmR5uRpmVuC+jZqxwHuk5DcRwWerTvqi1xU45ZHp1g2lo1m55GND8iqVUcTFPCzjtqTnXvSaMiBwH8JxHIjGhN8i32fsxP4zxBPgadWjieBPuC9HB0Mvfnvy8CNS0e6vUvF6BSCAS8LgIVagdy4dKq8WGC2JnIzmFF66ElpqedbR7MU2NdULzTG4QCCToACslSjBK5o/ESitTGm1uLmhxLi0BrZMwGeEBZIpLYxzm5yux2o2dT5/DzU7XIi7usON3fMNG7iq5TUTiRb1W9n4RHCARkqGpN3JEetbMRJJIOQy7o06KzUiV1ckOJmdBMk+WakgbfZu7fw2mADA6nevAxc3UqtI+sw9qNCMedtfXU0NOxeSpjhZMjKuQrVS1DhKzvNCXii+DUkDqeFod3Q46E6gA5nlK9itiJYiMZSsrffr+3qUUKEYzaV372Ixe4uzzbIGUNknTrnxVEpSb6o32io9GJIjlnloMjyCrba3OrUXTxNzBLZykZHM+7zhdhmjrt/JGWWWjVzlvsotDfEBWGTXj2v6XmBI4H6N0ZuOsdeq9+2edisHGSva36e/oUViYXEtqDvaOGkHMKVSbteJ4rw9nZkm22UQYgCPTiFGnJ31IypI5stQFMmoSZfluOh1z0EesFa5Su0UWL62XtSa4OcJcG4Sd5B8Q58QoKMamjNNGtKk9CUzuxIOebeYdw+KyxTp7+nie9fibevgSKVU+UieG/hyKujJ7FcooXUtAcZgZ7pmOSsnUUnexGNNxVrjFobAgHSeZzI+vNZ6iajaLLYO7uxq8tmW2oMfrDGtnpJ+a9jsyKlSfp9kediKjjN+pmLx+zl+eESvR4VijjXKj/AAXbKeTHOHUSoOhF8jvGa5lvcGylsDw6oZjQnd5Ln4e2xx1r7nq10WZzGw4rXCLsZZtMslaVggBcAh64wRarAokjx/7VbxJtIpDw02gx/U/Mn0w+9YsRLvWITfIxTBJn0PBZbkB2k/ON3HXRHKyBNpWqCIaSd2Spy31JXJVW3VBlmJ3ET8FJI4VlpY5xz8gprQ5ucuezOq1mU51Pe5BuZ9yjVmoQcjTg6PFqqPLd+S92PU6bwyANMl83N5HofTuOcKt5HjCOvOWx2OGRGFoxvY07yOfVQUW3dlzp5INroKqPnvNdqTkJaATxyz3Lffu3i/QjFW7skNxoNJGfOTyGWUKpu2iJ+I8yyucMgQNB8VWlN7LQrlVjF2b1EYM53Z8SBPUKaXv2iWbkMmoJyH1pMTrrnmjmuXv6lii7akO/aZZVY8kjtKbSd2YyPnEFaYR7tvX5ng4mym7dbfIbrWoFpG/j8FZCldmGc+RHsVo7okdIzVvC1KUx2/WHs5ya+NNSOXVbVhMkL8zZh6cHUTnqh3Zy/MQbSqkloza4ezyPELyKkcnlc9+dK95w35+P8mkJIiAXT+WSDO6Y+KrzJ/Dr5GfR76ee42ahBIyGfHpJ5o5NNrRE8qauSaVJxiJg7zpHEu466Lqz209+vXyKZTit9/fI1V12bBTA+v8Av919NgKDo0rPd6niYmrnm2TYW8z3O4BwXbHLncKWB1dAIAQAuAS5cYGajVGxK54Zt5Z31LxtAa1xALBkDn+Gz5yvNrJuoyEk2yHZ9mq5HhDRvLiBHlqq8kjqpSZGslINOQkZgH5wqJO7Ik8tDROc+S6jhXWmvJUoo42RnVSpZQjQbJWcsc+oRmYHkvLx1bVRR9R2Zg+HScpby+i5GjqViV5jd9z01BIjVqi7GJbFEahaYr0v1j35K/KlBsVVenJeBc2trO1cGhwAJAzmM9+SnKMc1lczUnLhpuwhhjiBpz6RAVdklqSevv8Asn0LTEajMnrGgPLprKshNQWl+vv+DLOne+wxUkkkaZ+zkM9wCirvW30LY2SSf3GiXGczh6RprEDL1Xe9q+Xv5E7RVuvv5me25vFtOlZnPOpqgZ7hh06GQtmCg6jdun6v+Txu1IpS096f0ZantGyN54AD6C9H8PJHlqm5FvdN8l3hZnu5fyrKcVF35miNFR3HL2oWmoMmmFbPMzRTcUV92MtFEwWEj0I6LDWwqqeDPSo4nLpyNNZdoHM9mq08gT8F5suz6qd0aXOhUWv1Jb9sDqGPe7/Tz9XBI4WvfV/P+rlTo0Von9S62cvCtWfiexw4TuXqYPDqMs0tWYcVkjHLDRG9s4MZr2opnizauPgKyxWdXQCAEAIAQHFwHEBwoCtt93secwJ4woSimdUmjG7eNbZ7KQB3qrhTEcDm/wD4gj+4LJibRgSctDzZtQjdC85RKhFeqdFNRODDgrEjli1p3DUawVXtgahvtDgXD5KNeFRQ7v8AJ6nZ9GnnzVfRfuWl0WoAQvCrQd7n1CaaLZrwVlYIVtdA1hWU0WLQrbHVa+q0Bw7pmei9KjhnNWlomY8Tisi7urNdUbjh4kujvAHN3P8A64LA81OeWe+3n7+pGnNJW/15eBCZGuE9J6csh+6jo+Rqd9rjwJOoOemYOm5Tkm1rf6fIraS2EuqecdJ8xGmijfS5JRHqDBULRpOsTlGpgjhnqU7s7W09++bK5ydNN+/foZ3bTZqvbKzAxv4NFuCnOpxGXuPMmPRfQYKlOnT0W/25fv6nz+IqKcrsiXZ9mtSRiWvJJ7mfOlsb249j20oyV0aSRB1GzVULpYB4QrlFEM7FPuSk7VgR00zqrSWw3/h2h+VR4ESf4mY7TuSiPYC6qMTjxNR8ybSs7W6ABTUEipzk92OqZEEAIAQAgBACAFwHIQBCAbqNXAeQfatbnOtTKY8NJg/3VO8T6BnovNxkrzS6HGY/mfrmsyZG42cyABJOg1/7U0jhrLjuTs4qVBNTVrdQzmeLvh1WmELas006dtWWday1qmjSV15mbIuK3IH+D6zjObDyVc8Op/EjTDFZPhZNpbIWndWd5tb+yzy7OpPkXLtGQ3X+z+tU/wDZXeRwyaPcpwwUYfCkclj77j9h2IbR3kq1ULO7KpYnMrItmXfhHdMEaKjFYKFddH1O0cQ4Oz1QxaBjdJJZUyBMkB0TBJ4rwaqq0pWqfP39z0aUko93WP1Q0bHU0gEcQ4Gesu81G7atp53/AJLeNTWt/p/Auvd2HNz2NES4lzSBkJ0nRdcEtLr7/a5GOJTWib6aMmXVaaTjhojEBq/TF05L08Hhot3a0+/n+3zPOxVSo/if8GtstmEaL6COp40tCY2zjgpqJXccDApWOHYXbA6ugEAIAQAgBACAEAIAQAgBcAIDhQCHlAeI/aVXw26rnupkaf5bQvJxMW6rIyKW6bmtNpP4VJ5H5sJDR5nXyXI03LZBRbPQtnNgH0+88gO3uOZ/tAyb8Vrp0Gty1ZYmxsmz9Nm6TzWhU0hnZYsszRoApWRzMxfZjglhmYdmEsMzOOpLljqkR61iBUXAsVWxCfdJ3FVuky1V0RbTcRdqFTPD51aSuX08WoO6ZW1djXu0qvaOR/iVkfZMG72NS7VS3VzlD7O6czUqPf1JPxVsOzIr+Cufa8nsjTXdclKiIY1baeHhBaHnVcTOo9SxAWhIznV0AgBACAEAIAQAgBACAEAIAQAgBACAFwHCF0Febks/amsaLDVMAvIDjkIETplwUHTje9tQTwFIAgOoAQAgBcB1dAIAQAgBdAIAQAgBACAEAIAQAgBACAEAIAQAgBA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6" descr="data:image/jpeg;base64,/9j/4AAQSkZJRgABAQAAAQABAAD/2wCEAAkGBxQTEhQUExQVFBQXGRYYFRcYGBgUGBgdFBYWGRcXFxcYHCggGBolHBgYITEiJSkrLi4uFx8zODMsNygtLisBCgoKDg0OGxAQGywkHyYsLC8sLCwsLDQsLCwsLCwsLCwsLCwsLCwsLCwsLCwsLCwsLCwsLCwsLCwsLCwsLCwsLP/AABEIAMABBgMBEQACEQEDEQH/xAAcAAABBQEBAQAAAAAAAAAAAAAAAgMEBQYBBwj/xABAEAABAwEFBQUFBwIGAgMAAAABAAIRAwQFEiExBkFRYXETIjKBkUKhscHwBxQjUnLR4WKCFlNzkqLxFTMXNFT/xAAbAQEAAwEBAQEAAAAAAAAAAAAAAgMEAQUGB//EADQRAAIBAgQDBgQGAwEBAAAAAAABAgMRBBIhMRNBUQUiYXGB8DKRobEUI8HR4fEVQlIzJP/aAAwDAQACEQMRAD8A9xQAgBACAEAIAQAgBACAEAIAQAgBACAEAIAQAgBACAEAIAQAgBACAEAIAQAgBACAEAIAQAgBACAEAIAQAgBACAEAIAQAgBACAEAIAQAgBACAEAIAQAgBACAEAIAQAgBACAEAIAQAgBAcxLlwEpcAugEAlxzXGwI+8cQRzjJLnbChWH0CEucO9s38w9Qu3Adq3iPUIA7QdemfwQBM8R7lwC10AgBACAEAIAQAgBACAEAIAQAgBACAEAIAQAgBAcdouMCQSN3ooptcjp3H19P2TOuafyFgxhOJEWYdoOITiR6jKyivm9qjKgaxr8O9zQ13qHfJUzqrNZFsad43HrPankSXnzaB8kzvqzuWPQktrzvjnlP/AB+akpN7kWktiAL3Z/nN/wB7V31J2XQQ+9Wf/oA/vanqctfaJBtW0tFnit1NvV9M/JMy6kuBUe0H8mU7vtGpNqNYyubQSQIFKBmY/wDYQB6SuOtBcy6PZ2Jkr5HY9GY6QDxEq8wCkAIAQAgBACAEAIAQAgBACAEAIAQAgBACAEAIBFV8AlV1ZqEbs7FXdiKa7jpAHr71heKqP4bF3Ditzoe783uUePW6jLHoBc78xR1av/QtHoJdi/Ofd+yi6lb/AKOrL0KS9bkbWdLwXHjihZ6lSvfqaqNVQWjsUNfYqkd1Rv8AyWZzqX1izdHGytvF+aQ5Ytl30sRp1XQWuEGWmSDH1C0Uak07v38yurXpVNJRXoeO3tZQyq9paJa94OQ3OIUqc3KN7n1tOFOUIvKtlyIgYOA9FZdk1TgtkvkLCiWLTYlXafxaf6m/EItyuvrTl5M+nrIe4z9LfgF7S2PzWW7HV0iCAEAIAQAgBACAEAIAQAgBACAEAIAQAgBACAiXm+GE9F53asnHDtovw8bzsU7LUvkY42UTc6Q8LZzWiPaciDoivvnNWLtRnOCBtvNS/wAoznAEG2KD7TZJURDrYeKrfaU+pJUV0G/vMkKpYuU5q7J8KyPD9sWxbK/6yfWCvawv/kvfM+vweuHh5FMtJpOrh1E+4aWK0Uh/UD6ZrsVdooxUstGT8D6XsJmmz9LfgF7EXofm8t2MUbXirvYDkxonhJJ+SipXm10OE5WAoql4Gram0aZ7jJdUI3xkG9JI96yubqVFFbLc7yL1ajgICK+vidgYf1O4DlzVTnmdonCS1WI6dXQCAEAIAQAgBACAEAIAQDFqtbaY7xEnQbzyAVVWtCkryZOEHJ6Fc6+HTkwRul2fXILzn2peVoRuaFhurIda83VabwW4Yz0jes+Nrzq0ZRkraXNFGjGE007lT2y+RktT0sh37wo2I8M794XLDhh94Sw4Yk2hLHeGJNoXbHeGKo1ZcOoV9CN5peJycLRZ5Ntn/wDdr/r+QX02H0h6v7s+jwS/+eHkUoCuNNiTTsZIXDuiL/ZK7nNrhzo0dA36SrKfxHm9p1EqErHuFttXZUGRk6BHkF6M5ZYpI+AuQtk8+2qHeQM+QJPxCjQ5tgkX/evZsIZqd67Wq2VonGN7I2QtpGo7xVDP9o8PrmfMLtCFo3fM6Xj3gaq5yS3BU262l2QOEbyVkqVHLRaHCrF6Pc4WezQXnxv1DRvcT8lGMpfDD5nTSWGyimwNBJOrnHVxOrjzWyMcqsCQpAEAIAQAgBACAEAIAQFTed+Mp4mggvECNwJEifLOFjr4yNNuK1f2NFPDylZ8jFVr8c5zw4TlLnOOZJOTWtH77l4VTi1Lyk9WerTpQjsS7PX7FjcR/Edu4TvKpXElFwi9Ds4xcr2JtKoMUYmy4EYQRzPXcrKVGplbnzTKnlUtGV5cvCmrM9FCS5VnbHC9DtjjqiMJCDUXLErHA+VJRb2GhJssgzwWnDwlGWZ8iqo01Y8zvwtqWiu7Waj/AHGPkvoaXwL3ufR4aLjRgvBESnQCtLmybQp8V0pl0RbXTawKmICQGkN6mD/ChCp+Zp0PH7blw8Jle8memXue0hznYWNAz48SAvSnrqfGFVd1rNWoWMyoU+84H2nHSfSY5BQi29ORwk2akbTVg+EZvPAD99FOEcz1Bp614sb3WxllyEcFdKtFaIPQqbZewEklZ3NvU4ZW23pUrvwUjA3uO4cVU7t3O26mju68KFlYGUmlzj4j7T3eWfktEakYK0UC9sTqz+88Cm3c0ZuPUnRXxzvV6AnqwAgBACAEAIAQAgBAUG120AsrGhsdrUkU50EavI3gSMt8qivW4cbl1GlnZhLxtpaaTSZe8PqGdTuBJ6yvIjF2vLW+p6N1fTyI5fTotbUxF73GWzoHEc15cqtWUsrXmbY2yjlCkHH8Z+MmJl2fIQIETmtNGeeyWhQ2l4l20sa7tKkBwLQHa5aDPnMLsq16lpMkqXd7omuwtcQdy8avScJtMvpzurnBTJCgqLaJ50hhxVTjYmmIc9daOjeInRdjBvYXJFAQtdKlZFcpD1qtAYx05QCT5BW1dsi5nKMXKZ5MCXOLt5JJ8zK9X4VY+stlVh+lUjXPguqQSuOPtWgAEnVHK6I2jGWrNdstYCXtdhmO9G7lPxVuCp3vNnxfb2K4lZU1/r92XV/kxL6zGAaiS4+gW2bR4SVxy6bRTbQbi7rTnn3S6fad14LsXoGtSvte0TnP7GyNEu8TvZaBvJ5KDk3oiWS2rJVW9G0mtaXmo9ognieJXVFIi+87met98ueYmTwC4ySRebMXPVtEw5tNgPe3uPkpQpuZx2PQbquWlQHdEu3vdm4/t5LXClGOxG4upa3i0spBoNN1N7y7OQWOYAI3g4/cuuVpqPW/0/sko91snqZEEAIAQAgBACAEAIDzn7SreG1WtLcmsacR3Y3mY8mhedimpTyvoa8PdK5jdrbe2jaKDy4iaUMgBzDFR2Tt4ycIhU5ZONomiLV7svrovRj2saQM4EHIGAM4O9eHioTc7bm6EY5bj96XVQzPZgO4tkeYg6qjNUhJK+jO5e62jJ3tWrVSyliDQCCSXEZAzuzK9Ckow1nqRjNzVo6M9DslU1KNN7hDsIDhkYcMjmPXzXa0VJJlUbxk4iSVjtqXXGLQwFV1KakTjJojOYFDhonmYlohTjBIOQ410ZnRXaJXZDfRFFtdeGCg/i/ugadfcFGhHi4jwR6OBjlkpWvbU8/FtO4R6FexwlzZ6M8XN7Kxw2gnimRIKvK3MtLlsmN2I+EDM6D6/dUzvJ5ImXE4mNKDqy9PM3F2W91Zpo0BJiXESN4BJduH7LSqyhHLLRHxrhKrJyb1e5YWbZmnrWe6qZ8IJazpxcsMsa27Q2NUMKktS47FrfCxrejQT6lZqlWpLdmiFKEeQrtHARr1AKrzzjzLHCLIt4UGOpPcGNxsDnEBohwaJMc4W/D4tvuy1MNfCJaxMUyuyoIbRbTn2j3fOG5r0deRjyW3N1stTpUQ1zKbXu/zCSDzwghWwqKC2uycMNKWuyNFVvR2UBoHquyxUuSLY4WPNsgOtVU2kOkQ2k4aZEue0+sN96oeKqZ02i3gU+H6liy3VPyjzELSsS+ZS6FPqO2a8g52FwwndnkVbTxEZOxXUwzjHNF3RYLQZgQAgBACAEAIDzL7RLAXWkxjJcxsDUCC7MdDn5rycbTvUTPQw7WQy1kuU1Wus9pw1KlMONleZDpiSSGmcIy1ynoik7WiSkle72JVhspA7MgY2AAl05OBcDA4QBpxXnV3kqLxNdNqUCebM2lTgvcScySZk5bj0VGIqRkrI7F2dyvcAxrnOacwIMAQM/Fw1WdPM7XCm0y3ui9KYa1jXtOLMgZaaxPx5LZOdo3XqccW3cn1q8RCxSqLdFiXUb7aVxSuSsNucpHRs1Aupo4Rn1i7oqKlTM7ciyCsylvWyC2PDGV6LSzFia92AkmNCRB9eK9XAUGoZtLs2wqOmm1FvyV7EKr9nlsAlpovHFtRpHqvRdNr+yn/ACUb2akn4orhcD2vwOewu/K0h3qRkFnqNrkbKOIzq8rpeVh+7L2axzqGDE1xwkySeEwMlzhSj3r6nz2NxP4mtp8K2/c9J2foMZZ2tY0tzIdLSwuI9szEgrzq+bO7668icEklboWAY6ZwnoqlmvdosvG1rkiraiRAAbyCvnXbjaKSKo0kndu5Gbyknlms2nJlz8RurRdWD6NCHPLT2jphrQcoB45rThKEqtVRjy1b/RFdZ5KbnPT/AJXV9fIzVq2cNmqM7UZukt7+IHDG7zC9vEJ01qZuz6SrTbeyNC2q7CAN5iBuAWF15NaHpOEcxY2US4ToB8VzitmWpomTnMBh3BXJqxlUmrolU2xzVErblMnch3rZ8QkajMKObLsaMNUyuz2LC5bZ2jIPibkV7WErcSNnujLi6PDnpsywWsyggBACAEAIDKbfXSatOm+m806rHDCYJBnc6NBu81lxUdFJGjDys2mecXdYbUy2VnPOLuhuLMZEDIcCCFicrLTc12T8h68abmE1O1biOoOhLc4dnrG/ksVdPKsyuX02r90sLDZsYbVrOJOuWQHBZaNBPXkTunoQr3tDXiOzDnGS6ciByCrUWqjtpYuUYyjqZUUalJwqRgDc9+ee4efuW1tSWV8zK4ypu62NlYbzbWph7T15EaheTUpSpSys005qauhypW4LkvAsQ3Vrrl29ySSQwaspY42QNor4+7UC4RjdkwHjx8tfJacHhuPVs9luVTqZIuRltmKjDWYa7j3jm4kiC/Vzo3SZK9yaWyJUas6Xei9bGr2qsdezBsNY5rs2vDsTSN+YOui7ODhuXYftarU2Sv78Tt0UgaTXkYTied3eBAaBEH+rMrz6tdU1ZfEaatKWImnL4bbItLvDabQ2mBTG8N7s8y6JcepWN1ZT1k9Saw1OCtGJZ0cT5iXHjmeqiryTtqVTtDfQfayImSeGY0UPhWupU5ZiZQrucHNMFwaTTnMy0EgHiFxd/R78jPOEYWktr6+phbftTVf3TUwzub3R5wtEMM5b6ntQwlGnqlr82a3ZG8BRpHu4i4yTvP8AH7r18NCNKNkeVj6DrzTva3I0RtFntJa2qzvDwk7ujtyvkoVdJHmcKvhrypvQ7VuPC38J3Rpz9CstTBWX5b9BHHZpfmL1ItB0Eh2R0hYY3Wki+aurx2Hm1OalmK3EkttHNQ4i6lLpiHWiVFzuSVOxy6amGtG4/P8Albuz6tqqXUYmOal5GjX0B5QIAQAgBACAqNq6eKy1Biw+EzMeF7Tr5KnEf+bLKTtJHk9ov2qXuYMQAa448iGjPN0iRmMgvLpyzK5vaQ1aabMGOk0VCQ0uMSSXgFxHMn5cFlrrNUs3ZfqaKWkfE5Z/vI8NKpUaSNWEQBOUEZ7j5KqOJpxi43VxKDzXF3hVry3ExzQSQXYSC0a+mvolOtGet1csSsY6/r0OEtFR7gZGufRbqNPPK7RRWrKMbIl7N1qlJjZkNIjOYJnceIJ96pxdJVG2RwkraGjpWyTBGF3MgDrJXn/hW9Lr1N2a3K5cf+GtGHFgGGJDsdOOs4lYsBU3dvmUvEw2X2Kq1Vm0gXPe0BszBxehbkfVQWGzPKndks7etjzq+bZUtTzUMhggUm8AePPef4XuUKcKEckd+Zjk51NeXIs9i6ANoaa2bKZa507wTGfR2H1XZON0+RY8yhJPexOvitm91Jh7Id3vEkAuE5Z6jQarjaTsimjTaRsa9ADCG+HAzDwjCNOIXzVRtSdz6rDzThoP2anGvoZ3fBV5+pypK+xb2W2vADQYEZRh+Ktp15ru3+xhqUINuT/UO0ndPPMKhzV9UMtiVSPZgujvOBbTG8ucIBG+BOqvpxd7Ld6L15+XiZ5/mPLyWr8kYH/48qUG46lQOPCDn5zqvfqqVj0cJjacpZdS9uWnAwnQcfco0yzFNN3RdiI1+vNWnn89i0uq9yzCw5tJiZkifkpxnbQxYnCKd5rR/csdpbPNJ1RviYMU8QNQqcdQzQzx3RjwNXLPI9mZWw3n2jREk8s146U5aI9OvKnSfeZZMLonAfcpvDT3MLxdPxOi0A8jw3qGRxepbCcZ/CyVdgJqtPNasCvzV5ldd9xo1a+nPIBACAEBGtttZSbLz0GpPQKupVjTV5MWMzeW0TyDhIpN45F3ru8l5tTG1J6Q0+52xnqlsY93eeXk6F0mfVZ5RlLWR0kN2fbXbLyWsO9uTnD9llq1VS8zTQi73LexXfSotDabQ0DLifMnMryqtZ1HeTubVcdeAqlYmmyHaXAao8pcrmUv277NVPfY0kaO0cOYcMwtFGvOn8Da+wlTjNWkjAABlpe1sljAZkyYaRJ55r6BSboxct2ebStx5JbJfYs7Dfgr0qrXN/EYAaZw91pLvCSN26T13KNSkrrNsbaMszaTO0atYuDHUYIyfk4Ea6AnRVToQWnMkqk93sQNuarR2FBoHaBpNYgyCXkFoH6WiJ/q5LXhqcYxukZalSTTu9xu57qfVGFtM1OhgA8S45BVVa8Iaydi6Cskay5thHMdjfXDS5uEsaMWRIMYiRvA3bl51XtRbRiHOOt/Iun7AUHth1SqDOvd9IiFm/yk73UUQ4qUbF5dOzTaVMUjVNVjcm42jE39LhEekKmeIVWTbVvfIuWNcUrb+e/mhyrcWAE4iW7y1pcY8iuZLK6engv5NEcfndrK/iyA+2WZogOeSOQPzSLjbRP6Ftq7d3b6kM7QMafwWQ78zziPkIgKSjl1irPru/2+hLgynpN+i0Ki0XzUe/Ex5xj25k8Mlrw1GUZcR7np0cPTjHLJadCW8Vamb3ucepP0F6Gr3OJ0qekUkTLBSOciPlroFZEz1pLkWWGBxVhkvdllc12Oe9ryIYDPebE9Afipwg278jHi8VGEHBbvo9ibtRebRTNFpl9QYctwdkSqcViU3wobvc8+hRlGLrS2W3mQrHZWUmSBoMgoxppbGScnJ3Y598qRiFMYJzzzA48ypuPK5Gw7Vs7KgnQ7o1VNSCeh2MnF3Q7cDPxC06tE9RxVuBpfmmipXz0/E0i9oyAgBARbxtgpMxHM6AcSqa9ZUoZmdirmCvS8HVKmEOb2hiSTDWN+ty8a7qyzTJ+Q04WOmMb3OruGUElwkTMNGQ3qy9tEjtiVYqH3iH1KQp0xmxm90b3RuGWW/wCOLEYlUnZb/Y0UqWbV7FvWrholxDWjeSAB5leJOc6j6s12UUVVbaOzt1qT0a4++IWiHZ+Il/r8ymWKpLmRn7Y2UavcP7HfJXrs+suX1IrGUupV2/ayyuGVYDk4OYfRwCpl2fic3w/Y0wxlC3xfczNrvE1nYaZLae9+hdGrWfMrbTw6oxzVFeXTp4v9jjqurLLB2XX9F+5SmG2sNAy7PCfMkmVsV54Zye97lXdp4lJLS1i32cs9KzYnP7tJhc5xiZL5wg+QgK/Dy41TPLkkdqrhrJFbtlBtBfJrVqjqfdZPdGJzch/S3urY3EptLYkvsv3qlZydQDJ5e1PLLfvK8zi8Gc0tuRrSjOMZSN9cNjbSphrQAABp9arw8RVc5tvchN6WRcttY0VGV7mOUyU2uOKZZNkMyJLbVw0+Kvpw6kXMl0rQQFphSaVzmcrr5uulaAcYh257e64dePQq1QtqaaONqUtnp0Zgqmxlc1C2paWtpTkWjDiHMEzPKVphUopXsk/E93D46NRZorXoaO6di6bBlaAeMge6HK1SpvXMi2r2rPbhv36Gqu+wUKQOJ7XzxjKOG8K6FehHeSPJr4ivVaypr5jL7FY25mtA4BwPyXHicMv916O5NVsZLRQ+n8hRv6yUhFIFx48eriufjqSXcTYngcXVd6jt76EG8dqXuBDe4PestXFVZ6bLwLaXZ9ODvLVmObfINsosJkucZPkYHqo4anvM5j7ulZG9tjSaRw6xluXo03qeCStl6gfZ4OueIH9l16tlhX2J+Cu6mASJLt5AM6T/ACuSStcrZPD8Fam/dIaejsv2PkoUp5KiYSNOvbIggBAZfbAuDqZ9iCOUzv8AL4Lye0r3i+ROK0MtUsFJxLjEmJMwTGnwWFV7Kx1JnHVKNM90CZyjfKhKs2XRoTfIur2tws9IvLXPDcoaJOQ37gMtSvKlCVara5sbVOG2x5veu0r67sRaQB4QAXAfXHf7l7mHoxoRtFa82eRWrSqO7Kqrby4ZyPID5rRmZRcabVmCW4hoJIGvHdHNSTYRFvN9BsZ5z4WPadcsszP1mrUmiSXQs7LVd2TWupVKZZGFxaSDE5kaiZIPXVeTVjF1XJSTvurntUXPhqLi01s/f1G7E1zqlR5ZE4QM50Bn3OVtTJGlFJ9SEM8qrjJdG/TkO3wQ5j2DxMLXR/qBwn/imFul53+ljXVab9+Jla4B7OBuz+vVb43VzLUtdG6uMBtFzY70U2dDUON/uw+q8TEO8s3m/loi53SUTY2enDYP1kvLe5CS0E07KZJOnvVyd9DHKD5hRfPvjzVqhqUnRaQIH7/XH1V0aOhBlrZ7bIzifrjuVq1A4+0tz6ZfQXWktBcpbyvBkYHCQSQ7XTKIO7qPkqpJcty2jWlSmpRM1d111nWp1APIa0Yy8/kPhMbydOoPBJum4KSWr5fc+qhjb08/u5s7PZKdJowtNR291TPTgAclQ6Ueav8AYplVqVH3pWXREoVX5QTGfCOnDVWKEbJJFWSHNEWvQZUgvY0GB3mDC48yND5om0un6lico6Rb8n7uZ+/7O+mO6C9p8JG/keBWikuNLKjvGio3e55xXpWhlTtHAiDingRpC9XhxUbJGKU3J6s9v2XvZtqs7XT3iIeOB3rPGXU8qtTcJWC73mzVSDiLXcZMefX4K+97NEEzjC+rX7QZNzB1GsfUqT0jZnGWNqaXOptGpc0e8ZrLbNNJdRHc1a98gCA4SuAh21rHtLHiWnUKM4qasyUZOLujzHaS7alndIJdT3O4cncCvFrYR034Hp0q0ai6Mzf/AJINe1x0Dmk+TgT7lTwy17Gz2uvJopCmDnVzEflGc9Dl71jwVJyrNyXw/cy4qoowsuZ5la6YadO6ZBjj8l7CeU8wqn2d8Hvv6YnZe9TVS5Ehi4qlZ0NxPJ4kkDqTkrlXUDqNFd+xZpYHkS9pxQBOYOR8iqa1Zzi49SyEnGSkTbST7RcTwLv2AWOFKEdkWyxdaXP5DN1WoitDs2FuEQR4iZADddBrzUMZTzU7x3X2NXZ8/wAy0ru5pn7OUnF7oIc8NDjJzDdMjkNeC8iOPqwsuSPblhabd+Zl7fss6g9jh+IwvbJjNsZ94cCd44r1KPaMasGtpW+fkY6uEyNNaq5oqNiIrNykvJdAG+AMgOQC52hTyRj5FNPvNmto0i2A4ge+Oo3Lx+HPexoVK60EPrMd7ZHE4chwmVKELa3R2pgHJfyiLVu5wBdTcKkDNoydE/lJ6LXCaXxfP3r73PNrYGcNvfrsVptGuvd9ZJORHXJaotWujDKLTsxL7W4GZIOsz6AbhmN/zUdNyA2bZOrhMaxuG6PPRVrVAr6tvLqgZTa57zEAbgd5OgHVShSuryJJmluKoXOqtqDC8U4OWeRBGm6Sf9yyThZ28GexgpvLbxX6ltReDAOo+uCQnGVlLc3yi1qiZRoYh4gNYByJ1mFohDNzsZ51Mr2I9ookciPM6cPRQnCS8LFsJpiGugOBAcw+LLMEZEj3+iQlKm88f6tv/XMVKamrczL7R1mUXOY4A5SDxB0K9+lXjVhmR5uRpmVuC+jZqxwHuk5DcRwWerTvqi1xU45ZHp1g2lo1m55GND8iqVUcTFPCzjtqTnXvSaMiBwH8JxHIjGhN8i32fsxP4zxBPgadWjieBPuC9HB0Mvfnvy8CNS0e6vUvF6BSCAS8LgIVagdy4dKq8WGC2JnIzmFF66ElpqedbR7MU2NdULzTG4QCCToACslSjBK5o/ESitTGm1uLmhxLi0BrZMwGeEBZIpLYxzm5yux2o2dT5/DzU7XIi7usON3fMNG7iq5TUTiRb1W9n4RHCARkqGpN3JEetbMRJJIOQy7o06KzUiV1ckOJmdBMk+WakgbfZu7fw2mADA6nevAxc3UqtI+sw9qNCMedtfXU0NOxeSpjhZMjKuQrVS1DhKzvNCXii+DUkDqeFod3Q46E6gA5nlK9itiJYiMZSsrffr+3qUUKEYzaV372Ixe4uzzbIGUNknTrnxVEpSb6o32io9GJIjlnloMjyCrba3OrUXTxNzBLZykZHM+7zhdhmjrt/JGWWWjVzlvsotDfEBWGTXj2v6XmBI4H6N0ZuOsdeq9+2edisHGSva36e/oUViYXEtqDvaOGkHMKVSbteJ4rw9nZkm22UQYgCPTiFGnJ31IypI5stQFMmoSZfluOh1z0EesFa5Su0UWL62XtSa4OcJcG4Sd5B8Q58QoKMamjNNGtKk9CUzuxIOebeYdw+KyxTp7+nie9fibevgSKVU+UieG/hyKujJ7FcooXUtAcZgZ7pmOSsnUUnexGNNxVrjFobAgHSeZzI+vNZ6iajaLLYO7uxq8tmW2oMfrDGtnpJ+a9jsyKlSfp9kediKjjN+pmLx+zl+eESvR4VijjXKj/AAXbKeTHOHUSoOhF8jvGa5lvcGylsDw6oZjQnd5Ln4e2xx1r7nq10WZzGw4rXCLsZZtMslaVggBcAh64wRarAokjx/7VbxJtIpDw02gx/U/Mn0w+9YsRLvWITfIxTBJn0PBZbkB2k/ON3HXRHKyBNpWqCIaSd2Spy31JXJVW3VBlmJ3ET8FJI4VlpY5xz8gprQ5ucuezOq1mU51Pe5BuZ9yjVmoQcjTg6PFqqPLd+S92PU6bwyANMl83N5HofTuOcKt5HjCOvOWx2OGRGFoxvY07yOfVQUW3dlzp5INroKqPnvNdqTkJaATxyz3Lffu3i/QjFW7skNxoNJGfOTyGWUKpu2iJ+I8yyucMgQNB8VWlN7LQrlVjF2b1EYM53Z8SBPUKaXv2iWbkMmoJyH1pMTrrnmjmuXv6lii7akO/aZZVY8kjtKbSd2YyPnEFaYR7tvX5ng4mym7dbfIbrWoFpG/j8FZCldmGc+RHsVo7okdIzVvC1KUx2/WHs5ya+NNSOXVbVhMkL8zZh6cHUTnqh3Zy/MQbSqkloza4ezyPELyKkcnlc9+dK95w35+P8mkJIiAXT+WSDO6Y+KrzJ/Dr5GfR76ee42ahBIyGfHpJ5o5NNrRE8qauSaVJxiJg7zpHEu466Lqz209+vXyKZTit9/fI1V12bBTA+v8Av919NgKDo0rPd6niYmrnm2TYW8z3O4BwXbHLncKWB1dAIAQAuAS5cYGajVGxK54Zt5Z31LxtAa1xALBkDn+Gz5yvNrJuoyEk2yHZ9mq5HhDRvLiBHlqq8kjqpSZGslINOQkZgH5wqJO7Ik8tDROc+S6jhXWmvJUoo42RnVSpZQjQbJWcsc+oRmYHkvLx1bVRR9R2Zg+HScpby+i5GjqViV5jd9z01BIjVqi7GJbFEahaYr0v1j35K/KlBsVVenJeBc2trO1cGhwAJAzmM9+SnKMc1lczUnLhpuwhhjiBpz6RAVdklqSevv8Asn0LTEajMnrGgPLprKshNQWl+vv+DLOne+wxUkkkaZ+zkM9wCirvW30LY2SSf3GiXGczh6RprEDL1Xe9q+Xv5E7RVuvv5me25vFtOlZnPOpqgZ7hh06GQtmCg6jdun6v+Txu1IpS096f0ZantGyN54AD6C9H8PJHlqm5FvdN8l3hZnu5fyrKcVF35miNFR3HL2oWmoMmmFbPMzRTcUV92MtFEwWEj0I6LDWwqqeDPSo4nLpyNNZdoHM9mq08gT8F5suz6qd0aXOhUWv1Jb9sDqGPe7/Tz9XBI4WvfV/P+rlTo0Von9S62cvCtWfiexw4TuXqYPDqMs0tWYcVkjHLDRG9s4MZr2opnizauPgKyxWdXQCAEAIAQHFwHEBwoCtt93secwJ4woSimdUmjG7eNbZ7KQB3qrhTEcDm/wD4gj+4LJibRgSctDzZtQjdC85RKhFeqdFNRODDgrEjli1p3DUawVXtgahvtDgXD5KNeFRQ7v8AJ6nZ9GnnzVfRfuWl0WoAQvCrQd7n1CaaLZrwVlYIVtdA1hWU0WLQrbHVa+q0Bw7pmei9KjhnNWlomY8Tisi7urNdUbjh4kujvAHN3P8A64LA81OeWe+3n7+pGnNJW/15eBCZGuE9J6csh+6jo+Rqd9rjwJOoOemYOm5Tkm1rf6fIraS2EuqecdJ8xGmijfS5JRHqDBULRpOsTlGpgjhnqU7s7W09++bK5ydNN+/foZ3bTZqvbKzAxv4NFuCnOpxGXuPMmPRfQYKlOnT0W/25fv6nz+IqKcrsiXZ9mtSRiWvJJ7mfOlsb249j20oyV0aSRB1GzVULpYB4QrlFEM7FPuSk7VgR00zqrSWw3/h2h+VR4ESf4mY7TuSiPYC6qMTjxNR8ybSs7W6ABTUEipzk92OqZEEAIAQAgBACAFwHIQBCAbqNXAeQfatbnOtTKY8NJg/3VO8T6BnovNxkrzS6HGY/mfrmsyZG42cyABJOg1/7U0jhrLjuTs4qVBNTVrdQzmeLvh1WmELas006dtWWday1qmjSV15mbIuK3IH+D6zjObDyVc8Op/EjTDFZPhZNpbIWndWd5tb+yzy7OpPkXLtGQ3X+z+tU/wDZXeRwyaPcpwwUYfCkclj77j9h2IbR3kq1ULO7KpYnMrItmXfhHdMEaKjFYKFddH1O0cQ4Oz1QxaBjdJJZUyBMkB0TBJ4rwaqq0pWqfP39z0aUko93WP1Q0bHU0gEcQ4Gesu81G7atp53/AJLeNTWt/p/Auvd2HNz2NES4lzSBkJ0nRdcEtLr7/a5GOJTWib6aMmXVaaTjhojEBq/TF05L08Hhot3a0+/n+3zPOxVSo/if8GtstmEaL6COp40tCY2zjgpqJXccDApWOHYXbA6ugEAIAQAgBACAEAIAQAgBcAIDhQCHlAeI/aVXw26rnupkaf5bQvJxMW6rIyKW6bmtNpP4VJ5H5sJDR5nXyXI03LZBRbPQtnNgH0+88gO3uOZ/tAyb8Vrp0Gty1ZYmxsmz9Nm6TzWhU0hnZYsszRoApWRzMxfZjglhmYdmEsMzOOpLljqkR61iBUXAsVWxCfdJ3FVuky1V0RbTcRdqFTPD51aSuX08WoO6ZW1djXu0qvaOR/iVkfZMG72NS7VS3VzlD7O6czUqPf1JPxVsOzIr+Cufa8nsjTXdclKiIY1baeHhBaHnVcTOo9SxAWhIznV0AgBACAEAIAQAgBACAEAIAQAgBACAFwHCF0Febks/amsaLDVMAvIDjkIETplwUHTje9tQTwFIAgOoAQAgBcB1dAIAQAgBdAIAQAgBACAEAIAQAgBACAEAIAQAgBAC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2" name="Picture 8" descr="http://superlechenie.ru/wp-content/uploads/2013/07/1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075" r="4868"/>
          <a:stretch/>
        </p:blipFill>
        <p:spPr bwMode="auto">
          <a:xfrm>
            <a:off x="5076056" y="3472361"/>
            <a:ext cx="3754583" cy="2865606"/>
          </a:xfrm>
          <a:prstGeom prst="flowChart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0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6270240</TotalTime>
  <Words>435</Words>
  <Application>Microsoft Office PowerPoint</Application>
  <PresentationFormat>Экран (4:3)</PresentationFormat>
  <Paragraphs>94</Paragraphs>
  <Slides>16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Вітя</dc:creator>
  <cp:lastModifiedBy>Вітя</cp:lastModifiedBy>
  <cp:revision>35</cp:revision>
  <dcterms:created xsi:type="dcterms:W3CDTF">2013-10-31T04:06:30Z</dcterms:created>
  <dcterms:modified xsi:type="dcterms:W3CDTF">2013-12-01T22:25:14Z</dcterms:modified>
</cp:coreProperties>
</file>