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4" r:id="rId6"/>
    <p:sldId id="261" r:id="rId7"/>
    <p:sldId id="260" r:id="rId8"/>
    <p:sldId id="262" r:id="rId9"/>
    <p:sldId id="263" r:id="rId10"/>
    <p:sldId id="265" r:id="rId11"/>
    <p:sldId id="267" r:id="rId12"/>
    <p:sldId id="268" r:id="rId13"/>
    <p:sldId id="266" r:id="rId14"/>
    <p:sldId id="269" r:id="rId15"/>
    <p:sldId id="272" r:id="rId16"/>
    <p:sldId id="270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8C907A0-F530-4A4D-B9D3-8CBCB727603E}" type="datetimeFigureOut">
              <a:rPr lang="ru-RU"/>
              <a:pPr>
                <a:defRPr/>
              </a:pPr>
              <a:t>24.11.2010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3614C04-113E-44CB-A472-2B6B56311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1"/>
              <a:ext cx="816" cy="3976"/>
              <a:chOff x="4944" y="-1"/>
              <a:chExt cx="816" cy="3976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1"/>
                <a:ext cx="480" cy="1432"/>
                <a:chOff x="5280" y="-1"/>
                <a:chExt cx="480" cy="1432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6" y="-2"/>
                  <a:ext cx="174" cy="176"/>
                  <a:chOff x="167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77" y="323"/>
                    <a:ext cx="1690" cy="2560"/>
                    <a:chOff x="167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3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77" y="381"/>
                      <a:ext cx="864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5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1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8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3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21561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uk-UA"/>
              <a:t>Образец заголовка</a:t>
            </a:r>
          </a:p>
        </p:txBody>
      </p:sp>
      <p:sp>
        <p:nvSpPr>
          <p:cNvPr id="21562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uk-UA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121B1-9B10-40DC-9C51-E5714BFD64A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90FDA-C541-41EF-AFA1-F670772827D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30F0D-0EA7-4D61-81F2-EEF77DB4BBB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B573A-02A2-4417-B4A1-96AB8EFF198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645AC-E7E9-4E3F-957D-7439CC918AD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56FB1-7FB6-4FBD-BB87-FBF02B5512B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6D324-292E-476C-B35C-F782D0FBE0D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763AD-DF17-434B-828D-7D68713597E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2E1E0-C013-44EE-A4BF-A571EC03A8D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FAE30-1115-48D8-863E-EEC19378312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47E0C-AC72-40F3-9195-B1DDBF3A937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2048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2048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2049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3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049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76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2049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0493" name="Freeform 13"/>
                  <p:cNvSpPr>
                    <a:spLocks/>
                  </p:cNvSpPr>
                  <p:nvPr/>
                </p:nvSpPr>
                <p:spPr bwMode="auto">
                  <a:xfrm>
                    <a:off x="261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0494" name="Freeform 14"/>
                  <p:cNvSpPr>
                    <a:spLocks/>
                  </p:cNvSpPr>
                  <p:nvPr/>
                </p:nvSpPr>
                <p:spPr bwMode="auto">
                  <a:xfrm>
                    <a:off x="268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0495" name="Freeform 15"/>
                  <p:cNvSpPr>
                    <a:spLocks/>
                  </p:cNvSpPr>
                  <p:nvPr/>
                </p:nvSpPr>
                <p:spPr bwMode="auto">
                  <a:xfrm>
                    <a:off x="243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0496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049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2052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2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2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2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3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3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3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3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3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2053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3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20539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0540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0541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4C22948C-BFC0-4148-A5F1-F7AF3CB81A4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uk.wikipedia.org/wiki/%D0%A4%D0%B0%D0%B9%D0%BB:Vahilevych_ivan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k.wikipedia.org/wiki/%D0%A4%D0%B0%D0%B9%D0%BB:%D0%AF%D0%BA%D1%96%D0%B2_%D0%93%D0%BE%D0%BB%D0%BE%D0%B2%D0%B0%D1%86%D1%8C%D0%BA%D0%B8%D0%B9.JP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500063"/>
            <a:ext cx="6965950" cy="2057400"/>
          </a:xfrm>
        </p:spPr>
        <p:txBody>
          <a:bodyPr/>
          <a:lstStyle/>
          <a:p>
            <a:pPr eaLnBrk="1" hangingPunct="1"/>
            <a:r>
              <a:rPr lang="uk-UA" smtClean="0">
                <a:solidFill>
                  <a:srgbClr val="660066"/>
                </a:solidFill>
              </a:rPr>
              <a:t>              Руська трійця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4438" y="2571750"/>
            <a:ext cx="5640387" cy="1752600"/>
          </a:xfrm>
        </p:spPr>
        <p:txBody>
          <a:bodyPr/>
          <a:lstStyle/>
          <a:p>
            <a:pPr eaLnBrk="1" hangingPunct="1"/>
            <a:r>
              <a:rPr lang="uk-UA" smtClean="0"/>
              <a:t>Галицьке літературне угруп</a:t>
            </a:r>
            <a:r>
              <a:rPr lang="ru-RU" smtClean="0"/>
              <a:t>о</a:t>
            </a:r>
            <a:r>
              <a:rPr lang="uk-UA" smtClean="0"/>
              <a:t>вання</a:t>
            </a: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4071938" y="5286375"/>
            <a:ext cx="3286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Підготував</a:t>
            </a:r>
            <a:r>
              <a:rPr lang="en-US"/>
              <a:t>: </a:t>
            </a:r>
            <a:r>
              <a:rPr lang="uk-UA"/>
              <a:t>Мацько Артем</a:t>
            </a:r>
          </a:p>
          <a:p>
            <a:r>
              <a:rPr lang="uk-UA"/>
              <a:t>Керівник</a:t>
            </a:r>
            <a:r>
              <a:rPr lang="en-US"/>
              <a:t>:</a:t>
            </a:r>
            <a:r>
              <a:rPr lang="ru-RU"/>
              <a:t> Герасимчук Над</a:t>
            </a:r>
            <a:r>
              <a:rPr lang="uk-UA"/>
              <a:t>ія Миколаївна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Музей-садиба Маркіяна Шашкевича в с. Підлисся</a:t>
            </a:r>
            <a:r>
              <a:rPr lang="en-US" sz="3600" smtClean="0"/>
              <a:t> </a:t>
            </a:r>
            <a:r>
              <a:rPr lang="uk-UA" sz="3600" smtClean="0"/>
              <a:t>Львівської області </a:t>
            </a:r>
            <a:endParaRPr lang="ru-RU" sz="3600" smtClean="0"/>
          </a:p>
        </p:txBody>
      </p:sp>
      <p:pic>
        <p:nvPicPr>
          <p:cNvPr id="1229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smtClean="0"/>
              <a:t>Пам’ятник Маркіяну Шашкевичу в с. Підл</a:t>
            </a:r>
            <a:r>
              <a:rPr lang="uk-UA" sz="3600" smtClean="0"/>
              <a:t>і</a:t>
            </a:r>
            <a:r>
              <a:rPr lang="ru-RU" sz="3600" smtClean="0"/>
              <a:t>сся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557338"/>
            <a:ext cx="4452938" cy="4497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smtClean="0"/>
              <a:t>Робочий стіл Маркіяна Шашкевича</a:t>
            </a:r>
            <a:r>
              <a:rPr lang="ru-RU" smtClean="0"/>
              <a:t> 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557338"/>
            <a:ext cx="4379912" cy="4497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Експозиція в музеї Шашкевича</a:t>
            </a:r>
            <a:endParaRPr lang="ru-RU" smtClean="0"/>
          </a:p>
        </p:txBody>
      </p:sp>
      <p:pic>
        <p:nvPicPr>
          <p:cNvPr id="1536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393700"/>
          </a:xfrm>
        </p:spPr>
        <p:txBody>
          <a:bodyPr/>
          <a:lstStyle/>
          <a:p>
            <a:pPr eaLnBrk="1" hangingPunct="1"/>
            <a:r>
              <a:rPr lang="uk-UA" sz="3600" smtClean="0"/>
              <a:t>Експозиція в музеї Шашкевича</a:t>
            </a:r>
            <a:endParaRPr lang="ru-RU" sz="3600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908050"/>
            <a:ext cx="7200900" cy="5146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Експозиція в музеї Шашкевича</a:t>
            </a:r>
            <a:endParaRPr lang="ru-RU" smtClean="0"/>
          </a:p>
        </p:txBody>
      </p:sp>
      <p:pic>
        <p:nvPicPr>
          <p:cNvPr id="1741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Експозиція в музеї Шашкевича</a:t>
            </a:r>
            <a:endParaRPr 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1643063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48550" cy="2625725"/>
          </a:xfrm>
        </p:spPr>
        <p:txBody>
          <a:bodyPr/>
          <a:lstStyle/>
          <a:p>
            <a:pPr eaLnBrk="1" hangingPunct="1"/>
            <a:r>
              <a:rPr lang="ru-RU" sz="1400" smtClean="0"/>
              <a:t>Музей відкрито в 1995 року в селі Ясень Івано-Франківської області  – на батьківщині видатного письменника, етнографа і просвітителя, члена „Руської трійці”, </a:t>
            </a:r>
            <a:br>
              <a:rPr lang="ru-RU" sz="1400" smtClean="0"/>
            </a:br>
            <a:r>
              <a:rPr lang="ru-RU" sz="1400" smtClean="0"/>
              <a:t>Музей розташований у будинку, що колись належав родині письменника, біля якого в 1937 році було споруджено пам’ятник з написом: „Пробудителям Галицької землі отцям М. Шашкевичу, Я. Головацькому та І. Вагилевичеві в століття „Русалки Дністрової”. В 70-х роках минулого століття пам’ятник перебудовано.</a:t>
            </a:r>
            <a:br>
              <a:rPr lang="ru-RU" sz="1400" smtClean="0"/>
            </a:br>
            <a:r>
              <a:rPr lang="ru-RU" sz="1400" smtClean="0"/>
              <a:t>У п’яти кімнатах розміщено понад тисячу експонатів. Це в основному друковані видання, документальні матеріали, які передала музеєві Львівська наукова бібліотека імені В. Стефаника, предмети побуту і гончарні вироби, одяг, взуття, якими користувалася колись родина Вагилевичів та жителі рідного села письменика. </a:t>
            </a:r>
            <a:br>
              <a:rPr lang="ru-RU" sz="1400" smtClean="0"/>
            </a:br>
            <a:r>
              <a:rPr lang="ru-RU" sz="1400" smtClean="0"/>
              <a:t>Окремим стендом оформлено родинні фото І. Вагилевича. Є в музеї видання альманаха „Русалка Дністрова” різних часів та інші книги.</a:t>
            </a:r>
            <a:br>
              <a:rPr lang="ru-RU" sz="1400" smtClean="0"/>
            </a:br>
            <a:r>
              <a:rPr lang="ru-RU" sz="1400" smtClean="0"/>
              <a:t>В окремій кімнаті представлего фотографії людей села Ясень, які тут жили, боролися за вільну і незалежну Україну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3141663"/>
            <a:ext cx="4884738" cy="2882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Експозиція в музеї Вагилевича</a:t>
            </a:r>
            <a:endParaRPr lang="ru-RU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598613"/>
            <a:ext cx="6480175" cy="4497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Експозиція в музеї Вагилевича</a:t>
            </a:r>
            <a:endParaRPr lang="ru-RU" smtClean="0"/>
          </a:p>
        </p:txBody>
      </p:sp>
      <p:pic>
        <p:nvPicPr>
          <p:cNvPr id="2150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214313"/>
            <a:ext cx="7477125" cy="1143000"/>
          </a:xfrm>
        </p:spPr>
        <p:txBody>
          <a:bodyPr/>
          <a:lstStyle/>
          <a:p>
            <a:pPr algn="ctr" eaLnBrk="1" hangingPunct="1"/>
            <a:r>
              <a:rPr lang="uk-UA" smtClean="0"/>
              <a:t>Засновники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5357813" y="1643063"/>
            <a:ext cx="4241800" cy="431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sz="2000" b="1" smtClean="0"/>
              <a:t>Іван Миколайович</a:t>
            </a:r>
          </a:p>
          <a:p>
            <a:pPr eaLnBrk="1" hangingPunct="1">
              <a:buFontTx/>
              <a:buNone/>
            </a:pPr>
            <a:r>
              <a:rPr lang="uk-UA" sz="2000" b="1" smtClean="0"/>
              <a:t> Вагилевич</a:t>
            </a:r>
            <a:r>
              <a:rPr lang="uk-UA" sz="1600" b="1" smtClean="0"/>
              <a:t> </a:t>
            </a:r>
          </a:p>
          <a:p>
            <a:pPr eaLnBrk="1" hangingPunct="1"/>
            <a:endParaRPr lang="uk-UA" sz="1600" b="1" smtClean="0"/>
          </a:p>
        </p:txBody>
      </p:sp>
      <p:pic>
        <p:nvPicPr>
          <p:cNvPr id="4100" name="Picture 8" descr="Vahilevych iva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2552700"/>
            <a:ext cx="2428875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28813"/>
            <a:ext cx="250031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10"/>
          <p:cNvSpPr>
            <a:spLocks noChangeArrowheads="1"/>
          </p:cNvSpPr>
          <p:nvPr/>
        </p:nvSpPr>
        <p:spPr bwMode="auto">
          <a:xfrm>
            <a:off x="142875" y="1214438"/>
            <a:ext cx="2459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b="1"/>
              <a:t>Маркіян Семенович</a:t>
            </a:r>
          </a:p>
          <a:p>
            <a:r>
              <a:rPr lang="uk-UA" b="1"/>
              <a:t> Шашкевич</a:t>
            </a: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2714625" y="2071688"/>
            <a:ext cx="37449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uk-UA" b="1"/>
              <a:t>Яків Федорович</a:t>
            </a:r>
          </a:p>
          <a:p>
            <a:pPr marL="342900" indent="-342900">
              <a:spcBef>
                <a:spcPct val="20000"/>
              </a:spcBef>
            </a:pPr>
            <a:r>
              <a:rPr lang="uk-UA" b="1"/>
              <a:t> Головацький</a:t>
            </a:r>
            <a:r>
              <a:rPr lang="uk-UA" sz="2800"/>
              <a:t> </a:t>
            </a:r>
            <a:endParaRPr lang="uk-UA" sz="1200"/>
          </a:p>
          <a:p>
            <a:pPr marL="342900" indent="-342900">
              <a:spcBef>
                <a:spcPct val="20000"/>
              </a:spcBef>
              <a:buFontTx/>
              <a:buBlip>
                <a:blip r:embed="rId5"/>
              </a:buBlip>
            </a:pPr>
            <a:endParaRPr lang="uk-UA" sz="1200"/>
          </a:p>
        </p:txBody>
      </p:sp>
      <p:pic>
        <p:nvPicPr>
          <p:cNvPr id="4104" name="Picture 12" descr="Яків Головацький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88" y="3000375"/>
            <a:ext cx="2608262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ru-RU" sz="2000" b="1" i="1" smtClean="0"/>
              <a:t>Експозиція, яка розповідає про </a:t>
            </a:r>
            <a:r>
              <a:rPr lang="uk-UA" sz="2000" b="1" smtClean="0"/>
              <a:t>Якова Федоровича Головацького, знаходиться у</a:t>
            </a:r>
            <a:r>
              <a:rPr lang="uk-UA" smtClean="0"/>
              <a:t> </a:t>
            </a:r>
            <a:r>
              <a:rPr lang="ru-RU" sz="2000" b="1" i="1" smtClean="0"/>
              <a:t>Бродівському історико-краєзнавчому музеї</a:t>
            </a:r>
            <a:endParaRPr lang="ru-RU" sz="2000" b="1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2000" smtClean="0"/>
              <a:t>Музей присвячений “Руській трійці” і “Русалці Дністровій” знаходиться у Львові на вулиці Коперніка</a:t>
            </a:r>
            <a:endParaRPr lang="ru-RU" sz="2000" smtClean="0"/>
          </a:p>
        </p:txBody>
      </p:sp>
      <p:pic>
        <p:nvPicPr>
          <p:cNvPr id="2355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628775"/>
            <a:ext cx="3455988" cy="4497388"/>
          </a:xfrm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1628775"/>
            <a:ext cx="3516313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uk-UA" smtClean="0">
                <a:solidFill>
                  <a:schemeClr val="accent1">
                    <a:lumMod val="50000"/>
                  </a:schemeClr>
                </a:solidFill>
              </a:rPr>
              <a:t>Девіз гуртка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uk-UA" smtClean="0"/>
          </a:p>
          <a:p>
            <a:pPr eaLnBrk="1" hangingPunct="1">
              <a:buFontTx/>
              <a:buNone/>
            </a:pPr>
            <a:endParaRPr lang="uk-UA" smtClean="0"/>
          </a:p>
          <a:p>
            <a:pPr eaLnBrk="1" hangingPunct="1">
              <a:buFontTx/>
              <a:buNone/>
            </a:pPr>
            <a:endParaRPr lang="uk-UA" smtClean="0"/>
          </a:p>
          <a:p>
            <a:pPr algn="ctr" eaLnBrk="1" hangingPunct="1">
              <a:buFontTx/>
              <a:buNone/>
            </a:pPr>
            <a:r>
              <a:rPr lang="uk-UA" sz="4000" smtClean="0"/>
              <a:t>«Світи, зоре, на все поле, поки місяць зійде».</a:t>
            </a:r>
            <a:r>
              <a:rPr lang="uk-UA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>
                <a:solidFill>
                  <a:schemeClr val="bg2"/>
                </a:solidFill>
              </a:rPr>
              <a:t>Перші твори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800" smtClean="0"/>
              <a:t>У 1833 перша рукописна збірка поезії «Син Русі» </a:t>
            </a:r>
          </a:p>
          <a:p>
            <a:pPr eaLnBrk="1" hangingPunct="1">
              <a:lnSpc>
                <a:spcPct val="80000"/>
              </a:lnSpc>
            </a:pPr>
            <a:r>
              <a:rPr lang="uk-UA" sz="2800" smtClean="0"/>
              <a:t>У 1835 р. «Руська трійця» робить спробу видати фольклорно-літературну збірку «Зоря», в якій збиралися надрукувати народні пісні, твори членів гурту, матеріали, що засуджували іноземне гноблення і прославляли героїчну боротьбу українців за своє визволення. Проте цензура заборонила її публікацію, а упорядників збірки поліція взяла під пильний нагляд.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Діяльність гуртка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uk-UA" sz="2000" smtClean="0"/>
              <a:t>Учасники гуртка записували народні пісні, оповіді, приказки та вислови.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uk-UA" sz="2000" smtClean="0"/>
              <a:t>Цікаву подорож Галичиною та Буковиною здійснив Я.Головацький.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uk-UA" sz="2000" smtClean="0"/>
              <a:t>Закарпаттям подорожував І.Вагилевич.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uk-UA" sz="2000" smtClean="0"/>
              <a:t> Учасники угрупування твердили, що «русини» Галичини, Буковини й Закарпаття є частиною українського народу, який має свою історію, мову й культуру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2000" smtClean="0"/>
              <a:t>«Русалка Дністровая»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71775" y="1052513"/>
            <a:ext cx="3683000" cy="3806825"/>
          </a:xfrm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84213" y="4941888"/>
            <a:ext cx="73294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chemeClr val="tx2"/>
                </a:solidFill>
              </a:rPr>
              <a:t>Перший західноукраїнський альманах, виданий у Будапешті (1837)</a:t>
            </a:r>
          </a:p>
          <a:p>
            <a:endParaRPr lang="uk-UA">
              <a:solidFill>
                <a:schemeClr val="tx2"/>
              </a:solidFill>
            </a:endParaRPr>
          </a:p>
          <a:p>
            <a:r>
              <a:rPr lang="uk-UA"/>
              <a:t>Девізом книги стали слова Я. Коллара: «Не тоді, коли очі сумні, а коли руки дільні, розцвітає надія».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2000" smtClean="0">
                <a:solidFill>
                  <a:schemeClr val="bg2"/>
                </a:solidFill>
              </a:rPr>
              <a:t>Зміст альманаха «Русалка Дністровая»</a:t>
            </a:r>
            <a:endParaRPr lang="uk-UA" smtClean="0">
              <a:solidFill>
                <a:schemeClr val="bg2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1800" smtClean="0"/>
              <a:t>Фольклористична частина «Пісні народні» відкривалася науковою працею І. Вагилевича «Передговор к народним русским пісням», за якою подавалися зразки дум, обрядових, історичних та ліро-епічних пісень, записаних у різних районах краю. </a:t>
            </a:r>
          </a:p>
          <a:p>
            <a:pPr eaLnBrk="1" hangingPunct="1">
              <a:lnSpc>
                <a:spcPct val="80000"/>
              </a:lnSpc>
            </a:pPr>
            <a:r>
              <a:rPr lang="uk-UA" sz="1800" smtClean="0"/>
              <a:t>Друга частина — «Складання», куди ввійшли ліричні поезії М. Шашкевича («Згадка», «Погоня», «Розпука», «Веснівка», «Туга за милою», «Сумрак вечерний»), його ж оповідна казка «Олена», дві поеми («Мадей» та «Жулин і Калина») І. Вагилевича і наслідування народної пісні «Два віночки» Я. Головацького. </a:t>
            </a:r>
          </a:p>
          <a:p>
            <a:pPr eaLnBrk="1" hangingPunct="1">
              <a:lnSpc>
                <a:spcPct val="80000"/>
              </a:lnSpc>
            </a:pPr>
            <a:r>
              <a:rPr lang="uk-UA" sz="1800" smtClean="0"/>
              <a:t>Третій розділ — «Переводи» — подав сербські народні пісні у перекладах М. Шашкевича і Я. Головацького та уривок із чеського «Краледвірського рукопису». </a:t>
            </a:r>
          </a:p>
          <a:p>
            <a:pPr eaLnBrk="1" hangingPunct="1">
              <a:lnSpc>
                <a:spcPct val="80000"/>
              </a:lnSpc>
            </a:pPr>
            <a:r>
              <a:rPr lang="uk-UA" sz="1800" smtClean="0"/>
              <a:t>В історико-літературному розділі «Старина» (з передмовою М. Шашкевича) опубліковані історичні та фольклорні твори, діловий документ та бібліографічну відомість про слов'янські й українські рукописи.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uk-UA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2000" smtClean="0"/>
              <a:t>Значення альманаху «Русалка Дністровая»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uk-UA" sz="2000" smtClean="0"/>
              <a:t>     Альманах і його видавці зазнали переслідувань місцевих церковних і світських властей. Із 1000 надрукованих примірників «Русалки Дністрової» 800 сконфіскувала львівська поліція. </a:t>
            </a:r>
          </a:p>
          <a:p>
            <a:pPr eaLnBrk="1" hangingPunct="1">
              <a:buFontTx/>
              <a:buNone/>
            </a:pPr>
            <a:r>
              <a:rPr lang="uk-UA" sz="2000" smtClean="0"/>
              <a:t>     Вона впровадила в Галичині живу народну мову, розпочавши там нову українську літературу. </a:t>
            </a:r>
          </a:p>
          <a:p>
            <a:pPr eaLnBrk="1" hangingPunct="1">
              <a:buFontTx/>
              <a:buNone/>
            </a:pPr>
            <a:endParaRPr lang="uk-UA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uk-UA" smtClean="0"/>
          </a:p>
          <a:p>
            <a:pPr algn="ctr" eaLnBrk="1" hangingPunct="1">
              <a:buFontTx/>
              <a:buNone/>
            </a:pPr>
            <a:r>
              <a:rPr lang="uk-UA" smtClean="0"/>
              <a:t>Гурток «Руська трійця» припинив свою</a:t>
            </a:r>
          </a:p>
          <a:p>
            <a:pPr algn="ctr" eaLnBrk="1" hangingPunct="1">
              <a:buFontTx/>
              <a:buNone/>
            </a:pPr>
            <a:r>
              <a:rPr lang="uk-UA" smtClean="0"/>
              <a:t>діяльність 1843 р. після смерті </a:t>
            </a:r>
          </a:p>
          <a:p>
            <a:pPr algn="ctr" eaLnBrk="1" hangingPunct="1">
              <a:buFontTx/>
              <a:buNone/>
            </a:pPr>
            <a:r>
              <a:rPr lang="uk-UA" smtClean="0"/>
              <a:t>М. Шашкевича.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127</TotalTime>
  <Words>478</Words>
  <Application>Microsoft Office PowerPoint</Application>
  <PresentationFormat>Экран (4:3)</PresentationFormat>
  <Paragraphs>52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Кимоно</vt:lpstr>
      <vt:lpstr>              Руська трійця</vt:lpstr>
      <vt:lpstr>Засновники</vt:lpstr>
      <vt:lpstr>Девіз гуртка</vt:lpstr>
      <vt:lpstr>Перші твори</vt:lpstr>
      <vt:lpstr>Діяльність гуртка </vt:lpstr>
      <vt:lpstr>«Русалка Дністровая»</vt:lpstr>
      <vt:lpstr>Зміст альманаха «Русалка Дністровая»</vt:lpstr>
      <vt:lpstr>Значення альманаху «Русалка Дністровая»</vt:lpstr>
      <vt:lpstr>Слайд 9</vt:lpstr>
      <vt:lpstr>Музей-садиба Маркіяна Шашкевича в с. Підлисся Львівської області </vt:lpstr>
      <vt:lpstr>Пам’ятник Маркіяну Шашкевичу в с. Підлісся</vt:lpstr>
      <vt:lpstr>Робочий стіл Маркіяна Шашкевича </vt:lpstr>
      <vt:lpstr>Експозиція в музеї Шашкевича</vt:lpstr>
      <vt:lpstr>Експозиція в музеї Шашкевича</vt:lpstr>
      <vt:lpstr>Експозиція в музеї Шашкевича</vt:lpstr>
      <vt:lpstr>Експозиція в музеї Шашкевича</vt:lpstr>
      <vt:lpstr>Музей відкрито в 1995 року в селі Ясень Івано-Франківської області  – на батьківщині видатного письменника, етнографа і просвітителя, члена „Руської трійці”,  Музей розташований у будинку, що колись належав родині письменника, біля якого в 1937 році було споруджено пам’ятник з написом: „Пробудителям Галицької землі отцям М. Шашкевичу, Я. Головацькому та І. Вагилевичеві в століття „Русалки Дністрової”. В 70-х роках минулого століття пам’ятник перебудовано. У п’яти кімнатах розміщено понад тисячу експонатів. Це в основному друковані видання, документальні матеріали, які передала музеєві Львівська наукова бібліотека імені В. Стефаника, предмети побуту і гончарні вироби, одяг, взуття, якими користувалася колись родина Вагилевичів та жителі рідного села письменика.  Окремим стендом оформлено родинні фото І. Вагилевича. Є в музеї видання альманаха „Русалка Дністрова” різних часів та інші книги. В окремій кімнаті представлего фотографії людей села Ясень, які тут жили, боролися за вільну і незалежну Україну</vt:lpstr>
      <vt:lpstr>Експозиція в музеї Вагилевича</vt:lpstr>
      <vt:lpstr>Експозиція в музеї Вагилевича</vt:lpstr>
      <vt:lpstr>Слайд 20</vt:lpstr>
      <vt:lpstr>Музей присвячений “Руській трійці” і “Русалці Дністровій” знаходиться у Львові на вулиці Коперніка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Руська трійця</dc:title>
  <dc:creator>Artem</dc:creator>
  <cp:lastModifiedBy>Admin</cp:lastModifiedBy>
  <cp:revision>13</cp:revision>
  <dcterms:created xsi:type="dcterms:W3CDTF">2010-11-01T14:58:49Z</dcterms:created>
  <dcterms:modified xsi:type="dcterms:W3CDTF">2010-11-24T10:24:09Z</dcterms:modified>
</cp:coreProperties>
</file>