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7" r:id="rId21"/>
    <p:sldId id="275" r:id="rId22"/>
    <p:sldId id="276" r:id="rId23"/>
    <p:sldId id="278" r:id="rId24"/>
    <p:sldId id="279" r:id="rId25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956" autoAdjust="0"/>
    <p:restoredTop sz="94660"/>
  </p:normalViewPr>
  <p:slideViewPr>
    <p:cSldViewPr>
      <p:cViewPr varScale="1">
        <p:scale>
          <a:sx n="111" d="100"/>
          <a:sy n="111" d="100"/>
        </p:scale>
        <p:origin x="-162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F5CE2-A68A-42F3-88AF-9EF84FB934B6}" type="datetimeFigureOut">
              <a:rPr lang="uk-UA" smtClean="0"/>
              <a:pPr/>
              <a:t>28.02.2013</a:t>
            </a:fld>
            <a:endParaRPr lang="uk-UA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F467B5-7E2C-4D99-A878-4F8820D17E6E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F5CE2-A68A-42F3-88AF-9EF84FB934B6}" type="datetimeFigureOut">
              <a:rPr lang="uk-UA" smtClean="0"/>
              <a:pPr/>
              <a:t>28.02.2013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467B5-7E2C-4D99-A878-4F8820D17E6E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F5CE2-A68A-42F3-88AF-9EF84FB934B6}" type="datetimeFigureOut">
              <a:rPr lang="uk-UA" smtClean="0"/>
              <a:pPr/>
              <a:t>28.02.2013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467B5-7E2C-4D99-A878-4F8820D17E6E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DCF5CE2-A68A-42F3-88AF-9EF84FB934B6}" type="datetimeFigureOut">
              <a:rPr lang="uk-UA" smtClean="0"/>
              <a:pPr/>
              <a:t>28.02.2013</a:t>
            </a:fld>
            <a:endParaRPr lang="uk-UA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57F467B5-7E2C-4D99-A878-4F8820D17E6E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F5CE2-A68A-42F3-88AF-9EF84FB934B6}" type="datetimeFigureOut">
              <a:rPr lang="uk-UA" smtClean="0"/>
              <a:pPr/>
              <a:t>28.02.2013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467B5-7E2C-4D99-A878-4F8820D17E6E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F5CE2-A68A-42F3-88AF-9EF84FB934B6}" type="datetimeFigureOut">
              <a:rPr lang="uk-UA" smtClean="0"/>
              <a:pPr/>
              <a:t>28.02.2013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467B5-7E2C-4D99-A878-4F8820D17E6E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467B5-7E2C-4D99-A878-4F8820D17E6E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F5CE2-A68A-42F3-88AF-9EF84FB934B6}" type="datetimeFigureOut">
              <a:rPr lang="uk-UA" smtClean="0"/>
              <a:pPr/>
              <a:t>28.02.2013</a:t>
            </a:fld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F5CE2-A68A-42F3-88AF-9EF84FB934B6}" type="datetimeFigureOut">
              <a:rPr lang="uk-UA" smtClean="0"/>
              <a:pPr/>
              <a:t>28.02.2013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467B5-7E2C-4D99-A878-4F8820D17E6E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F5CE2-A68A-42F3-88AF-9EF84FB934B6}" type="datetimeFigureOut">
              <a:rPr lang="uk-UA" smtClean="0"/>
              <a:pPr/>
              <a:t>28.02.2013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467B5-7E2C-4D99-A878-4F8820D17E6E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DCF5CE2-A68A-42F3-88AF-9EF84FB934B6}" type="datetimeFigureOut">
              <a:rPr lang="uk-UA" smtClean="0"/>
              <a:pPr/>
              <a:t>28.02.2013</a:t>
            </a:fld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7F467B5-7E2C-4D99-A878-4F8820D17E6E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F5CE2-A68A-42F3-88AF-9EF84FB934B6}" type="datetimeFigureOut">
              <a:rPr lang="uk-UA" smtClean="0"/>
              <a:pPr/>
              <a:t>28.02.2013</a:t>
            </a:fld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F467B5-7E2C-4D99-A878-4F8820D17E6E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DCF5CE2-A68A-42F3-88AF-9EF84FB934B6}" type="datetimeFigureOut">
              <a:rPr lang="uk-UA" smtClean="0"/>
              <a:pPr/>
              <a:t>28.02.2013</a:t>
            </a:fld>
            <a:endParaRPr lang="uk-UA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57F467B5-7E2C-4D99-A878-4F8820D17E6E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9A%D1%80%D0%B5%D0%BC%D0%B5%D0%BD%D0%B5%D1%86%D1%8C" TargetMode="External"/><Relationship Id="rId2" Type="http://schemas.openxmlformats.org/officeDocument/2006/relationships/hyperlink" Target="http://uk.wikipedia.org/wiki/1846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/index.php?title=%D0%A5%D1%80%D0%B0%D0%BC%D0%B8_%D0%9A%D1%80%D0%B5%D0%BC%D0%B5%D0%BD%D1%86%D1%8F&amp;action=edit&amp;redlink=1" TargetMode="External"/><Relationship Id="rId5" Type="http://schemas.openxmlformats.org/officeDocument/2006/relationships/hyperlink" Target="http://uk.wikipedia.org/wiki/%D0%9A%D1%80%D0%B5%D0%BC%D0%B5%D0%BD%D0%B5%D1%86%D1%8C%D0%BA%D0%B8%D0%B9_%D0%BB%D1%96%D1%86%D0%B5%D0%B9" TargetMode="External"/><Relationship Id="rId4" Type="http://schemas.openxmlformats.org/officeDocument/2006/relationships/hyperlink" Target="http://uk.wikipedia.org/w/index.php?title=%D0%9A%D1%80%D0%B5%D0%BC%D0%B5%D0%BD%D0%B5%D1%86%D1%8C%D0%BA%D0%B0_%D0%B3%D1%96%D0%BC%D0%BD%D0%B0%D0%B7%D1%96%D1%8F&amp;action=edit&amp;redlink=1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92%D0%B8%D1%88%D0%BD%D0%B5%D0%B2%D0%B5%D1%86%D1%8C%D0%BA%D0%B8%D0%B9_%D0%BF%D0%B0%D0%BB%D0%B0%D1%86" TargetMode="External"/><Relationship Id="rId2" Type="http://schemas.openxmlformats.org/officeDocument/2006/relationships/hyperlink" Target="http://uk.wikipedia.org/wiki/1846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uk.wikipedia.org/wiki/%D0%92%D0%B8%D1%88%D0%BD%D1%96%D0%B2%D0%B5%D1%86%D1%8C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9F%D0%BE%D1%87%D0%B0%D1%97%D0%B2" TargetMode="External"/><Relationship Id="rId7" Type="http://schemas.openxmlformats.org/officeDocument/2006/relationships/hyperlink" Target="http://uk.wikipedia.org/wiki/%D0%A1%D0%BE%D0%B1%D0%BE%D1%80_%D0%9F%D0%BE%D1%87%D0%B0%D1%97%D0%B2%D1%81%D1%8C%D0%BA%D0%BE%D1%97_%D0%9B%D0%B0%D0%B2%D1%80%D0%B8_(%D0%B2%D0%BD%D1%83%D1%82%D1%80%D1%96%D1%88%D0%BD%D1%96%D0%B9_%D0%B2%D0%B8%D0%B3%D0%BB%D1%8F%D0%B4)" TargetMode="External"/><Relationship Id="rId2" Type="http://schemas.openxmlformats.org/officeDocument/2006/relationships/hyperlink" Target="http://uk.wikipedia.org/wiki/1846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%D0%92%D0%B8%D0%B4_%D0%BD%D0%B0_%D0%BE%D0%BA%D0%BE%D0%BB%D0%B8%D1%86%D1%96_%D0%B7_%D1%82%D0%B5%D1%80%D0%B0%D1%81%D0%B8_%D0%9F%D0%BE%D1%87%D0%B0%D1%97%D0%B2%D1%81%D1%8C%D0%BA%D0%BE%D1%97_%D0%9B%D0%B0%D0%B2%D1%80%D0%B8" TargetMode="External"/><Relationship Id="rId5" Type="http://schemas.openxmlformats.org/officeDocument/2006/relationships/hyperlink" Target="http://uk.wikipedia.org/w/index.php?title=%D0%9F%D0%BE%D1%87%D0%B0%D1%97%D0%B2%D1%81%D1%8C%D0%BA%D0%B0_%D0%9B%D0%B0%D0%B2%D1%80%D0%B0_%D0%B7%D1%96_%D1%81%D1%85%D0%BE%D0%B4%D1%83&amp;action=edit&amp;redlink=1" TargetMode="External"/><Relationship Id="rId4" Type="http://schemas.openxmlformats.org/officeDocument/2006/relationships/hyperlink" Target="http://uk.wikipedia.org/wiki/%D0%9F%D0%BE%D1%87%D0%B0%D1%97%D0%B2%D1%81%D1%8C%D0%BA%D0%B0_%D0%9B%D0%B0%D0%B2%D1%80%D0%B0_%D0%B7_%D0%BF%D1%96%D0%B2%D0%B4%D0%BD%D1%8F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uk-UA" sz="6600" b="1" spc="0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На Тернопільщині</a:t>
            </a:r>
            <a:endParaRPr lang="uk-UA" sz="6600" b="1" spc="0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sz="6600" b="1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Тарас Григорович Шевченко</a:t>
            </a:r>
            <a:endParaRPr lang="uk-UA" sz="6600" b="1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562616"/>
          </a:xfrm>
        </p:spPr>
        <p:txBody>
          <a:bodyPr>
            <a:normAutofit/>
          </a:bodyPr>
          <a:lstStyle/>
          <a:p>
            <a:r>
              <a:rPr lang="ru-RU" dirty="0" smtClean="0">
                <a:hlinkClick r:id="rId2" tooltip="1846"/>
              </a:rPr>
              <a:t>1846</a:t>
            </a:r>
            <a:r>
              <a:rPr lang="ru-RU" dirty="0" smtClean="0"/>
              <a:t> Тарас Шевченко </a:t>
            </a:r>
            <a:r>
              <a:rPr lang="ru-RU" dirty="0" err="1" smtClean="0"/>
              <a:t>відвідав</a:t>
            </a:r>
            <a:r>
              <a:rPr lang="ru-RU" dirty="0" smtClean="0"/>
              <a:t> </a:t>
            </a:r>
            <a:r>
              <a:rPr lang="uk-UA" dirty="0" smtClean="0"/>
              <a:t>місто</a:t>
            </a:r>
            <a:r>
              <a:rPr lang="ru-RU" dirty="0" smtClean="0"/>
              <a:t> </a:t>
            </a:r>
            <a:r>
              <a:rPr lang="ru-RU" b="1" dirty="0" smtClean="0">
                <a:hlinkClick r:id="rId3" tooltip="Кременець"/>
              </a:rPr>
              <a:t>Кременець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uk-UA" b="1" dirty="0" smtClean="0"/>
              <a:t>також</a:t>
            </a:r>
            <a:r>
              <a:rPr lang="ru-RU" b="1" dirty="0" smtClean="0"/>
              <a:t> </a:t>
            </a:r>
            <a:r>
              <a:rPr lang="ru-RU" b="1" dirty="0" err="1" smtClean="0"/>
              <a:t>с.Білокриниця</a:t>
            </a:r>
            <a:r>
              <a:rPr lang="ru-RU" b="1" dirty="0" smtClean="0"/>
              <a:t>. Тут </a:t>
            </a:r>
            <a:r>
              <a:rPr lang="uk-UA" dirty="0" smtClean="0"/>
              <a:t>побував у </a:t>
            </a:r>
            <a:r>
              <a:rPr lang="uk-UA" dirty="0" smtClean="0">
                <a:hlinkClick r:id="rId4" tooltip="Кременецька гімназія (ще не написана)"/>
              </a:rPr>
              <a:t>гімназії</a:t>
            </a:r>
            <a:r>
              <a:rPr lang="uk-UA" dirty="0" smtClean="0"/>
              <a:t>, </a:t>
            </a:r>
            <a:r>
              <a:rPr lang="uk-UA" dirty="0" smtClean="0">
                <a:hlinkClick r:id="rId5" tooltip="Кременецький ліцей"/>
              </a:rPr>
              <a:t>ліцеї</a:t>
            </a:r>
            <a:r>
              <a:rPr lang="uk-UA" dirty="0" smtClean="0"/>
              <a:t>, вивчав </a:t>
            </a:r>
            <a:r>
              <a:rPr lang="uk-UA" dirty="0" smtClean="0">
                <a:hlinkClick r:id="rId6" tooltip="Храми Кременця (ще не написана)"/>
              </a:rPr>
              <a:t>культові</a:t>
            </a:r>
            <a:r>
              <a:rPr lang="uk-UA" dirty="0" smtClean="0"/>
              <a:t> та інші мистецькі споруди, ймовірно, збирав і записав народні пісні, зробив деякі зарисовки.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490650"/>
          </a:xfrm>
        </p:spPr>
        <p:txBody>
          <a:bodyPr/>
          <a:lstStyle/>
          <a:p>
            <a:r>
              <a:rPr lang="uk-UA" dirty="0" smtClean="0"/>
              <a:t>Гімназія ………………</a:t>
            </a:r>
            <a:r>
              <a:rPr lang="uk-UA" dirty="0" err="1" smtClean="0"/>
              <a:t>.Ліцей</a:t>
            </a:r>
            <a:endParaRPr lang="uk-U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857364"/>
            <a:ext cx="3932558" cy="300039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2071678"/>
            <a:ext cx="3976698" cy="296722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562616"/>
          </a:xfrm>
        </p:spPr>
        <p:txBody>
          <a:bodyPr>
            <a:normAutofit/>
          </a:bodyPr>
          <a:lstStyle/>
          <a:p>
            <a:r>
              <a:rPr lang="uk-UA" dirty="0" smtClean="0"/>
              <a:t>Тернопільська земля пам’ятає та оспівує легендарного поета Українського народу, про це свідчать велика кількість пам'ятників , меморіалів на Тернопільщині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5984" y="1071546"/>
            <a:ext cx="3781445" cy="5048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71670" y="981329"/>
            <a:ext cx="6281768" cy="545612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14480" y="500042"/>
            <a:ext cx="4823729" cy="5913123"/>
          </a:xfrm>
          <a:prstGeom prst="snip2DiagRect">
            <a:avLst>
              <a:gd name="adj1" fmla="val 40829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785794"/>
            <a:ext cx="8373254" cy="557690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14546" y="714356"/>
            <a:ext cx="4786346" cy="550072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 rot="240679">
            <a:off x="1785918" y="642918"/>
            <a:ext cx="6024589" cy="551185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857232"/>
            <a:ext cx="7429552" cy="538319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04832"/>
          </a:xfrm>
        </p:spPr>
        <p:txBody>
          <a:bodyPr>
            <a:normAutofit fontScale="90000"/>
          </a:bodyPr>
          <a:lstStyle/>
          <a:p>
            <a:r>
              <a:rPr lang="uk-UA" sz="4400" b="1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Тарас Григорович Шевченко</a:t>
            </a:r>
            <a:endParaRPr lang="uk-UA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00298" y="214290"/>
            <a:ext cx="4489164" cy="63227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214422"/>
            <a:ext cx="6326863" cy="3295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 rot="20940081">
            <a:off x="1421109" y="938916"/>
            <a:ext cx="3813555" cy="47152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6572272"/>
          </a:xfrm>
        </p:spPr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4800" dirty="0" smtClean="0"/>
              <a:t>Господь </a:t>
            </a:r>
            <a:r>
              <a:rPr lang="ru-RU" sz="4800" dirty="0" err="1" smtClean="0"/>
              <a:t>дарував</a:t>
            </a:r>
            <a:r>
              <a:rPr lang="ru-RU" sz="4800" dirty="0" smtClean="0"/>
              <a:t> </a:t>
            </a:r>
            <a:r>
              <a:rPr lang="ru-RU" sz="4800" dirty="0" err="1" smtClean="0"/>
              <a:t>українському</a:t>
            </a:r>
            <a:r>
              <a:rPr lang="ru-RU" sz="4800" dirty="0" smtClean="0"/>
              <a:t> </a:t>
            </a:r>
            <a:r>
              <a:rPr lang="ru-RU" sz="4800" dirty="0" err="1" smtClean="0"/>
              <a:t>народові</a:t>
            </a:r>
            <a:r>
              <a:rPr lang="ru-RU" sz="4800" dirty="0" smtClean="0"/>
              <a:t> пророка, </a:t>
            </a:r>
            <a:r>
              <a:rPr lang="ru-RU" sz="4800" dirty="0" err="1" smtClean="0"/>
              <a:t>який</a:t>
            </a:r>
            <a:r>
              <a:rPr lang="ru-RU" sz="4800" dirty="0" smtClean="0"/>
              <a:t> став для </a:t>
            </a:r>
            <a:r>
              <a:rPr lang="ru-RU" sz="4800" dirty="0" err="1" smtClean="0"/>
              <a:t>нього</a:t>
            </a:r>
            <a:r>
              <a:rPr lang="ru-RU" sz="4800" dirty="0" smtClean="0"/>
              <a:t> </a:t>
            </a:r>
            <a:r>
              <a:rPr lang="ru-RU" sz="4800" dirty="0" err="1" smtClean="0"/>
              <a:t>ідейним</a:t>
            </a:r>
            <a:r>
              <a:rPr lang="ru-RU" sz="4800" dirty="0" smtClean="0"/>
              <a:t>, </a:t>
            </a:r>
            <a:r>
              <a:rPr lang="ru-RU" sz="4800" dirty="0" err="1" smtClean="0"/>
              <a:t>моральним</a:t>
            </a:r>
            <a:r>
              <a:rPr lang="ru-RU" sz="4800" dirty="0" smtClean="0"/>
              <a:t> та </a:t>
            </a:r>
            <a:r>
              <a:rPr lang="ru-RU" sz="4800" dirty="0" err="1" smtClean="0"/>
              <a:t>духовним</a:t>
            </a:r>
            <a:r>
              <a:rPr lang="ru-RU" sz="4800" dirty="0" smtClean="0"/>
              <a:t> </a:t>
            </a:r>
            <a:r>
              <a:rPr lang="ru-RU" sz="4800" dirty="0" err="1" smtClean="0"/>
              <a:t>дороговказом</a:t>
            </a:r>
            <a:r>
              <a:rPr lang="ru-RU" sz="4800" b="1" dirty="0" smtClean="0"/>
              <a:t/>
            </a:r>
            <a:br>
              <a:rPr lang="ru-RU" sz="4800" b="1" dirty="0" smtClean="0"/>
            </a:br>
            <a:endParaRPr lang="uk-UA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500042"/>
            <a:ext cx="5715040" cy="589605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857232"/>
            <a:ext cx="8229600" cy="3571900"/>
          </a:xfrm>
        </p:spPr>
        <p:txBody>
          <a:bodyPr>
            <a:normAutofit/>
          </a:bodyPr>
          <a:lstStyle/>
          <a:p>
            <a:pPr algn="ctr"/>
            <a:r>
              <a:rPr lang="uk-UA" i="1" dirty="0" smtClean="0"/>
              <a:t>Робота </a:t>
            </a:r>
            <a:br>
              <a:rPr lang="uk-UA" i="1" dirty="0" smtClean="0"/>
            </a:br>
            <a:r>
              <a:rPr lang="uk-UA" i="1" dirty="0" smtClean="0"/>
              <a:t>Боярської Юлії, </a:t>
            </a:r>
            <a:br>
              <a:rPr lang="uk-UA" i="1" dirty="0" smtClean="0"/>
            </a:br>
            <a:r>
              <a:rPr lang="uk-UA" i="1" dirty="0" smtClean="0"/>
              <a:t>учениці 9 класу</a:t>
            </a:r>
            <a:br>
              <a:rPr lang="uk-UA" i="1" dirty="0" smtClean="0"/>
            </a:br>
            <a:r>
              <a:rPr lang="uk-UA" i="1" dirty="0" smtClean="0"/>
              <a:t> </a:t>
            </a:r>
            <a:r>
              <a:rPr lang="uk-UA" i="1" dirty="0" err="1" smtClean="0"/>
              <a:t>Шумської</a:t>
            </a:r>
            <a:r>
              <a:rPr lang="uk-UA" i="1" dirty="0" smtClean="0"/>
              <a:t> ЗОШ І-ІІІ ст. №2</a:t>
            </a:r>
            <a:endParaRPr lang="ru-RU" i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 flipH="1" flipV="1">
            <a:off x="8741122" y="6169362"/>
            <a:ext cx="45719" cy="45719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57224" y="0"/>
            <a:ext cx="7000924" cy="5786478"/>
          </a:xfrm>
        </p:spPr>
        <p:txBody>
          <a:bodyPr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uk-UA" sz="3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Побував на Тернопільщині:</a:t>
            </a:r>
            <a:br>
              <a:rPr lang="uk-UA" sz="3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uk-UA" sz="3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на початку жовтня </a:t>
            </a:r>
            <a:r>
              <a:rPr lang="uk-UA" sz="3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hlinkClick r:id="rId2" tooltip="1846"/>
              </a:rPr>
              <a:t>1846</a:t>
            </a:r>
            <a:r>
              <a:rPr lang="uk-UA" sz="3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 — в </a:t>
            </a:r>
            <a:r>
              <a:rPr lang="uk-UA" sz="3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hlinkClick r:id="rId3" tooltip="Вишневецький палац"/>
              </a:rPr>
              <a:t>родинному маєтку Вишневецьких</a:t>
            </a:r>
            <a:r>
              <a:rPr lang="uk-UA" sz="3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у містечку, нині </a:t>
            </a:r>
            <a:r>
              <a:rPr lang="uk-UA" sz="36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смт</a:t>
            </a:r>
            <a:r>
              <a:rPr lang="uk-UA" sz="3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uk-UA" sz="36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hlinkClick r:id="rId4" tooltip="Вишнівець"/>
              </a:rPr>
              <a:t>Вишнівець</a:t>
            </a:r>
            <a:r>
              <a:rPr lang="uk-UA" sz="3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, де досліджував архітектуру палаців, церков, вивчав їх картини, спілкувався з місцевими жителями.</a:t>
            </a:r>
            <a:endParaRPr lang="uk-UA" sz="36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4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Родинний маєток     Вишневецьких</a:t>
            </a:r>
            <a:endParaRPr lang="uk-UA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714488"/>
            <a:ext cx="6572296" cy="4810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848368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У середині жовтня </a:t>
            </a:r>
            <a:r>
              <a:rPr lang="uk-UA" dirty="0" smtClean="0">
                <a:hlinkClick r:id="rId2" tooltip="1846"/>
              </a:rPr>
              <a:t>1846</a:t>
            </a:r>
            <a:r>
              <a:rPr lang="uk-UA" dirty="0" smtClean="0"/>
              <a:t> Шевченко відвідав місто </a:t>
            </a:r>
            <a:r>
              <a:rPr lang="uk-UA" b="1" dirty="0" smtClean="0">
                <a:hlinkClick r:id="rId3" tooltip="Почаїв"/>
              </a:rPr>
              <a:t>Почаїв</a:t>
            </a:r>
            <a:r>
              <a:rPr lang="uk-UA" dirty="0" smtClean="0"/>
              <a:t>, вивчав тут стародруки, цінні документи 17 ст. Намалював 4 акварелі: </a:t>
            </a:r>
            <a:r>
              <a:rPr lang="uk-UA" dirty="0" smtClean="0">
                <a:hlinkClick r:id="rId4" tooltip="Почаївська Лавра з півдня"/>
              </a:rPr>
              <a:t>«Почаївська Лавра з півдня»</a:t>
            </a:r>
            <a:r>
              <a:rPr lang="uk-UA" dirty="0" smtClean="0"/>
              <a:t>, </a:t>
            </a:r>
            <a:r>
              <a:rPr lang="uk-UA" dirty="0" smtClean="0">
                <a:hlinkClick r:id="rId5" tooltip="Почаївська Лавра зі сходу (ще не написана)"/>
              </a:rPr>
              <a:t>«Почаївська Лавра зі сходу»</a:t>
            </a:r>
            <a:r>
              <a:rPr lang="uk-UA" dirty="0" smtClean="0"/>
              <a:t>, </a:t>
            </a:r>
            <a:r>
              <a:rPr lang="uk-UA" dirty="0" smtClean="0">
                <a:hlinkClick r:id="rId6" tooltip="Вид на околиці з тераси Почаївської Лаври"/>
              </a:rPr>
              <a:t>«Вид на околиці з тераси Почаївської Лаври»</a:t>
            </a:r>
            <a:r>
              <a:rPr lang="uk-UA" dirty="0" smtClean="0"/>
              <a:t>, </a:t>
            </a:r>
            <a:r>
              <a:rPr lang="uk-UA" dirty="0" smtClean="0">
                <a:hlinkClick r:id="rId7" tooltip="Собор Почаївської Лаври (внутрішній вигляд)"/>
              </a:rPr>
              <a:t>«Собор Почаївської Лаври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Почаївська Лавра з півдня</a:t>
            </a:r>
            <a:endParaRPr lang="uk-UA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 rot="21229514">
            <a:off x="1000414" y="1355199"/>
            <a:ext cx="6630218" cy="5093446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          Почаївська Лавра із сходу </a:t>
            </a:r>
            <a:endParaRPr lang="uk-UA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1701897"/>
            <a:ext cx="7358114" cy="464867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Вид на </a:t>
            </a:r>
            <a:r>
              <a:rPr lang="ru-RU" dirty="0" err="1" smtClean="0"/>
              <a:t>околиці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тераси</a:t>
            </a:r>
            <a:r>
              <a:rPr lang="ru-RU" dirty="0" smtClean="0"/>
              <a:t> </a:t>
            </a:r>
            <a:r>
              <a:rPr lang="ru-RU" dirty="0" err="1" smtClean="0"/>
              <a:t>Почаївської</a:t>
            </a:r>
            <a:r>
              <a:rPr lang="ru-RU" dirty="0" smtClean="0"/>
              <a:t> </a:t>
            </a:r>
            <a:r>
              <a:rPr lang="ru-RU" dirty="0" err="1" smtClean="0"/>
              <a:t>Лаври</a:t>
            </a:r>
            <a:endParaRPr lang="uk-UA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95003" y="1357297"/>
            <a:ext cx="6086947" cy="464347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Собор </a:t>
            </a:r>
            <a:r>
              <a:rPr lang="ru-RU" dirty="0" err="1" smtClean="0"/>
              <a:t>Почаївської</a:t>
            </a:r>
            <a:r>
              <a:rPr lang="ru-RU" dirty="0" smtClean="0"/>
              <a:t> </a:t>
            </a:r>
            <a:r>
              <a:rPr lang="ru-RU" dirty="0" err="1" smtClean="0"/>
              <a:t>Лаври</a:t>
            </a:r>
            <a:r>
              <a:rPr lang="ru-RU" dirty="0" smtClean="0"/>
              <a:t> (</a:t>
            </a:r>
            <a:r>
              <a:rPr lang="ru-RU" dirty="0" err="1" smtClean="0"/>
              <a:t>внутрішній</a:t>
            </a:r>
            <a:r>
              <a:rPr lang="ru-RU" dirty="0" smtClean="0"/>
              <a:t> </a:t>
            </a:r>
            <a:r>
              <a:rPr lang="ru-RU" dirty="0" err="1" smtClean="0"/>
              <a:t>вигляд</a:t>
            </a:r>
            <a:r>
              <a:rPr lang="ru-RU" dirty="0" smtClean="0"/>
              <a:t>)</a:t>
            </a:r>
            <a:endParaRPr lang="uk-UA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57356" y="252841"/>
            <a:ext cx="4929222" cy="6605159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Другая 1">
      <a:dk1>
        <a:srgbClr val="7F7F7F"/>
      </a:dk1>
      <a:lt1>
        <a:srgbClr val="A5A5A5"/>
      </a:lt1>
      <a:dk2>
        <a:srgbClr val="3F3F3F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124</TotalTime>
  <Words>145</Words>
  <Application>Microsoft Office PowerPoint</Application>
  <PresentationFormat>Экран (4:3)</PresentationFormat>
  <Paragraphs>15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Бумажная</vt:lpstr>
      <vt:lpstr>Тарас Григорович Шевченко</vt:lpstr>
      <vt:lpstr>Тарас Григорович Шевченко</vt:lpstr>
      <vt:lpstr>Побував на Тернопільщині:  на початку жовтня 1846 — в родинному маєтку Вишневецьких у містечку, нині смт Вишнівець, де досліджував архітектуру палаців, церков, вивчав їх картини, спілкувався з місцевими жителями.</vt:lpstr>
      <vt:lpstr>Родинний маєток     Вишневецьких</vt:lpstr>
      <vt:lpstr>У середині жовтня 1846 Шевченко відвідав місто Почаїв, вивчав тут стародруки, цінні документи 17 ст. Намалював 4 акварелі: «Почаївська Лавра з півдня», «Почаївська Лавра зі сходу», «Вид на околиці з тераси Почаївської Лаври», «Собор Почаївської Лаври</vt:lpstr>
      <vt:lpstr>Почаївська Лавра з півдня</vt:lpstr>
      <vt:lpstr>          Почаївська Лавра із сходу </vt:lpstr>
      <vt:lpstr>Вид на околиці з тераси Почаївської Лаври</vt:lpstr>
      <vt:lpstr>Собор Почаївської Лаври (внутрішній вигляд)</vt:lpstr>
      <vt:lpstr>1846 Тарас Шевченко відвідав місто Кременець і також с.Білокриниця. Тут побував у гімназії, ліцеї, вивчав культові та інші мистецькі споруди, ймовірно, збирав і записав народні пісні, зробив деякі зарисовки.</vt:lpstr>
      <vt:lpstr>Гімназія ……………….Ліцей</vt:lpstr>
      <vt:lpstr>Тернопільська земля пам’ятає та оспівує легендарного поета Українського народу, про це свідчать велика кількість пам'ятників , меморіалів на Тернопільщині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 Господь дарував українському народові пророка, який став для нього ідейним, моральним та духовним дороговказом </vt:lpstr>
      <vt:lpstr>Слайд 23</vt:lpstr>
      <vt:lpstr>Робота  Боярської Юлії,  учениці 9 класу  Шумської ЗОШ І-ІІІ ст. №2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Тарас Григорович Шевченко</dc:title>
  <dc:creator>Boyarskyy</dc:creator>
  <cp:lastModifiedBy>User</cp:lastModifiedBy>
  <cp:revision>13</cp:revision>
  <dcterms:created xsi:type="dcterms:W3CDTF">2012-03-11T13:17:06Z</dcterms:created>
  <dcterms:modified xsi:type="dcterms:W3CDTF">2013-02-28T01:47:54Z</dcterms:modified>
</cp:coreProperties>
</file>