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8" r:id="rId5"/>
    <p:sldId id="279" r:id="rId6"/>
    <p:sldId id="280" r:id="rId7"/>
    <p:sldId id="274" r:id="rId8"/>
    <p:sldId id="273" r:id="rId9"/>
    <p:sldId id="264" r:id="rId10"/>
    <p:sldId id="265" r:id="rId11"/>
    <p:sldId id="261" r:id="rId12"/>
    <p:sldId id="266" r:id="rId13"/>
    <p:sldId id="267" r:id="rId14"/>
    <p:sldId id="268" r:id="rId15"/>
    <p:sldId id="270" r:id="rId16"/>
    <p:sldId id="269" r:id="rId17"/>
    <p:sldId id="271" r:id="rId18"/>
    <p:sldId id="262" r:id="rId19"/>
    <p:sldId id="272" r:id="rId20"/>
    <p:sldId id="275" r:id="rId21"/>
    <p:sldId id="277" r:id="rId22"/>
    <p:sldId id="259" r:id="rId23"/>
    <p:sldId id="260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DA5126"/>
    <a:srgbClr val="996633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1" autoAdjust="0"/>
    <p:restoredTop sz="94631" autoAdjust="0"/>
  </p:normalViewPr>
  <p:slideViewPr>
    <p:cSldViewPr>
      <p:cViewPr>
        <p:scale>
          <a:sx n="70" d="100"/>
          <a:sy n="70" d="100"/>
        </p:scale>
        <p:origin x="-522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8924B-A3CF-47CE-8421-3C3243792656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5E969-6404-4A1D-8056-E1F8EC2EAE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0A9FA-E0A9-4B74-A30D-57687B81AAE4}" type="datetimeFigureOut">
              <a:rPr lang="ru-RU" smtClean="0"/>
              <a:pPr/>
              <a:t>20.02.2011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AC96B-01EE-4FF0-A138-17B4271739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5940444"/>
          </a:xfrm>
        </p:spPr>
        <p:txBody>
          <a:bodyPr>
            <a:noAutofit/>
          </a:bodyPr>
          <a:lstStyle/>
          <a:p>
            <a:r>
              <a:rPr lang="uk-UA" sz="6600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Презентація</a:t>
            </a:r>
            <a:r>
              <a:rPr lang="uk-UA" sz="4800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досвіду роботи</a:t>
            </a:r>
            <a:br>
              <a:rPr lang="uk-UA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вчителя світової літератури </a:t>
            </a:r>
            <a:r>
              <a:rPr lang="uk-UA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спеціалізованої школи </a:t>
            </a:r>
            <a:r>
              <a:rPr lang="uk-UA" sz="3600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І-ІІІ ст.  </a:t>
            </a:r>
            <a:r>
              <a:rPr lang="ru-RU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 поглибленим вивченням </a:t>
            </a:r>
            <a:br>
              <a:rPr lang="uk-UA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інформаційних технологій </a:t>
            </a:r>
            <a:r>
              <a:rPr lang="ru-RU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та технологічних дисциплін  </a:t>
            </a:r>
            <a:br>
              <a:rPr lang="uk-UA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3600" b="1" i="1" dirty="0" err="1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Васильківці</a:t>
            </a:r>
            <a:r>
              <a:rPr lang="uk-UA" sz="3600" b="1" i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600" b="1" i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Гусятинського</a:t>
            </a:r>
            <a:r>
              <a:rPr lang="uk-UA" sz="3600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р-ну</a:t>
            </a:r>
            <a:r>
              <a:rPr lang="uk-UA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5400" b="1" i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Зубко Людмили Павлівни</a:t>
            </a:r>
            <a:endParaRPr lang="ru-RU" sz="5400" b="1" i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fade/>
    <p:sndAc>
      <p:stSnd>
        <p:snd r:embed="rId2" name="DITU UKRAINU - minus (master)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285728"/>
            <a:ext cx="4792753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сканирование0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214686"/>
            <a:ext cx="4929828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928670"/>
            <a:ext cx="407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ln w="17780" cmpd="sng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</a:t>
            </a:r>
            <a:r>
              <a:rPr lang="uk-UA" sz="48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Засідання </a:t>
            </a:r>
          </a:p>
          <a:p>
            <a:r>
              <a:rPr lang="uk-UA" sz="48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літературної</a:t>
            </a:r>
          </a:p>
          <a:p>
            <a:r>
              <a:rPr lang="uk-UA" sz="48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студії “СЛОВО”</a:t>
            </a:r>
            <a:endParaRPr lang="ru-RU" sz="4000" b="1" dirty="0">
              <a:ln w="17780" cmpd="sng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28" y="3500438"/>
            <a:ext cx="40847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uk-UA" sz="48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Конференція </a:t>
            </a:r>
          </a:p>
          <a:p>
            <a:r>
              <a:rPr lang="uk-UA" sz="48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uk-UA" sz="4800" b="1" dirty="0" err="1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“Героїчний</a:t>
            </a:r>
            <a:r>
              <a:rPr lang="uk-UA" sz="48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епос </a:t>
            </a:r>
          </a:p>
          <a:p>
            <a:r>
              <a:rPr lang="uk-UA" sz="4800" b="1" dirty="0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</a:t>
            </a:r>
            <a:r>
              <a:rPr lang="uk-UA" sz="4800" b="1" dirty="0" err="1" smtClean="0">
                <a:ln w="17780" cmpd="sng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Середньовіччя”</a:t>
            </a:r>
            <a:endParaRPr lang="ru-RU" sz="4800" b="1" dirty="0">
              <a:ln w="17780" cmpd="sng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8" descr="C:\Documents and Settings\ADMIN\Мои документы\InterVideo\WinDVD\Capture\01-3212.bmp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643314"/>
            <a:ext cx="2028825" cy="2792412"/>
          </a:xfrm>
          <a:prstGeom prst="rect">
            <a:avLst/>
          </a:prstGeom>
          <a:noFill/>
        </p:spPr>
      </p:pic>
      <p:pic>
        <p:nvPicPr>
          <p:cNvPr id="2051" name="Рисунок 3" descr="D:\Фотографії\Мама 7 кл\01-7.bmp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85728"/>
            <a:ext cx="2047875" cy="2852737"/>
          </a:xfrm>
          <a:prstGeom prst="rect">
            <a:avLst/>
          </a:prstGeom>
          <a:noFill/>
        </p:spPr>
      </p:pic>
      <p:pic>
        <p:nvPicPr>
          <p:cNvPr id="2052" name="Рисунок 2" descr="D:\Фотографії\Мама 7 кл\01-5.bmp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643314"/>
            <a:ext cx="2043113" cy="2859088"/>
          </a:xfrm>
          <a:prstGeom prst="rect">
            <a:avLst/>
          </a:prstGeom>
          <a:noFill/>
        </p:spPr>
      </p:pic>
      <p:pic>
        <p:nvPicPr>
          <p:cNvPr id="2053" name="Рисунок 1" descr="D:\Фотографії\Мама 7 кл\01-27.bmp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85728"/>
            <a:ext cx="2041525" cy="2787650"/>
          </a:xfrm>
          <a:prstGeom prst="rect">
            <a:avLst/>
          </a:prstGeom>
          <a:noFill/>
        </p:spPr>
      </p:pic>
      <p:pic>
        <p:nvPicPr>
          <p:cNvPr id="2054" name="Рисунок 7" descr="C:\Documents and Settings\ADMIN\Мои документы\InterVideo\WinDVD\Capture\01-41239.bmp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285728"/>
            <a:ext cx="2036763" cy="2857500"/>
          </a:xfrm>
          <a:prstGeom prst="rect">
            <a:avLst/>
          </a:prstGeom>
          <a:noFill/>
        </p:spPr>
      </p:pic>
      <p:pic>
        <p:nvPicPr>
          <p:cNvPr id="2055" name="Рисунок 6" descr="C:\Documents and Settings\ADMIN\Мои документы\InterVideo\WinDVD\Capture\0121-37.bmp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3643314"/>
            <a:ext cx="2109788" cy="2859088"/>
          </a:xfrm>
          <a:prstGeom prst="rect">
            <a:avLst/>
          </a:prstGeom>
          <a:noFill/>
        </p:spPr>
      </p:pic>
      <p:pic>
        <p:nvPicPr>
          <p:cNvPr id="2056" name="Рисунок 5" descr="C:\Documents and Settings\ADMIN\Мои документы\InterVideo\WinDVD\Capture\2101-37.bmp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214290"/>
            <a:ext cx="2157412" cy="2846388"/>
          </a:xfrm>
          <a:prstGeom prst="rect">
            <a:avLst/>
          </a:prstGeom>
          <a:noFill/>
        </p:spPr>
      </p:pic>
      <p:pic>
        <p:nvPicPr>
          <p:cNvPr id="2057" name="Рисунок 4" descr="D:\Фотографії\Мама 7 кл\01-25.bmp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78" y="3643314"/>
            <a:ext cx="2116137" cy="2859088"/>
          </a:xfrm>
          <a:prstGeom prst="rect">
            <a:avLst/>
          </a:prstGeom>
          <a:noFill/>
        </p:spPr>
      </p:pic>
      <p:sp>
        <p:nvSpPr>
          <p:cNvPr id="2058" name="WordArt 10"/>
          <p:cNvSpPr>
            <a:spLocks noChangeArrowheads="1" noChangeShapeType="1" noTextEdit="1"/>
          </p:cNvSpPr>
          <p:nvPr/>
        </p:nvSpPr>
        <p:spPr bwMode="auto">
          <a:xfrm>
            <a:off x="214282" y="3071810"/>
            <a:ext cx="8786874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33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/>
              </a:rPr>
              <a:t>Кращі гуртківці – студенти престижних навчальних закладів</a:t>
            </a:r>
            <a:endParaRPr lang="uk-UA" sz="3600" kern="10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ransition spd="slow" advClick="0" advTm="10000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642918"/>
            <a:ext cx="2158950" cy="2880000"/>
          </a:xfrm>
          <a:prstGeom prst="rect">
            <a:avLst/>
          </a:prstGeom>
        </p:spPr>
      </p:pic>
      <p:pic>
        <p:nvPicPr>
          <p:cNvPr id="3" name="Рисунок 2" descr="сканирование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857364"/>
            <a:ext cx="2257110" cy="3240000"/>
          </a:xfrm>
          <a:prstGeom prst="rect">
            <a:avLst/>
          </a:prstGeom>
        </p:spPr>
      </p:pic>
      <p:pic>
        <p:nvPicPr>
          <p:cNvPr id="4" name="Рисунок 3" descr="сканирование0008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32499">
            <a:off x="279076" y="3080373"/>
            <a:ext cx="2459650" cy="3600000"/>
          </a:xfrm>
          <a:prstGeom prst="rect">
            <a:avLst/>
          </a:prstGeom>
        </p:spPr>
      </p:pic>
      <p:pic>
        <p:nvPicPr>
          <p:cNvPr id="5" name="Рисунок 4" descr="сканирование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9454" y="500042"/>
            <a:ext cx="2053945" cy="2880000"/>
          </a:xfrm>
          <a:prstGeom prst="rect">
            <a:avLst/>
          </a:prstGeom>
        </p:spPr>
      </p:pic>
      <p:pic>
        <p:nvPicPr>
          <p:cNvPr id="6" name="Рисунок 5" descr="сканирование0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40" y="1857364"/>
            <a:ext cx="2223764" cy="3240000"/>
          </a:xfrm>
          <a:prstGeom prst="rect">
            <a:avLst/>
          </a:prstGeom>
        </p:spPr>
      </p:pic>
      <p:pic>
        <p:nvPicPr>
          <p:cNvPr id="7" name="Рисунок 6" descr="сканирование0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843967">
            <a:off x="6227289" y="3006106"/>
            <a:ext cx="2516970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0166" y="571480"/>
            <a:ext cx="60007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переможець ІІ етапу та активний </a:t>
            </a:r>
          </a:p>
          <a:p>
            <a:pPr algn="ctr"/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учасник ІІІ етапу Всеукраїнського </a:t>
            </a:r>
          </a:p>
          <a:p>
            <a:pPr algn="ctr"/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конкурсу учнівської творчості </a:t>
            </a:r>
          </a:p>
          <a:p>
            <a:pPr algn="ctr"/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в номінації </a:t>
            </a:r>
            <a:r>
              <a:rPr lang="uk-UA" sz="2400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“Література”</a:t>
            </a: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(2002).</a:t>
            </a:r>
          </a:p>
          <a:p>
            <a:pPr algn="ctr"/>
            <a:r>
              <a:rPr lang="uk-UA" sz="2400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“Кращий</a:t>
            </a: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 студент 2003 </a:t>
            </a:r>
            <a:r>
              <a:rPr lang="uk-UA" sz="2400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року”</a:t>
            </a: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,</a:t>
            </a:r>
          </a:p>
          <a:p>
            <a:pPr algn="ctr"/>
            <a:r>
              <a:rPr lang="uk-UA" sz="2400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“Кращий</a:t>
            </a: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 студент 2004 </a:t>
            </a:r>
            <a:r>
              <a:rPr lang="uk-UA" sz="2400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року”</a:t>
            </a:r>
            <a:endParaRPr lang="uk-UA" sz="2400" dirty="0" smtClean="0">
              <a:ln w="17780" cmpd="sng">
                <a:solidFill>
                  <a:srgbClr val="333300"/>
                </a:solidFill>
                <a:prstDash val="solid"/>
                <a:miter lim="800000"/>
              </a:ln>
              <a:solidFill>
                <a:srgbClr val="333300"/>
              </a:solidFill>
              <a:latin typeface="Monotype Corsiva" pitchFamily="66" charset="0"/>
            </a:endParaRPr>
          </a:p>
          <a:p>
            <a:pPr algn="ctr"/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в номінації </a:t>
            </a:r>
            <a:r>
              <a:rPr lang="uk-UA" sz="2400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“Студент-лідер”</a:t>
            </a: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.</a:t>
            </a:r>
          </a:p>
          <a:p>
            <a:pPr algn="ctr"/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З 2008 року керівник літературного гуртка</a:t>
            </a:r>
          </a:p>
          <a:p>
            <a:pPr algn="ctr"/>
            <a:r>
              <a:rPr lang="uk-UA" sz="2400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“Поети-початківці”</a:t>
            </a: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 </a:t>
            </a:r>
            <a:r>
              <a:rPr lang="uk-UA" sz="2400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Чортківського</a:t>
            </a: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 обласного педагогічного училища ім. О.Барвінського</a:t>
            </a:r>
            <a:endParaRPr lang="ru-RU" sz="2400" dirty="0">
              <a:ln w="17780" cmpd="sng">
                <a:solidFill>
                  <a:srgbClr val="333300"/>
                </a:solidFill>
                <a:prstDash val="solid"/>
                <a:miter lim="800000"/>
              </a:ln>
              <a:solidFill>
                <a:srgbClr val="33330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0298" y="0"/>
            <a:ext cx="42862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Сисак</a:t>
            </a:r>
            <a:r>
              <a:rPr lang="uk-UA" sz="4400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Лілія</a:t>
            </a:r>
          </a:p>
        </p:txBody>
      </p:sp>
      <p:pic>
        <p:nvPicPr>
          <p:cNvPr id="11" name="Рисунок 10" descr="скан222ирование0009.jpg"/>
          <p:cNvPicPr>
            <a:picLocks noChangeAspect="1"/>
          </p:cNvPicPr>
          <p:nvPr/>
        </p:nvPicPr>
        <p:blipFill>
          <a:blip r:embed="rId8" cstate="print"/>
          <a:srcRect t="8094" b="24186"/>
          <a:stretch>
            <a:fillRect/>
          </a:stretch>
        </p:blipFill>
        <p:spPr>
          <a:xfrm>
            <a:off x="3214678" y="4286256"/>
            <a:ext cx="242889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-2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285728"/>
            <a:ext cx="2964375" cy="32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сканирование0008.jpg"/>
          <p:cNvPicPr>
            <a:picLocks noChangeAspect="1"/>
          </p:cNvPicPr>
          <p:nvPr/>
        </p:nvPicPr>
        <p:blipFill>
          <a:blip r:embed="rId3"/>
          <a:srcRect l="5040" t="11869" b="17092"/>
          <a:stretch>
            <a:fillRect/>
          </a:stretch>
        </p:blipFill>
        <p:spPr>
          <a:xfrm>
            <a:off x="214282" y="3214686"/>
            <a:ext cx="2931434" cy="32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00100" y="142852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Гаврищак</a:t>
            </a:r>
            <a:r>
              <a:rPr lang="uk-UA" sz="36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Галина</a:t>
            </a:r>
            <a:endParaRPr lang="ru-RU" sz="36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642918"/>
            <a:ext cx="5072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Monotype Corsiva" pitchFamily="66" charset="0"/>
              </a:rPr>
              <a:t>Переможець ІІ етапу  Всеукраїнського</a:t>
            </a:r>
          </a:p>
          <a:p>
            <a:r>
              <a:rPr lang="uk-UA" sz="2400" b="1" dirty="0">
                <a:latin typeface="Monotype Corsiva" pitchFamily="66" charset="0"/>
              </a:rPr>
              <a:t>к</a:t>
            </a:r>
            <a:r>
              <a:rPr lang="uk-UA" sz="2400" b="1" dirty="0" smtClean="0">
                <a:latin typeface="Monotype Corsiva" pitchFamily="66" charset="0"/>
              </a:rPr>
              <a:t>онкурсу учнівської творчості в номінації </a:t>
            </a:r>
            <a:r>
              <a:rPr lang="uk-UA" sz="2400" b="1" dirty="0" err="1" smtClean="0">
                <a:latin typeface="Monotype Corsiva" pitchFamily="66" charset="0"/>
              </a:rPr>
              <a:t>“Література”</a:t>
            </a:r>
            <a:r>
              <a:rPr lang="uk-UA" sz="2400" b="1" dirty="0" smtClean="0">
                <a:latin typeface="Monotype Corsiva" pitchFamily="66" charset="0"/>
              </a:rPr>
              <a:t>, автор конкурсної роботи </a:t>
            </a:r>
            <a:r>
              <a:rPr lang="uk-UA" sz="2400" b="1" dirty="0" err="1" smtClean="0">
                <a:latin typeface="Monotype Corsiva" pitchFamily="66" charset="0"/>
              </a:rPr>
              <a:t>“На</a:t>
            </a:r>
            <a:r>
              <a:rPr lang="uk-UA" sz="2400" b="1" dirty="0" smtClean="0">
                <a:latin typeface="Monotype Corsiva" pitchFamily="66" charset="0"/>
              </a:rPr>
              <a:t> крилах </a:t>
            </a:r>
            <a:r>
              <a:rPr lang="uk-UA" sz="2400" b="1" dirty="0" err="1" smtClean="0">
                <a:latin typeface="Monotype Corsiva" pitchFamily="66" charset="0"/>
              </a:rPr>
              <a:t>слова”</a:t>
            </a:r>
            <a:r>
              <a:rPr lang="uk-UA" sz="2400" b="1" dirty="0" smtClean="0">
                <a:latin typeface="Monotype Corsiva" pitchFamily="66" charset="0"/>
              </a:rPr>
              <a:t>  на здобуття премії </a:t>
            </a:r>
          </a:p>
          <a:p>
            <a:r>
              <a:rPr lang="uk-UA" sz="2400" b="1" dirty="0">
                <a:latin typeface="Monotype Corsiva" pitchFamily="66" charset="0"/>
              </a:rPr>
              <a:t> </a:t>
            </a:r>
            <a:r>
              <a:rPr lang="uk-UA" sz="2400" b="1" dirty="0" smtClean="0">
                <a:latin typeface="Monotype Corsiva" pitchFamily="66" charset="0"/>
              </a:rPr>
              <a:t>ім. Б.Лепкого  ( 2006-2007 </a:t>
            </a:r>
            <a:r>
              <a:rPr lang="uk-UA" sz="2400" b="1" dirty="0" err="1" smtClean="0">
                <a:latin typeface="Monotype Corsiva" pitchFamily="66" charset="0"/>
              </a:rPr>
              <a:t>н.р</a:t>
            </a:r>
            <a:r>
              <a:rPr lang="uk-UA" sz="2400" b="1" dirty="0" smtClean="0">
                <a:latin typeface="Monotype Corsiva" pitchFamily="66" charset="0"/>
              </a:rPr>
              <a:t>.)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44" y="4714884"/>
            <a:ext cx="5178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latin typeface="Monotype Corsiva" pitchFamily="66" charset="0"/>
              </a:rPr>
              <a:t>“Кращий</a:t>
            </a:r>
            <a:r>
              <a:rPr lang="uk-UA" sz="2400" b="1" dirty="0" smtClean="0">
                <a:latin typeface="Monotype Corsiva" pitchFamily="66" charset="0"/>
              </a:rPr>
              <a:t> студент 2009 </a:t>
            </a:r>
            <a:r>
              <a:rPr lang="uk-UA" sz="2400" b="1" dirty="0" err="1" smtClean="0">
                <a:latin typeface="Monotype Corsiva" pitchFamily="66" charset="0"/>
              </a:rPr>
              <a:t>року”</a:t>
            </a:r>
            <a:r>
              <a:rPr lang="uk-UA" sz="2400" b="1" dirty="0" smtClean="0">
                <a:latin typeface="Monotype Corsiva" pitchFamily="66" charset="0"/>
              </a:rPr>
              <a:t> </a:t>
            </a:r>
          </a:p>
          <a:p>
            <a:r>
              <a:rPr lang="uk-UA" sz="2400" b="1" dirty="0" err="1" smtClean="0">
                <a:latin typeface="Monotype Corsiva" pitchFamily="66" charset="0"/>
              </a:rPr>
              <a:t>Чортківського</a:t>
            </a:r>
            <a:r>
              <a:rPr lang="uk-UA" sz="2400" b="1" dirty="0" smtClean="0">
                <a:latin typeface="Monotype Corsiva" pitchFamily="66" charset="0"/>
              </a:rPr>
              <a:t> педагогічного училища</a:t>
            </a:r>
          </a:p>
          <a:p>
            <a:r>
              <a:rPr lang="uk-UA" sz="2400" b="1" dirty="0" err="1" smtClean="0">
                <a:latin typeface="Monotype Corsiva" pitchFamily="66" charset="0"/>
              </a:rPr>
              <a:t>ім.О.Барвінського</a:t>
            </a:r>
            <a:r>
              <a:rPr lang="uk-UA" sz="2400" b="1" dirty="0" smtClean="0">
                <a:latin typeface="Monotype Corsiva" pitchFamily="66" charset="0"/>
              </a:rPr>
              <a:t>, активний учасник</a:t>
            </a:r>
          </a:p>
          <a:p>
            <a:r>
              <a:rPr lang="uk-UA" sz="2400" b="1" dirty="0" smtClean="0">
                <a:latin typeface="Monotype Corsiva" pitchFamily="66" charset="0"/>
              </a:rPr>
              <a:t>літературного гуртка </a:t>
            </a:r>
            <a:r>
              <a:rPr lang="uk-UA" sz="2400" b="1" dirty="0" err="1" smtClean="0">
                <a:latin typeface="Monotype Corsiva" pitchFamily="66" charset="0"/>
              </a:rPr>
              <a:t>“Поети-початківці”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8" name="Рисунок 7" descr="01-16.bmp"/>
          <p:cNvPicPr>
            <a:picLocks noChangeAspect="1"/>
          </p:cNvPicPr>
          <p:nvPr/>
        </p:nvPicPr>
        <p:blipFill>
          <a:blip r:embed="rId4"/>
          <a:srcRect l="23255" t="9302" b="31786"/>
          <a:stretch>
            <a:fillRect/>
          </a:stretch>
        </p:blipFill>
        <p:spPr>
          <a:xfrm>
            <a:off x="2714612" y="2571744"/>
            <a:ext cx="3571900" cy="20564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-6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069" y="0"/>
            <a:ext cx="4704931" cy="3528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20930544">
            <a:off x="396618" y="504813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Коваль Марія</a:t>
            </a:r>
            <a:endParaRPr lang="ru-RU" sz="40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pic>
        <p:nvPicPr>
          <p:cNvPr id="4" name="Рисунок 3" descr="ска232нирование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98348">
            <a:off x="874944" y="1390685"/>
            <a:ext cx="3394276" cy="4600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0562" y="3714752"/>
            <a:ext cx="4214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Фіналіст </a:t>
            </a:r>
          </a:p>
          <a:p>
            <a:pPr algn="ctr"/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Всеукраїнського конкурсу </a:t>
            </a:r>
          </a:p>
          <a:p>
            <a:pPr algn="ctr"/>
            <a:r>
              <a:rPr lang="uk-UA" sz="24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“Безмежний</a:t>
            </a:r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 світ </a:t>
            </a:r>
          </a:p>
          <a:p>
            <a:pPr algn="ctr"/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Шекспірових </a:t>
            </a:r>
            <a:r>
              <a:rPr lang="uk-UA" sz="24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сонетів”</a:t>
            </a:r>
            <a:endParaRPr lang="uk-UA" sz="2400" b="1" dirty="0" smtClean="0">
              <a:ln w="17780" cmpd="sng">
                <a:solidFill>
                  <a:srgbClr val="C00000"/>
                </a:solidFill>
                <a:prstDash val="solid"/>
                <a:miter lim="800000"/>
              </a:ln>
            </a:endParaRPr>
          </a:p>
          <a:p>
            <a:pPr algn="ctr"/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у номінації </a:t>
            </a:r>
          </a:p>
          <a:p>
            <a:pPr algn="ctr"/>
            <a:r>
              <a:rPr lang="uk-UA" sz="24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“Сонет</a:t>
            </a:r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 до Великого </a:t>
            </a:r>
            <a:r>
              <a:rPr lang="uk-UA" sz="24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</a:rPr>
              <a:t>Барда”</a:t>
            </a:r>
            <a:endParaRPr lang="ru-RU" sz="24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</a:endParaRPr>
          </a:p>
        </p:txBody>
      </p:sp>
    </p:spTree>
  </p:cSld>
  <p:clrMapOvr>
    <a:masterClrMapping/>
  </p:clrMapOvr>
  <p:transition spd="slow" advClick="0" advTm="700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840.JPG"/>
          <p:cNvPicPr>
            <a:picLocks noChangeAspect="1"/>
          </p:cNvPicPr>
          <p:nvPr/>
        </p:nvPicPr>
        <p:blipFill>
          <a:blip r:embed="rId2"/>
          <a:srcRect b="19028"/>
          <a:stretch>
            <a:fillRect/>
          </a:stretch>
        </p:blipFill>
        <p:spPr>
          <a:xfrm>
            <a:off x="357158" y="357166"/>
            <a:ext cx="2915097" cy="5072098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" name="Рисунок 2" descr="DSC008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857496"/>
            <a:ext cx="479999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90291" y="320629"/>
            <a:ext cx="3332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Дубінська</a:t>
            </a:r>
            <a:r>
              <a:rPr lang="uk-UA" sz="40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Віта </a:t>
            </a:r>
            <a:endParaRPr lang="ru-RU" sz="40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1142984"/>
            <a:ext cx="52004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Активний учасник конкурсу</a:t>
            </a:r>
          </a:p>
          <a:p>
            <a:r>
              <a:rPr lang="uk-UA" sz="2400" b="1" dirty="0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художнього читання прози та поезії</a:t>
            </a:r>
          </a:p>
          <a:p>
            <a:r>
              <a:rPr lang="uk-UA" sz="2400" b="1" dirty="0" err="1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“Ми</a:t>
            </a:r>
            <a:r>
              <a:rPr lang="uk-UA" sz="2400" b="1" dirty="0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 нація! </a:t>
            </a:r>
            <a:r>
              <a:rPr lang="uk-UA" sz="2400" b="1" dirty="0" err="1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Сузір</a:t>
            </a:r>
            <a:r>
              <a:rPr lang="en-US" sz="2400" b="1" dirty="0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’</a:t>
            </a:r>
            <a:r>
              <a:rPr lang="uk-UA" sz="2400" b="1" dirty="0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я </a:t>
            </a:r>
            <a:r>
              <a:rPr lang="uk-UA" sz="2400" b="1" dirty="0" err="1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міліонів</a:t>
            </a:r>
            <a:r>
              <a:rPr lang="uk-UA" sz="2400" b="1" dirty="0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!” </a:t>
            </a:r>
          </a:p>
          <a:p>
            <a:r>
              <a:rPr lang="uk-UA" sz="2400" b="1" dirty="0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(Номінація </a:t>
            </a:r>
            <a:r>
              <a:rPr lang="uk-UA" sz="2400" b="1" dirty="0" err="1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“Моє</a:t>
            </a:r>
            <a:r>
              <a:rPr lang="uk-UA" sz="2400" b="1" dirty="0" smtClean="0">
                <a:ln w="17780" cmpd="sng">
                  <a:solidFill>
                    <a:srgbClr val="996633"/>
                  </a:solidFill>
                  <a:prstDash val="solid"/>
                  <a:miter lim="800000"/>
                </a:ln>
                <a:latin typeface="Monotype Corsiva" pitchFamily="66" charset="0"/>
              </a:rPr>
              <a:t>  національне  “Я”, 2010 р.)</a:t>
            </a:r>
            <a:endParaRPr lang="ru-RU" sz="2400" b="1" dirty="0">
              <a:ln w="17780" cmpd="sng">
                <a:solidFill>
                  <a:srgbClr val="996633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5286388"/>
            <a:ext cx="3214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>
                  <a:solidFill>
                    <a:srgbClr val="996633"/>
                  </a:solidFill>
                </a:ln>
                <a:latin typeface="Monotype Corsiva" pitchFamily="66" charset="0"/>
              </a:rPr>
              <a:t>      Святкування</a:t>
            </a:r>
          </a:p>
          <a:p>
            <a:r>
              <a:rPr lang="uk-UA" sz="3200" b="1" dirty="0" smtClean="0">
                <a:ln>
                  <a:solidFill>
                    <a:srgbClr val="996633"/>
                  </a:solidFill>
                </a:ln>
                <a:latin typeface="Monotype Corsiva" pitchFamily="66" charset="0"/>
              </a:rPr>
              <a:t>       Лесиного Дня   </a:t>
            </a:r>
            <a:endParaRPr lang="ru-RU" sz="3200" b="1" dirty="0">
              <a:ln>
                <a:solidFill>
                  <a:srgbClr val="996633"/>
                </a:solidFill>
              </a:ln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3.jpg"/>
          <p:cNvPicPr>
            <a:picLocks noChangeAspect="1"/>
          </p:cNvPicPr>
          <p:nvPr/>
        </p:nvPicPr>
        <p:blipFill>
          <a:blip r:embed="rId2"/>
          <a:srcRect l="10836" t="5478"/>
          <a:stretch>
            <a:fillRect/>
          </a:stretch>
        </p:blipFill>
        <p:spPr>
          <a:xfrm>
            <a:off x="428596" y="357166"/>
            <a:ext cx="4798082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сканирование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3357562"/>
            <a:ext cx="4598425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14942" y="642918"/>
            <a:ext cx="3661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Літературно -</a:t>
            </a:r>
          </a:p>
          <a:p>
            <a:r>
              <a:rPr lang="uk-UA" sz="3200" b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  музична</a:t>
            </a:r>
          </a:p>
          <a:p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          композиція</a:t>
            </a:r>
          </a:p>
          <a:p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</a:t>
            </a:r>
            <a:r>
              <a:rPr lang="uk-UA" sz="32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“На</a:t>
            </a:r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крилах </a:t>
            </a:r>
          </a:p>
          <a:p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            </a:t>
            </a:r>
            <a:r>
              <a:rPr lang="uk-UA" sz="32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Поезії”</a:t>
            </a:r>
            <a:endParaRPr lang="ru-RU" sz="32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857628"/>
            <a:ext cx="371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Інсценізація</a:t>
            </a:r>
          </a:p>
          <a:p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 п</a:t>
            </a:r>
            <a:r>
              <a:rPr lang="en-US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’</a:t>
            </a:r>
            <a:r>
              <a:rPr lang="uk-UA" sz="32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єси</a:t>
            </a:r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– казки</a:t>
            </a:r>
          </a:p>
          <a:p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       С.Я.Маршака</a:t>
            </a:r>
          </a:p>
          <a:p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   </a:t>
            </a:r>
            <a:r>
              <a:rPr lang="uk-UA" sz="32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“Дванадцять</a:t>
            </a:r>
            <a:endParaRPr lang="uk-UA" sz="3200" b="1" dirty="0" smtClean="0">
              <a:ln w="17780" cmpd="sng">
                <a:solidFill>
                  <a:srgbClr val="C00000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  <a:p>
            <a:r>
              <a:rPr lang="uk-UA" sz="3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                </a:t>
            </a:r>
            <a:r>
              <a:rPr lang="uk-UA" sz="32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місяців”</a:t>
            </a:r>
            <a:endParaRPr lang="ru-RU" sz="32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285728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0022.JPG"/>
          <p:cNvPicPr>
            <a:picLocks noChangeAspect="1"/>
          </p:cNvPicPr>
          <p:nvPr/>
        </p:nvPicPr>
        <p:blipFill>
          <a:blip r:embed="rId3" cstate="print"/>
          <a:srcRect t="9922" b="3261"/>
          <a:stretch>
            <a:fillRect/>
          </a:stretch>
        </p:blipFill>
        <p:spPr>
          <a:xfrm>
            <a:off x="2500298" y="3857628"/>
            <a:ext cx="5120000" cy="2500330"/>
          </a:xfrm>
          <a:prstGeom prst="rect">
            <a:avLst/>
          </a:prstGeom>
        </p:spPr>
      </p:pic>
      <p:pic>
        <p:nvPicPr>
          <p:cNvPr id="3" name="Рисунок 2" descr="DSC00017.JPG"/>
          <p:cNvPicPr>
            <a:picLocks noChangeAspect="1"/>
          </p:cNvPicPr>
          <p:nvPr/>
        </p:nvPicPr>
        <p:blipFill>
          <a:blip r:embed="rId4" cstate="print"/>
          <a:srcRect r="38608" b="8651"/>
          <a:stretch>
            <a:fillRect/>
          </a:stretch>
        </p:blipFill>
        <p:spPr>
          <a:xfrm>
            <a:off x="1785918" y="3857628"/>
            <a:ext cx="3143272" cy="2500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928670"/>
            <a:ext cx="4857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Monotype Corsiva" pitchFamily="66" charset="0"/>
              </a:rPr>
              <a:t>                  </a:t>
            </a:r>
            <a:r>
              <a:rPr lang="uk-UA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Гуртківці </a:t>
            </a:r>
          </a:p>
          <a:p>
            <a:r>
              <a:rPr lang="uk-UA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        на екскурсії </a:t>
            </a:r>
          </a:p>
          <a:p>
            <a:r>
              <a:rPr lang="uk-UA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в місті - фортеці</a:t>
            </a:r>
          </a:p>
          <a:p>
            <a:r>
              <a:rPr lang="uk-UA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  </a:t>
            </a:r>
            <a:r>
              <a:rPr lang="uk-UA" sz="3600" b="1" dirty="0" err="1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Кам</a:t>
            </a:r>
            <a:r>
              <a:rPr lang="en-US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’</a:t>
            </a:r>
            <a:r>
              <a:rPr lang="uk-UA" sz="3600" b="1" dirty="0" err="1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янець</a:t>
            </a:r>
            <a:r>
              <a:rPr lang="uk-UA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 – </a:t>
            </a:r>
          </a:p>
          <a:p>
            <a:r>
              <a:rPr lang="uk-UA" sz="36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 </a:t>
            </a:r>
            <a:r>
              <a:rPr lang="uk-UA" sz="3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     Подільський</a:t>
            </a:r>
            <a:endParaRPr lang="ru-RU" sz="36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3786190"/>
            <a:ext cx="12698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   Літо</a:t>
            </a:r>
          </a:p>
          <a:p>
            <a:r>
              <a:rPr lang="uk-UA" sz="3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2010 р.</a:t>
            </a:r>
            <a:endParaRPr lang="ru-RU" sz="3200" b="1" dirty="0">
              <a:ln w="18000">
                <a:solidFill>
                  <a:srgbClr val="FF000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ние0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3000372"/>
            <a:ext cx="5485494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DSC01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1" y="214290"/>
            <a:ext cx="4799999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4071942"/>
            <a:ext cx="3571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rgbClr val="FFC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800" b="1" dirty="0" smtClean="0">
                <a:ln w="10541" cmpd="sng">
                  <a:solidFill>
                    <a:srgbClr val="FF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«Ясна</a:t>
            </a:r>
          </a:p>
          <a:p>
            <a:r>
              <a:rPr lang="ru-RU" sz="4800" b="1" dirty="0">
                <a:ln w="10541" cmpd="sng">
                  <a:solidFill>
                    <a:srgbClr val="FF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n w="10541" cmpd="sng">
                  <a:solidFill>
                    <a:srgbClr val="FF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800" b="1" dirty="0" err="1" smtClean="0">
                <a:ln w="10541" cmpd="sng">
                  <a:solidFill>
                    <a:srgbClr val="FF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зірка</a:t>
            </a:r>
            <a:endParaRPr lang="ru-RU" sz="4800" b="1" dirty="0" smtClean="0">
              <a:ln w="10541" cmpd="sng">
                <a:solidFill>
                  <a:srgbClr val="FF0000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ln w="10541" cmpd="sng">
                  <a:solidFill>
                    <a:srgbClr val="FF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b="1" dirty="0" err="1" smtClean="0">
                <a:ln w="10541" cmpd="sng">
                  <a:solidFill>
                    <a:srgbClr val="FF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зас</a:t>
            </a:r>
            <a:r>
              <a:rPr lang="uk-UA" sz="4800" b="1" dirty="0">
                <a:ln w="10541" cmpd="sng">
                  <a:solidFill>
                    <a:srgbClr val="FF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800" b="1" dirty="0" smtClean="0">
                <a:ln w="10541" cmpd="sng">
                  <a:solidFill>
                    <a:srgbClr val="FF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яла»</a:t>
            </a:r>
            <a:endParaRPr lang="ru-RU" sz="4800" b="1" dirty="0">
              <a:ln w="10541" cmpd="sng">
                <a:solidFill>
                  <a:srgbClr val="FF0000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642918"/>
            <a:ext cx="3643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Різдвяний</a:t>
            </a:r>
          </a:p>
          <a:p>
            <a:r>
              <a:rPr lang="uk-UA" sz="5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  вертеп</a:t>
            </a:r>
            <a:endParaRPr lang="ru-RU" sz="5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872.JPG"/>
          <p:cNvPicPr>
            <a:picLocks noChangeAspect="1"/>
          </p:cNvPicPr>
          <p:nvPr/>
        </p:nvPicPr>
        <p:blipFill>
          <a:blip r:embed="rId2" cstate="print"/>
          <a:srcRect l="15625" t="13541"/>
          <a:stretch>
            <a:fillRect/>
          </a:stretch>
        </p:blipFill>
        <p:spPr>
          <a:xfrm>
            <a:off x="285720" y="2643182"/>
            <a:ext cx="5152768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DSC00876.JPG"/>
          <p:cNvPicPr>
            <a:picLocks noChangeAspect="1"/>
          </p:cNvPicPr>
          <p:nvPr/>
        </p:nvPicPr>
        <p:blipFill>
          <a:blip r:embed="rId3" cstate="print"/>
          <a:srcRect t="3125" r="21875" b="7291"/>
          <a:stretch>
            <a:fillRect/>
          </a:stretch>
        </p:blipFill>
        <p:spPr>
          <a:xfrm>
            <a:off x="4214810" y="285728"/>
            <a:ext cx="4604643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1643050"/>
            <a:ext cx="3212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err="1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Комп</a:t>
            </a:r>
            <a:r>
              <a:rPr lang="en-US" sz="4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’</a:t>
            </a:r>
            <a:r>
              <a:rPr lang="uk-UA" sz="4400" b="1" dirty="0" err="1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ютери</a:t>
            </a:r>
            <a:r>
              <a:rPr lang="uk-UA" sz="4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 </a:t>
            </a:r>
            <a:r>
              <a:rPr lang="uk-UA" sz="4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-</a:t>
            </a:r>
            <a:endParaRPr lang="ru-RU" sz="4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4286256"/>
            <a:ext cx="24272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наші </a:t>
            </a:r>
          </a:p>
          <a:p>
            <a:r>
              <a:rPr lang="uk-UA" sz="4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помічники</a:t>
            </a:r>
            <a:endParaRPr lang="ru-RU" sz="4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86182" y="357166"/>
            <a:ext cx="5143536" cy="5072098"/>
          </a:xfrm>
        </p:spPr>
        <p:txBody>
          <a:bodyPr>
            <a:normAutofit fontScale="90000"/>
          </a:bodyPr>
          <a:lstStyle/>
          <a:p>
            <a:pPr algn="l"/>
            <a:r>
              <a:rPr lang="uk-UA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Прізвище</a:t>
            </a:r>
            <a:r>
              <a:rPr lang="uk-UA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ім’я, по-батькові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uk-UA" sz="22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Зубко </a:t>
            </a:r>
            <a:r>
              <a:rPr lang="uk-UA" sz="2200" b="1" i="1" dirty="0">
                <a:ln w="10541" cmpd="sng">
                  <a:solidFill>
                    <a:srgbClr val="C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Людмила </a:t>
            </a:r>
            <a:r>
              <a:rPr lang="uk-UA" sz="22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Павлівна</a:t>
            </a:r>
            <a:r>
              <a:rPr lang="uk-UA" sz="8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Рік </a:t>
            </a:r>
            <a:r>
              <a:rPr lang="uk-UA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народження </a:t>
            </a:r>
            <a:r>
              <a:rPr lang="uk-UA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1965</a:t>
            </a:r>
            <a:b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Місце народження:</a:t>
            </a:r>
            <a:r>
              <a:rPr lang="uk-U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2000" b="1" i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Клебанівка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uk-UA" sz="2000" b="1" i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Підволочиського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району</a:t>
            </a:r>
            <a:r>
              <a:rPr lang="ru-RU" sz="20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Тернопільської області</a:t>
            </a:r>
            <a:r>
              <a:rPr lang="uk-UA" sz="2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uk-UA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Вища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 викладач-філолог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Чернівецький 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державний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університет ім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Ю. </a:t>
            </a:r>
            <a:r>
              <a:rPr lang="uk-UA" sz="2000" b="1" i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Федьковича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Місце </a:t>
            </a:r>
            <a:r>
              <a:rPr lang="uk-UA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роботи:</a:t>
            </a:r>
            <a:r>
              <a:rPr lang="uk-UA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Спеціалізована школа </a:t>
            </a:r>
            <a:r>
              <a:rPr lang="uk-UA" sz="20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І-ІІІ 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ступенів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 поглибленим </a:t>
            </a:r>
            <a:b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вивченням інформаційних</a:t>
            </a:r>
            <a:b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технологій та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технологічних</a:t>
            </a:r>
            <a:b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дисциплін с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b="1" i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Васильківці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Категорія</a:t>
            </a:r>
            <a:r>
              <a:rPr lang="uk-UA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Вища, старший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b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uk-UA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роботи:</a:t>
            </a:r>
            <a:r>
              <a:rPr lang="uk-UA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b="1" i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uk-UA" sz="2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endParaRPr lang="ru-RU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000000"/>
              </a:solidFill>
            </a:endParaRPr>
          </a:p>
        </p:txBody>
      </p:sp>
      <p:pic>
        <p:nvPicPr>
          <p:cNvPr id="4" name="Рисунок 3" descr="DSC01294.JPG"/>
          <p:cNvPicPr>
            <a:picLocks noChangeAspect="1"/>
          </p:cNvPicPr>
          <p:nvPr/>
        </p:nvPicPr>
        <p:blipFill>
          <a:blip r:embed="rId2" cstate="print"/>
          <a:srcRect l="28399" t="16666" r="32968" b="7865"/>
          <a:stretch>
            <a:fillRect/>
          </a:stretch>
        </p:blipFill>
        <p:spPr>
          <a:xfrm>
            <a:off x="285720" y="500042"/>
            <a:ext cx="3071834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4348" y="5357826"/>
            <a:ext cx="759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Кредо:  </a:t>
            </a:r>
            <a:r>
              <a:rPr lang="uk-UA" sz="40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”Любити</a:t>
            </a:r>
            <a:r>
              <a:rPr lang="uk-UA" sz="40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життя в собі,</a:t>
            </a:r>
          </a:p>
          <a:p>
            <a:r>
              <a:rPr lang="uk-UA" sz="4000" b="1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а не себе в </a:t>
            </a:r>
            <a:r>
              <a:rPr lang="uk-UA" sz="40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житті”</a:t>
            </a:r>
            <a:r>
              <a:rPr lang="uk-UA" sz="40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4(b).bmp"/>
          <p:cNvPicPr>
            <a:picLocks noChangeAspect="1"/>
          </p:cNvPicPr>
          <p:nvPr/>
        </p:nvPicPr>
        <p:blipFill>
          <a:blip r:embed="rId2"/>
          <a:srcRect t="2061" r="3119"/>
          <a:stretch>
            <a:fillRect/>
          </a:stretch>
        </p:blipFill>
        <p:spPr>
          <a:xfrm>
            <a:off x="4357686" y="214290"/>
            <a:ext cx="2463346" cy="33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02.bmp"/>
          <p:cNvPicPr>
            <a:picLocks noChangeAspect="1"/>
          </p:cNvPicPr>
          <p:nvPr/>
        </p:nvPicPr>
        <p:blipFill>
          <a:blip r:embed="rId3" cstate="print"/>
          <a:srcRect l="1592" t="5208" r="1592" b="2083"/>
          <a:stretch>
            <a:fillRect/>
          </a:stretch>
        </p:blipFill>
        <p:spPr>
          <a:xfrm>
            <a:off x="4429124" y="3571876"/>
            <a:ext cx="2446374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03.bmp"/>
          <p:cNvPicPr>
            <a:picLocks noChangeAspect="1"/>
          </p:cNvPicPr>
          <p:nvPr/>
        </p:nvPicPr>
        <p:blipFill>
          <a:blip r:embed="rId4"/>
          <a:srcRect r="13851" b="19917"/>
          <a:stretch>
            <a:fillRect/>
          </a:stretch>
        </p:blipFill>
        <p:spPr>
          <a:xfrm>
            <a:off x="6143636" y="1428736"/>
            <a:ext cx="242889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282" y="642918"/>
            <a:ext cx="4517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               Урок – 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          уявна подорож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за поемою Данте </a:t>
            </a:r>
            <a:r>
              <a:rPr lang="uk-UA" sz="2800" b="1" dirty="0" err="1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Аліг</a:t>
            </a:r>
            <a:r>
              <a:rPr lang="en-US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dirty="0" err="1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єрі</a:t>
            </a:r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“Божественна</a:t>
            </a:r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комедія”</a:t>
            </a:r>
            <a:endParaRPr lang="uk-UA" sz="2800" b="1" dirty="0" smtClean="0">
              <a:ln w="17780" cmpd="sng">
                <a:solidFill>
                  <a:srgbClr val="DA5126"/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                            (8 клас)</a:t>
            </a:r>
            <a:endParaRPr lang="ru-RU" sz="2800" b="1" dirty="0">
              <a:ln w="17780" cmpd="sng">
                <a:solidFill>
                  <a:srgbClr val="DA5126"/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3143248"/>
            <a:ext cx="45081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	Предмет поеми – 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людина, яка силою своєї волі, 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за заслугу або через непослух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зазнає справедливої винагороди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     або  покарання 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                          Данте </a:t>
            </a:r>
            <a:endParaRPr lang="ru-RU" sz="2800" b="1" dirty="0">
              <a:ln w="17780" cmpd="sng">
                <a:solidFill>
                  <a:srgbClr val="DA5126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14290"/>
            <a:ext cx="47067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    Комбінований  урок – </a:t>
            </a:r>
          </a:p>
          <a:p>
            <a:r>
              <a:rPr lang="uk-UA" sz="36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засідання  літературного </a:t>
            </a:r>
          </a:p>
          <a:p>
            <a:r>
              <a:rPr lang="uk-UA" sz="36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    клубу  за  творчістю </a:t>
            </a:r>
          </a:p>
          <a:p>
            <a:r>
              <a:rPr lang="uk-UA" sz="36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Оскара  Уайльда (10 клас)</a:t>
            </a:r>
            <a:endParaRPr lang="ru-RU" sz="3600" b="1" dirty="0">
              <a:ln w="17780" cmpd="sng">
                <a:solidFill>
                  <a:srgbClr val="DA5126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pic>
        <p:nvPicPr>
          <p:cNvPr id="3" name="Рисунок 2" descr="сканирование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500306"/>
            <a:ext cx="5060401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сканирование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285728"/>
            <a:ext cx="235094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57818" y="3786190"/>
            <a:ext cx="3206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  Не  краса  красить, 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 а добре серце. </a:t>
            </a:r>
            <a:endParaRPr lang="ru-RU" sz="2800" b="1" dirty="0">
              <a:ln w="17780" cmpd="sng">
                <a:solidFill>
                  <a:srgbClr val="DA5126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3116" y="4643446"/>
            <a:ext cx="385233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    </a:t>
            </a:r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Свій геній я вклав у моє 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життя, і  тільки </a:t>
            </a:r>
            <a:r>
              <a:rPr lang="uk-UA" sz="2800" b="1" dirty="0" err="1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талант-</a:t>
            </a:r>
            <a:endParaRPr lang="uk-UA" sz="2800" b="1" dirty="0" smtClean="0">
              <a:ln w="17780" cmpd="sng">
                <a:solidFill>
                  <a:srgbClr val="DA5126"/>
                </a:solidFill>
                <a:prstDash val="solid"/>
                <a:miter lim="800000"/>
              </a:ln>
              <a:latin typeface="Monotype Corsiva" pitchFamily="66" charset="0"/>
            </a:endParaRP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  у мої твори.</a:t>
            </a:r>
          </a:p>
          <a:p>
            <a:r>
              <a:rPr lang="uk-UA" sz="28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             О. Уайльд</a:t>
            </a:r>
            <a:endParaRPr lang="ru-RU" sz="2800" b="1" dirty="0">
              <a:ln w="17780" cmpd="sng">
                <a:solidFill>
                  <a:srgbClr val="DA5126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4050" cy="119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3"/>
          <p:cNvSpPr>
            <a:spLocks noGrp="1"/>
          </p:cNvSpPr>
          <p:nvPr>
            <p:ph type="title"/>
          </p:nvPr>
        </p:nvSpPr>
        <p:spPr>
          <a:xfrm>
            <a:off x="142844" y="357142"/>
            <a:ext cx="8858312" cy="6286568"/>
          </a:xfrm>
        </p:spPr>
        <p:txBody>
          <a:bodyPr>
            <a:noAutofit/>
          </a:bodyPr>
          <a:lstStyle/>
          <a:p>
            <a:r>
              <a:rPr lang="uk-UA" sz="105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05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uk-UA" sz="3400" cap="none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Видавнича </a:t>
            </a:r>
            <a:r>
              <a:rPr lang="uk-UA" sz="3400" cap="none" dirty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справа. </a:t>
            </a:r>
            <a:r>
              <a:rPr lang="uk-UA" sz="3400" cap="none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Мої публікації.</a:t>
            </a:r>
            <a:r>
              <a:rPr lang="uk-UA" sz="1800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uk-UA" sz="600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00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1. Тест «Твої таланти». ЗЛ №12, 2001. – с.64.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2. Зарубіжна література. Календарно-тематичне планування.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Система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уроків. 7 клас. – Тернопіль: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Астон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2001. – 80 с.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3. Героїчний епос народів світу. Урок – лицарський турнір. 7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клас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ЗЛ №3, 2002. – с.59-60.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4.  Героїчний епос народів світу. Тести. 7 клас. ЗЛ №3, 2002. – 61-62.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5. Зарубіжна література. Сценарії масових заходів (частина І).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–</a:t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Тернопіль: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Астон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2002. – с. 18-21.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6. Зарубіжна література. Календарно-тематичне планування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шкільного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курсу (5-11 класи). – Тернопіль: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Астон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2003. – 64 с.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7. Матеріали для позакласної та практичної роботи. Антуан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де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Сент-Екзюпері.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Брейн-ринг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ЗЛ №3, 2005. – с. 57-58.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8. Воїни Середньовіччя. Конспект уроку за темою «Героїчний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епос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народів світу». ЗЛ №8, 2005. – с.65-66.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9. Календарно-тематичне планування уроків зарубіжної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літератури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клас (ІІ семестр). Зубко Л.П., Гаврилюк Г.П., -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Гусятин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2006.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10. «Проходять поетичними рядами часи козацтва…»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Підсумковий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урок за повість М. Гоголя «Тарас Бульба». ЗЛ №9,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2006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– с. 47-51.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title"/>
          </p:nvPr>
        </p:nvSpPr>
        <p:spPr>
          <a:xfrm>
            <a:off x="142844" y="285750"/>
            <a:ext cx="8858312" cy="6286500"/>
          </a:xfrm>
        </p:spPr>
        <p:txBody>
          <a:bodyPr>
            <a:noAutofit/>
          </a:bodyPr>
          <a:lstStyle/>
          <a:p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11. Посібник «Запитання на уроках зарубіжної літератури»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Зубко Л.П.,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клас). –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Гусятин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2006.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12. Урок-козацький похід за повістю М. Гоголя «Тарас Бульба».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ВЛК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№10, 2006. –  с. 34-38.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13. Завдання для тематичного оцінювання навчальних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досягнень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учнів із зарубіжної літератури. 7 клас (12-річної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 школи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). – Тернопіль, 2007. – 44 с.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14. Навчальні ігри на уроках зарубіжної літератури. 5-11 класи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Упор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.: І.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Дворницька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Л.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Зіневич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– Тернопіль: Мандрівець, 2007. –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224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Л. Зубко. Урок – КВК «Казки О. Пушкіна».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Упч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с. 49-52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/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15. Календарно-тематичне планування уроків зарубіжної 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літератури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клас (12-річної школи). – Тернопіль, 2007. – 48 с.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16. Зарубіжна література. Календарно-тематичне планування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уроків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9-11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класи (11-річної школи). – Тернопіль, 2008. – 29 с.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17. Зарубіжна література. Календарно-тематичне планування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уроків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5-8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класи (12-річної школи). – Тернопіль, 2008. – 72 с.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18. Зарубіжна література. Календарно-тематичне планування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уроків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клас (12-річної школи). – Тернопіль, 2009. – 53 с.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19. Зарубіжна література. Календарно-тематичне планування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уроків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5-8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класи (12-річної школи). – Тернопіль, 2009. – 67 с.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20. Світова література. Календарно-тематичне планування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уроків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5-10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класи (11-річної школи). – Тернопіль, 2010. – 123 с.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</p:spTree>
  </p:cSld>
  <p:clrMapOvr>
    <a:masterClrMapping/>
  </p:clrMapOvr>
  <p:transition spd="slow" advClick="0" advTm="10000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1142984"/>
            <a:ext cx="838402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 </a:t>
            </a:r>
            <a:r>
              <a:rPr lang="uk-UA" sz="66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Моїм учням, </a:t>
            </a:r>
          </a:p>
          <a:p>
            <a:r>
              <a:rPr lang="uk-UA" sz="66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які були, є і, сподіваюся, </a:t>
            </a:r>
          </a:p>
          <a:p>
            <a:r>
              <a:rPr lang="uk-UA" sz="66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ще будуть, присвячую…</a:t>
            </a:r>
          </a:p>
          <a:p>
            <a:r>
              <a:rPr lang="uk-UA" sz="6600" b="1" dirty="0" smtClean="0">
                <a:ln w="17780" cmpd="sng">
                  <a:solidFill>
                    <a:srgbClr val="DA5126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                     Автор </a:t>
            </a:r>
            <a:endParaRPr lang="ru-RU" sz="6600" b="1" dirty="0">
              <a:ln w="17780" cmpd="sng">
                <a:solidFill>
                  <a:srgbClr val="DA5126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12421597311564_pap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4357694"/>
            <a:ext cx="4696296" cy="128588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928662" y="285728"/>
            <a:ext cx="7566051" cy="500066"/>
          </a:xfrm>
        </p:spPr>
        <p:txBody>
          <a:bodyPr>
            <a:noAutofit/>
          </a:bodyPr>
          <a:lstStyle/>
          <a:p>
            <a:r>
              <a:rPr lang="uk-UA" sz="3200" dirty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</a:rPr>
              <a:t>П</a:t>
            </a:r>
            <a:r>
              <a:rPr lang="uk-UA" sz="3200" dirty="0" smtClean="0">
                <a:ln>
                  <a:solidFill>
                    <a:srgbClr val="C00000"/>
                  </a:solidFill>
                </a:ln>
                <a:solidFill>
                  <a:srgbClr val="000000"/>
                </a:solidFill>
              </a:rPr>
              <a:t>роблема, над якою працюю у школі:</a:t>
            </a:r>
            <a:endParaRPr lang="ru-RU" sz="3200" dirty="0">
              <a:ln>
                <a:solidFill>
                  <a:srgbClr val="C00000"/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4" name="Рисунок 3" descr="01-9.bmp"/>
          <p:cNvPicPr>
            <a:picLocks noChangeAspect="1"/>
          </p:cNvPicPr>
          <p:nvPr/>
        </p:nvPicPr>
        <p:blipFill>
          <a:blip r:embed="rId2"/>
          <a:srcRect t="21608" b="7393"/>
          <a:stretch>
            <a:fillRect/>
          </a:stretch>
        </p:blipFill>
        <p:spPr>
          <a:xfrm>
            <a:off x="714348" y="2357430"/>
            <a:ext cx="7572428" cy="403224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142984"/>
            <a:ext cx="8643998" cy="2000264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3100" i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1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1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Удосконалення форм позакласної </a:t>
            </a:r>
            <a:r>
              <a:rPr lang="uk-UA" sz="31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1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роботи в </a:t>
            </a:r>
            <a:r>
              <a:rPr lang="uk-UA" sz="31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процесі вивчення </a:t>
            </a:r>
            <a:r>
              <a:rPr lang="uk-UA" sz="31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1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світової  літератури</a:t>
            </a:r>
            <a:r>
              <a:rPr lang="uk-UA" sz="31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6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5.jpg"/>
          <p:cNvPicPr>
            <a:picLocks noChangeAspect="1"/>
          </p:cNvPicPr>
          <p:nvPr/>
        </p:nvPicPr>
        <p:blipFill>
          <a:blip r:embed="rId2"/>
          <a:srcRect l="9979" r="10042"/>
          <a:stretch>
            <a:fillRect/>
          </a:stretch>
        </p:blipFill>
        <p:spPr>
          <a:xfrm>
            <a:off x="142844" y="2103980"/>
            <a:ext cx="1500198" cy="183936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928662" y="428604"/>
            <a:ext cx="73853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Світова література</a:t>
            </a:r>
          </a:p>
          <a:p>
            <a:pPr algn="ctr"/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в школі як навчальний предмет – це: </a:t>
            </a:r>
            <a:endParaRPr lang="ru-RU" sz="40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0166" y="1714488"/>
            <a:ext cx="72122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система планомірного тематичного впливу на духовність </a:t>
            </a:r>
          </a:p>
          <a:p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     учня під керівництвом учителя;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важлива складова літературної та </a:t>
            </a:r>
            <a:r>
              <a:rPr lang="uk-UA" sz="2400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загальногуманітарної</a:t>
            </a:r>
            <a:endParaRPr lang="uk-UA" sz="2400" dirty="0" smtClean="0">
              <a:ln w="17780" cmpd="sng">
                <a:solidFill>
                  <a:srgbClr val="3333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Monotype Corsiva" pitchFamily="66" charset="0"/>
            </a:endParaRPr>
          </a:p>
          <a:p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      освіти сучасних українських школярів;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 скарбниця світової культури та кращих зразків</a:t>
            </a:r>
          </a:p>
          <a:p>
            <a:r>
              <a:rPr lang="uk-UA" sz="2400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Monotype Corsiva" pitchFamily="66" charset="0"/>
              </a:rPr>
              <a:t>       письменства народів світу.</a:t>
            </a:r>
            <a:endParaRPr lang="ru-RU" sz="2400" dirty="0">
              <a:ln w="17780" cmpd="sng">
                <a:solidFill>
                  <a:srgbClr val="3333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4143380"/>
            <a:ext cx="66437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</a:t>
            </a:r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Книги – це кораблі думки, які подорожують </a:t>
            </a:r>
          </a:p>
          <a:p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 по хвилях часу і бережно несуть свій </a:t>
            </a:r>
          </a:p>
          <a:p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дорогоцінний </a:t>
            </a:r>
            <a:r>
              <a:rPr lang="uk-UA" sz="28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груз</a:t>
            </a:r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від покоління до покоління.</a:t>
            </a:r>
          </a:p>
          <a:p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                                                </a:t>
            </a:r>
            <a:r>
              <a:rPr lang="uk-UA" sz="28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Френсіс</a:t>
            </a:r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Бекон</a:t>
            </a:r>
            <a:endParaRPr lang="ru-RU" sz="28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pic>
        <p:nvPicPr>
          <p:cNvPr id="6" name="Рисунок 5" descr="Рисунок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92" y="2571744"/>
            <a:ext cx="1210593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136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3929066"/>
            <a:ext cx="2285984" cy="244490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 advClick="0" advTm="10000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428604"/>
            <a:ext cx="64475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3333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“</a:t>
            </a:r>
            <a:r>
              <a:rPr lang="uk-UA" sz="24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Урок</a:t>
            </a:r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 – основна ланка навчально-виховного процесу, </a:t>
            </a:r>
          </a:p>
          <a:p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              де вчитель щоденно здійснює освіту, </a:t>
            </a:r>
          </a:p>
          <a:p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              виховання й всебічний розвиток </a:t>
            </a:r>
            <a:r>
              <a:rPr lang="uk-UA" sz="24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учня”</a:t>
            </a:r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 </a:t>
            </a:r>
          </a:p>
          <a:p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333300"/>
                </a:solidFill>
                <a:latin typeface="Monotype Corsiva" pitchFamily="66" charset="0"/>
              </a:rPr>
              <a:t>                                                        В. О. Сухомлинський </a:t>
            </a:r>
            <a:endParaRPr lang="ru-RU" sz="24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3333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785926"/>
            <a:ext cx="83582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</a:t>
            </a:r>
            <a:r>
              <a:rPr lang="uk-UA" sz="2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Позакласна робота сприяє:</a:t>
            </a:r>
          </a:p>
          <a:p>
            <a:pPr>
              <a:buFont typeface="Wingdings" pitchFamily="2" charset="2"/>
              <a:buChar char="Ø"/>
            </a:pPr>
            <a:r>
              <a:rPr lang="uk-UA" sz="2200" b="1" dirty="0" smtClean="0">
                <a:ln w="17780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latin typeface="Monotype Corsiva" pitchFamily="66" charset="0"/>
              </a:rPr>
              <a:t>розвитку зацікавленості у школяра предметом;</a:t>
            </a:r>
          </a:p>
          <a:p>
            <a:pPr>
              <a:buFont typeface="Wingdings" pitchFamily="2" charset="2"/>
              <a:buChar char="Ø"/>
            </a:pPr>
            <a:r>
              <a:rPr lang="uk-UA" sz="2200" b="1" dirty="0" smtClean="0">
                <a:ln w="17780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latin typeface="Monotype Corsiva" pitchFamily="66" charset="0"/>
              </a:rPr>
              <a:t> розширенню та поглибленню знань, що їх здобувають школярів на уроках; </a:t>
            </a:r>
          </a:p>
          <a:p>
            <a:pPr>
              <a:buFont typeface="Wingdings" pitchFamily="2" charset="2"/>
              <a:buChar char="Ø"/>
            </a:pPr>
            <a:r>
              <a:rPr lang="uk-UA" sz="2200" b="1" dirty="0" smtClean="0">
                <a:ln w="17780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latin typeface="Monotype Corsiva" pitchFamily="66" charset="0"/>
              </a:rPr>
              <a:t>формуванню почуттів гуманістичного  та патріотичного характеру.</a:t>
            </a:r>
            <a:endParaRPr lang="ru-RU" sz="2200" b="1" dirty="0">
              <a:ln w="17780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3286124"/>
            <a:ext cx="80724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</a:t>
            </a:r>
            <a:r>
              <a:rPr lang="uk-UA" sz="2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Що ж являє собою позакласна робота із літератури? </a:t>
            </a:r>
          </a:p>
          <a:p>
            <a:r>
              <a:rPr lang="uk-UA" sz="22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Monotype Corsiva" pitchFamily="66" charset="0"/>
              </a:rPr>
              <a:t>      Під цим терміном прийнято розуміти систему заходів з певною навчально-виховною метою, завданнями і  науково-методичним забезпеченням, які проводяться в позаурочний час під керівництвом учителя-словесника.</a:t>
            </a:r>
            <a:endParaRPr lang="ru-RU" sz="220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5072074"/>
            <a:ext cx="7965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   Цій проблемі приділили велику увагу вчені-методисти: </a:t>
            </a:r>
            <a:r>
              <a:rPr lang="uk-UA" sz="2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Д.Білецький, </a:t>
            </a:r>
          </a:p>
          <a:p>
            <a:r>
              <a:rPr lang="uk-UA" sz="2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О.Ісаєва, Ж.Клименко, Л.Мірошниченко, В. Неділько, Р.</a:t>
            </a:r>
            <a:r>
              <a:rPr lang="uk-UA" sz="22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Токмань</a:t>
            </a:r>
            <a:r>
              <a:rPr lang="uk-UA" sz="2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,</a:t>
            </a:r>
          </a:p>
          <a:p>
            <a:r>
              <a:rPr lang="uk-UA" sz="2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Ю.Холодна та ін.</a:t>
            </a:r>
            <a:endParaRPr lang="ru-RU" sz="22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сканирование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958" y="357166"/>
            <a:ext cx="1285884" cy="190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285728"/>
            <a:ext cx="5357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Клубна робота</a:t>
            </a:r>
            <a:endParaRPr lang="ru-RU" sz="66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285860"/>
            <a:ext cx="840165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</a:t>
            </a:r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За твердженням науковців (Т.</a:t>
            </a:r>
            <a:r>
              <a:rPr lang="uk-UA" sz="2200" b="1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Калечиць</a:t>
            </a:r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, З.</a:t>
            </a:r>
            <a:r>
              <a:rPr lang="uk-UA" sz="2200" b="1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Кейліна</a:t>
            </a:r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 та інші), клуб – </a:t>
            </a:r>
          </a:p>
          <a:p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це </a:t>
            </a:r>
            <a:r>
              <a:rPr lang="uk-UA" sz="2200" b="1" dirty="0" err="1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поєднувальна</a:t>
            </a:r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 форма позакласної роботи. Він об'єднує всі форми</a:t>
            </a:r>
          </a:p>
          <a:p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 позаурочної та позашкільної роботи, у нашому випадку з літератури, </a:t>
            </a:r>
          </a:p>
          <a:p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інакше кажучи є її центром.</a:t>
            </a:r>
          </a:p>
          <a:p>
            <a:r>
              <a:rPr lang="uk-UA" sz="22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Літературний клуб </a:t>
            </a:r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– це досить численна спілка дітей різних вікових груп,</a:t>
            </a:r>
          </a:p>
          <a:p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яких об'єднує спільний інтерес до світової літератури.</a:t>
            </a:r>
          </a:p>
          <a:p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На засіданнях клубу вирішують організаційні питання,  затверджують </a:t>
            </a:r>
          </a:p>
          <a:p>
            <a:r>
              <a:rPr lang="uk-UA" sz="2200" b="1" dirty="0" smtClean="0">
                <a:ln w="17780" cmpd="sng">
                  <a:solidFill>
                    <a:srgbClr val="333300"/>
                  </a:solidFill>
                  <a:prstDash val="solid"/>
                  <a:miter lim="800000"/>
                </a:ln>
                <a:latin typeface="Monotype Corsiva" pitchFamily="66" charset="0"/>
              </a:rPr>
              <a:t>план роботи, формують редакційну колегію,обирають назву і девіз.</a:t>
            </a:r>
          </a:p>
        </p:txBody>
      </p:sp>
      <p:pic>
        <p:nvPicPr>
          <p:cNvPr id="4" name="Picture 3" descr="DSC01380"/>
          <p:cNvPicPr>
            <a:picLocks noChangeAspect="1" noChangeArrowheads="1"/>
          </p:cNvPicPr>
          <p:nvPr/>
        </p:nvPicPr>
        <p:blipFill>
          <a:blip r:embed="rId2" cstate="print"/>
          <a:srcRect t="1852" b="20381"/>
          <a:stretch>
            <a:fillRect/>
          </a:stretch>
        </p:blipFill>
        <p:spPr bwMode="auto">
          <a:xfrm>
            <a:off x="2000232" y="4006460"/>
            <a:ext cx="5048261" cy="285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2844" y="4500570"/>
            <a:ext cx="1935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Наш </a:t>
            </a:r>
          </a:p>
          <a:p>
            <a:pPr algn="ctr"/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клуб</a:t>
            </a:r>
          </a:p>
          <a:p>
            <a:pPr algn="ctr"/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“ЕРУДИТ”</a:t>
            </a:r>
          </a:p>
          <a:p>
            <a:pPr algn="ctr"/>
            <a:r>
              <a:rPr lang="uk-UA" sz="28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 </a:t>
            </a:r>
            <a:r>
              <a:rPr lang="uk-UA" sz="36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1995</a:t>
            </a:r>
            <a:endParaRPr lang="ru-RU" sz="36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2330" y="4214818"/>
            <a:ext cx="19832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“Боротися</a:t>
            </a:r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,</a:t>
            </a:r>
          </a:p>
          <a:p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  шукати,</a:t>
            </a:r>
          </a:p>
          <a:p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Знайти і</a:t>
            </a:r>
          </a:p>
          <a:p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 Не </a:t>
            </a:r>
            <a:r>
              <a:rPr lang="uk-UA" sz="2400" b="1" dirty="0" err="1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здаватись”</a:t>
            </a:r>
            <a:endParaRPr lang="uk-UA" sz="2400" b="1" dirty="0" smtClean="0">
              <a:ln w="17780" cmpd="sng">
                <a:solidFill>
                  <a:srgbClr val="C00000"/>
                </a:solidFill>
                <a:prstDash val="solid"/>
                <a:miter lim="800000"/>
              </a:ln>
              <a:latin typeface="Monotype Corsiva" pitchFamily="66" charset="0"/>
            </a:endParaRPr>
          </a:p>
          <a:p>
            <a:r>
              <a:rPr lang="uk-UA" sz="24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       </a:t>
            </a:r>
            <a:r>
              <a:rPr lang="uk-UA" sz="36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latin typeface="Monotype Corsiva" pitchFamily="66" charset="0"/>
              </a:rPr>
              <a:t>2010</a:t>
            </a:r>
            <a:endParaRPr lang="ru-RU" sz="36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6.jpg"/>
          <p:cNvPicPr>
            <a:picLocks noChangeAspect="1"/>
          </p:cNvPicPr>
          <p:nvPr/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428596" y="357166"/>
            <a:ext cx="447889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85984" y="2857496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n w="17780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15+1…</a:t>
            </a:r>
            <a:endParaRPr lang="ru-RU" sz="2400" b="1" dirty="0">
              <a:ln w="1778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3786190"/>
            <a:ext cx="3585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7780" cmpd="sng">
                  <a:solidFill>
                    <a:schemeClr val="bg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Літературний клуб</a:t>
            </a:r>
          </a:p>
          <a:p>
            <a:pPr algn="ctr"/>
            <a:r>
              <a:rPr lang="uk-UA" sz="2800" b="1" dirty="0" smtClean="0">
                <a:ln w="17780" cmpd="sng">
                  <a:solidFill>
                    <a:schemeClr val="bg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“ЕРУДИТ”</a:t>
            </a:r>
            <a:endParaRPr lang="ru-RU" sz="2800" b="1" dirty="0">
              <a:ln w="17780" cmpd="sng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solidFill>
                <a:schemeClr val="bg1">
                  <a:lumMod val="6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52" y="4714884"/>
            <a:ext cx="2744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ln w="17780" cmpd="sng">
                  <a:solidFill>
                    <a:schemeClr val="bg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65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Керівник: </a:t>
            </a:r>
          </a:p>
          <a:p>
            <a:pPr algn="ctr"/>
            <a:r>
              <a:rPr lang="uk-UA" sz="2000" b="1" dirty="0" smtClean="0">
                <a:ln w="17780" cmpd="sng">
                  <a:solidFill>
                    <a:schemeClr val="bg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65000"/>
                  </a:schemeClr>
                </a:solidFill>
                <a:latin typeface="Monotype Corsiva" pitchFamily="66" charset="0"/>
                <a:cs typeface="Times New Roman" pitchFamily="18" charset="0"/>
              </a:rPr>
              <a:t>Зубко  Людмила  Павлівна</a:t>
            </a:r>
            <a:endParaRPr lang="ru-RU" sz="2000" b="1" dirty="0">
              <a:ln w="17780" cmpd="sng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solidFill>
                <a:schemeClr val="bg1">
                  <a:lumMod val="6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28" y="357166"/>
            <a:ext cx="3651962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Monotype Corsiva" pitchFamily="66" charset="0"/>
              </a:rPr>
              <a:t>Шекспір напише не про нас…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Це ми прекрасно </a:t>
            </a:r>
            <a:r>
              <a:rPr lang="uk-UA" b="1" dirty="0" err="1" smtClean="0">
                <a:latin typeface="Monotype Corsiva" pitchFamily="66" charset="0"/>
              </a:rPr>
              <a:t>розумієм</a:t>
            </a:r>
            <a:r>
              <a:rPr lang="uk-UA" b="1" dirty="0" smtClean="0">
                <a:latin typeface="Monotype Corsiva" pitchFamily="66" charset="0"/>
              </a:rPr>
              <a:t>,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Але з уроків у свій час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Найкраще взяти ми </a:t>
            </a:r>
            <a:r>
              <a:rPr lang="uk-UA" b="1" dirty="0" err="1" smtClean="0">
                <a:latin typeface="Monotype Corsiva" pitchFamily="66" charset="0"/>
              </a:rPr>
              <a:t>зумієм</a:t>
            </a:r>
            <a:r>
              <a:rPr lang="uk-UA" b="1" dirty="0" smtClean="0">
                <a:latin typeface="Monotype Corsiva" pitchFamily="66" charset="0"/>
              </a:rPr>
              <a:t>.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sz="800" b="1" dirty="0" smtClean="0">
                <a:latin typeface="Monotype Corsiva" pitchFamily="66" charset="0"/>
              </a:rPr>
              <a:t> </a:t>
            </a:r>
            <a:endParaRPr lang="ru-RU" sz="800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Скоро залишимо парти,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Хоч будемо далі навчатись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Жити під девізом: «Боротися, шукати,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Знайти і не здаватись!»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sz="800" b="1" dirty="0" smtClean="0">
                <a:latin typeface="Monotype Corsiva" pitchFamily="66" charset="0"/>
              </a:rPr>
              <a:t> </a:t>
            </a:r>
            <a:endParaRPr lang="ru-RU" sz="800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Із покоління в покоління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err="1" smtClean="0">
                <a:latin typeface="Monotype Corsiva" pitchFamily="66" charset="0"/>
              </a:rPr>
              <a:t>Плекаєм</a:t>
            </a:r>
            <a:r>
              <a:rPr lang="uk-UA" b="1" dirty="0" smtClean="0">
                <a:latin typeface="Monotype Corsiva" pitchFamily="66" charset="0"/>
              </a:rPr>
              <a:t> слово ми роками.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Всі надбання, усі творіння –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Своїми власними руками.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sz="800" b="1" dirty="0" smtClean="0">
                <a:latin typeface="Monotype Corsiva" pitchFamily="66" charset="0"/>
              </a:rPr>
              <a:t> </a:t>
            </a:r>
            <a:endParaRPr lang="ru-RU" sz="800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П'ятнадцять літ у нашій школі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Працює клуб літературний.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Тут ерудитом мимоволі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Став старшокласник й зовсім юний.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sz="800" b="1" dirty="0" smtClean="0">
                <a:latin typeface="Monotype Corsiva" pitchFamily="66" charset="0"/>
              </a:rPr>
              <a:t> </a:t>
            </a:r>
            <a:endParaRPr lang="ru-RU" sz="800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Від давнини до сьогодення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Плин часовий </a:t>
            </a:r>
            <a:r>
              <a:rPr lang="uk-UA" b="1" dirty="0" err="1" smtClean="0">
                <a:latin typeface="Monotype Corsiva" pitchFamily="66" charset="0"/>
              </a:rPr>
              <a:t>пережива</a:t>
            </a:r>
            <a:r>
              <a:rPr lang="uk-UA" b="1" dirty="0" smtClean="0">
                <a:latin typeface="Monotype Corsiva" pitchFamily="66" charset="0"/>
              </a:rPr>
              <a:t>, 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Народів світу одкровення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uk-UA" b="1" dirty="0" smtClean="0">
                <a:latin typeface="Monotype Corsiva" pitchFamily="66" charset="0"/>
              </a:rPr>
              <a:t>Несуть нам мудреців слова. </a:t>
            </a:r>
            <a:endParaRPr lang="ru-RU" b="1" dirty="0"/>
          </a:p>
        </p:txBody>
      </p:sp>
    </p:spTree>
  </p:cSld>
  <p:clrMapOvr>
    <a:masterClrMapping/>
  </p:clrMapOvr>
  <p:transition spd="slow" advClick="0" advTm="10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09.jpg"/>
          <p:cNvPicPr>
            <a:picLocks noChangeAspect="1"/>
          </p:cNvPicPr>
          <p:nvPr/>
        </p:nvPicPr>
        <p:blipFill>
          <a:blip r:embed="rId2" cstate="print"/>
          <a:srcRect t="12089"/>
          <a:stretch>
            <a:fillRect/>
          </a:stretch>
        </p:blipFill>
        <p:spPr>
          <a:xfrm rot="10800000">
            <a:off x="2214546" y="3143248"/>
            <a:ext cx="4862753" cy="3206919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Рисунок 3" descr="картинка-109.jpg"/>
          <p:cNvPicPr>
            <a:picLocks noChangeAspect="1"/>
          </p:cNvPicPr>
          <p:nvPr/>
        </p:nvPicPr>
        <p:blipFill>
          <a:blip r:embed="rId3" cstate="print"/>
          <a:srcRect t="13379"/>
          <a:stretch>
            <a:fillRect/>
          </a:stretch>
        </p:blipFill>
        <p:spPr>
          <a:xfrm>
            <a:off x="2143108" y="428604"/>
            <a:ext cx="4930683" cy="32040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52197" y="2714620"/>
            <a:ext cx="86918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Форми                    роботи</a:t>
            </a:r>
            <a:endParaRPr lang="ru-RU" sz="66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3789368">
            <a:off x="2525189" y="1703630"/>
            <a:ext cx="168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err="1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б</a:t>
            </a:r>
            <a:r>
              <a:rPr lang="uk-UA" sz="4000" b="1" dirty="0" err="1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рейн</a:t>
            </a:r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-</a:t>
            </a:r>
            <a:endParaRPr lang="ru-RU" sz="40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3699357">
            <a:off x="5258077" y="4241133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ринги</a:t>
            </a:r>
            <a:endParaRPr lang="ru-RU" sz="40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434416">
            <a:off x="4415326" y="1535402"/>
            <a:ext cx="946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ігри</a:t>
            </a:r>
            <a:endParaRPr lang="ru-RU" sz="40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897925">
            <a:off x="3576657" y="4614596"/>
            <a:ext cx="1393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К В К</a:t>
            </a:r>
            <a:endParaRPr lang="ru-RU" sz="40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8121351">
            <a:off x="2599341" y="4441038"/>
            <a:ext cx="176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зустрічі</a:t>
            </a:r>
            <a:endParaRPr lang="ru-RU" sz="40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7973671">
            <a:off x="4873538" y="1730642"/>
            <a:ext cx="1435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вечори</a:t>
            </a:r>
            <a:endParaRPr lang="ru-RU" sz="40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4347582">
            <a:off x="3220271" y="1362192"/>
            <a:ext cx="217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вікторини</a:t>
            </a:r>
            <a:endParaRPr lang="ru-RU" sz="40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4525770">
            <a:off x="4153280" y="4595721"/>
            <a:ext cx="1919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latin typeface="Monotype Corsiva" pitchFamily="66" charset="0"/>
              </a:rPr>
              <a:t>конкурси</a:t>
            </a:r>
            <a:endParaRPr lang="ru-RU" sz="40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6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796908"/>
          </a:xfrm>
        </p:spPr>
        <p:txBody>
          <a:bodyPr>
            <a:noAutofit/>
          </a:bodyPr>
          <a:lstStyle/>
          <a:p>
            <a:r>
              <a:rPr lang="uk-UA" sz="45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Педагогічна діяльність </a:t>
            </a:r>
            <a:br>
              <a:rPr lang="uk-UA" sz="45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5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 світлинах</a:t>
            </a:r>
            <a:endParaRPr lang="ru-RU" sz="4500" b="1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1-30.bmp"/>
          <p:cNvPicPr>
            <a:picLocks noChangeAspect="1"/>
          </p:cNvPicPr>
          <p:nvPr/>
        </p:nvPicPr>
        <p:blipFill>
          <a:blip r:embed="rId2"/>
          <a:srcRect l="26559" t="20048" r="15816" b="21351"/>
          <a:stretch>
            <a:fillRect/>
          </a:stretch>
        </p:blipFill>
        <p:spPr>
          <a:xfrm>
            <a:off x="4643438" y="1428736"/>
            <a:ext cx="4248000" cy="3240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Рисунок 3" descr="01-3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000372"/>
            <a:ext cx="4500594" cy="337544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28596" y="1714488"/>
            <a:ext cx="3664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ln w="17780" cmpd="sng">
                  <a:solidFill>
                    <a:srgbClr val="FFC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Вік </a:t>
            </a:r>
            <a:r>
              <a:rPr lang="uk-UA" sz="6000" b="1" dirty="0" err="1" smtClean="0">
                <a:ln w="17780" cmpd="sng">
                  <a:solidFill>
                    <a:srgbClr val="FFC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живи-</a:t>
            </a:r>
            <a:endParaRPr lang="ru-RU" sz="6000" b="1" dirty="0">
              <a:ln w="17780" cmpd="sng">
                <a:solidFill>
                  <a:srgbClr val="FFC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2" y="4643446"/>
            <a:ext cx="37176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ln w="17780" cmpd="sng">
                  <a:solidFill>
                    <a:srgbClr val="FFC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вік учись!</a:t>
            </a:r>
            <a:endParaRPr lang="ru-RU" sz="6000" b="1" dirty="0">
              <a:ln w="17780" cmpd="sng">
                <a:solidFill>
                  <a:srgbClr val="FFC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736</Words>
  <Application>Microsoft Office PowerPoint</Application>
  <PresentationFormat>Экран (4:3)</PresentationFormat>
  <Paragraphs>181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Презентація досвіду роботи вчителя світової літератури спеціалізованої школи  І-ІІІ ст.   з поглибленим вивченням  інформаційних технологій  та технологічних дисциплін   с. Васильківці  Гусятинського р-ну Зубко Людмили Павлівни</vt:lpstr>
      <vt:lpstr>Прізвище, ім’я, по-батькові                     Зубко Людмила Павлівна  Рік народження :       1965   Місце народження:   с. Клебанівка                                     Підволочиського району                                    Тернопільської області   Освіта:                 Вища,   викладач-філолог                              Чернівецький державний                                 університет ім. Ю. Федьковича   Місце роботи:    Спеціалізована школа                                І-ІІІ ступенів з поглибленим                               вивченням інформаційних                              технологій та технологічних                              дисциплін с. Васильківці   Категорія:           Вища, старший вчитель   Стаж роботи:      26 років</vt:lpstr>
      <vt:lpstr> «Удосконалення форм позакласної                        роботи в процесі вивчення                                світової  літератури» </vt:lpstr>
      <vt:lpstr>Слайд 4</vt:lpstr>
      <vt:lpstr>Слайд 5</vt:lpstr>
      <vt:lpstr>Слайд 6</vt:lpstr>
      <vt:lpstr>Слайд 7</vt:lpstr>
      <vt:lpstr>Слайд 8</vt:lpstr>
      <vt:lpstr>Педагогічна діяльність  у світлинах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                      Видавнича справа.  Мої публікації.   1. Тест «Твої таланти». ЗЛ №12, 2001. – с.64. 2. Зарубіжна література. Календарно-тематичне планування.      Система уроків. 7 клас. – Тернопіль: Астон, 2001. – 80 с. 3. Героїчний епос народів світу. Урок – лицарський турнір. 7       клас. ЗЛ №3, 2002. – с.59-60. 4.  Героїчний епос народів світу. Тести. 7 клас. ЗЛ №3, 2002. – 61-62. 5. Зарубіжна література. Сценарії масових заходів (частина І).  –     Тернопіль: Астон, 2002. – с. 18-21. 6. Зарубіжна література. Календарно-тематичне планування      шкільного курсу (5-11 класи). – Тернопіль: Астон, 2003. – 64 с. 7. Матеріали для позакласної та практичної роботи. Антуан      де Сент-Екзюпері. Брейн-ринг. ЗЛ №3, 2005. – с. 57-58. 8. Воїни Середньовіччя. Конспект уроку за темою «Героїчний      епос народів світу». ЗЛ №8, 2005. – с.65-66. 9. Календарно-тематичне планування уроків зарубіжної      літератури.  6 клас (ІІ семестр). Зубко Л.П., Гаврилюк Г.П., -      Гусятин, 2006. 10. «Проходять поетичними рядами часи козацтва…»       Підсумковий урок за повість М. Гоголя «Тарас Бульба». ЗЛ №9,       2006. – с. 47-51. </vt:lpstr>
      <vt:lpstr>11. Посібник «Запитання на уроках зарубіжної літератури»           (Зубко Л.П., 6 клас). – Гусятин, 2006. 12. Урок-козацький похід за повістю М. Гоголя «Тарас Бульба».        ВЛК №10, 2006. –  с. 34-38. 13. Завдання для тематичного оцінювання навчальних        досягнень учнів із зарубіжної літератури. 7 клас (12-річної        школи). – Тернопіль, 2007. – 44 с. 14. Навчальні ігри на уроках зарубіжної літератури. 5-11 класи /        Упор.: І.Дворницька, Л.Зіневич – Тернопіль: Мандрівець, 2007. –        224 с. / Л. Зубко. Урок – КВК «Казки О. Пушкіна». Упч. – с. 49-52 / 15. Календарно-тематичне планування уроків зарубіжної         літератури.  7 клас (12-річної школи). – Тернопіль, 2007. – 48 с. 16. Зарубіжна література. Календарно-тематичне планування        уроків. 9-11 класи (11-річної школи). – Тернопіль, 2008. – 29 с. 17. Зарубіжна література. Календарно-тематичне планування        уроків. 5-8 класи (12-річної школи). – Тернопіль, 2008. – 72 с. 18. Зарубіжна література. Календарно-тематичне планування        уроків. 9 клас (12-річної школи). – Тернопіль, 2009. – 53 с. 19. Зарубіжна література. Календарно-тематичне планування        уроків. 5-8 класи (12-річної школи). – Тернопіль, 2009. – 67 с. 20. Світова література. Календарно-тематичне планування        уроків. 5-10 класи (11-річної школи). – Тернопіль, 2010. – 123 с. </vt:lpstr>
      <vt:lpstr>Слайд 24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76</cp:revision>
  <dcterms:created xsi:type="dcterms:W3CDTF">2011-02-19T17:03:14Z</dcterms:created>
  <dcterms:modified xsi:type="dcterms:W3CDTF">2011-02-20T13:40:50Z</dcterms:modified>
</cp:coreProperties>
</file>