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256" r:id="rId2"/>
    <p:sldId id="286" r:id="rId3"/>
    <p:sldId id="284" r:id="rId4"/>
    <p:sldId id="271" r:id="rId5"/>
    <p:sldId id="272" r:id="rId6"/>
    <p:sldId id="275" r:id="rId7"/>
    <p:sldId id="273" r:id="rId8"/>
    <p:sldId id="274" r:id="rId9"/>
    <p:sldId id="278" r:id="rId10"/>
    <p:sldId id="279" r:id="rId11"/>
    <p:sldId id="280" r:id="rId12"/>
    <p:sldId id="281" r:id="rId13"/>
    <p:sldId id="282" r:id="rId14"/>
    <p:sldId id="283" r:id="rId15"/>
    <p:sldId id="276" r:id="rId16"/>
    <p:sldId id="277" r:id="rId17"/>
    <p:sldId id="259" r:id="rId18"/>
    <p:sldId id="260" r:id="rId19"/>
    <p:sldId id="262" r:id="rId20"/>
    <p:sldId id="263" r:id="rId21"/>
    <p:sldId id="269" r:id="rId22"/>
    <p:sldId id="264" r:id="rId23"/>
    <p:sldId id="270" r:id="rId24"/>
    <p:sldId id="285"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6E0B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617" autoAdjust="0"/>
    <p:restoredTop sz="94660"/>
  </p:normalViewPr>
  <p:slideViewPr>
    <p:cSldViewPr>
      <p:cViewPr>
        <p:scale>
          <a:sx n="75" d="100"/>
          <a:sy n="75" d="100"/>
        </p:scale>
        <p:origin x="-702"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C0AB909-9F9B-4A57-97B9-7C85B664F924}" type="datetimeFigureOut">
              <a:rPr lang="ru-RU"/>
              <a:pPr>
                <a:defRPr/>
              </a:pPr>
              <a:t>05.03.2014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147B979-C76C-4890-A9ED-423C122404E8}"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p:cNvSpPr>
          <p:nvPr>
            <p:ph type="sldImg"/>
          </p:nvPr>
        </p:nvSpPr>
        <p:spPr bwMode="auto">
          <a:noFill/>
          <a:ln>
            <a:solidFill>
              <a:srgbClr val="000000"/>
            </a:solidFill>
            <a:miter lim="800000"/>
            <a:headEnd/>
            <a:tailEnd/>
          </a:ln>
        </p:spPr>
      </p:sp>
      <p:sp>
        <p:nvSpPr>
          <p:cNvPr id="3584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uk-UA" smtClean="0"/>
          </a:p>
        </p:txBody>
      </p:sp>
      <p:sp>
        <p:nvSpPr>
          <p:cNvPr id="358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833B22-EB81-47FE-9995-6FF3DB6C6B2C}" type="slidenum">
              <a:rPr lang="ru-RU">
                <a:cs typeface="Arial" charset="0"/>
              </a:rPr>
              <a:pPr fontAlgn="base">
                <a:spcBef>
                  <a:spcPct val="0"/>
                </a:spcBef>
                <a:spcAft>
                  <a:spcPct val="0"/>
                </a:spcAft>
              </a:pPr>
              <a:t>21</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раз слайда 1"/>
          <p:cNvSpPr>
            <a:spLocks noGrp="1" noRot="1" noChangeAspect="1"/>
          </p:cNvSpPr>
          <p:nvPr>
            <p:ph type="sldImg"/>
          </p:nvPr>
        </p:nvSpPr>
        <p:spPr bwMode="auto">
          <a:noFill/>
          <a:ln>
            <a:solidFill>
              <a:srgbClr val="000000"/>
            </a:solidFill>
            <a:miter lim="800000"/>
            <a:headEnd/>
            <a:tailEnd/>
          </a:ln>
        </p:spPr>
      </p:sp>
      <p:sp>
        <p:nvSpPr>
          <p:cNvPr id="3891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uk-UA" smtClean="0"/>
          </a:p>
        </p:txBody>
      </p:sp>
      <p:sp>
        <p:nvSpPr>
          <p:cNvPr id="3891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2C46A3-207F-40C3-A1BA-D7A4EBEDEAEE}" type="slidenum">
              <a:rPr lang="ru-RU">
                <a:cs typeface="Arial" charset="0"/>
              </a:rPr>
              <a:pPr fontAlgn="base">
                <a:spcBef>
                  <a:spcPct val="0"/>
                </a:spcBef>
                <a:spcAft>
                  <a:spcPct val="0"/>
                </a:spcAft>
              </a:pPr>
              <a:t>23</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Овал 8"/>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lang="ru-RU" smtClean="0"/>
              <a:t>Образец заголовка</a:t>
            </a:r>
            <a:endParaRPr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6" name="Дата 6"/>
          <p:cNvSpPr>
            <a:spLocks noGrp="1"/>
          </p:cNvSpPr>
          <p:nvPr>
            <p:ph type="dt" sz="half" idx="10"/>
          </p:nvPr>
        </p:nvSpPr>
        <p:spPr/>
        <p:txBody>
          <a:bodyPr/>
          <a:lstStyle>
            <a:lvl1pPr>
              <a:defRPr/>
            </a:lvl1pPr>
            <a:extLst/>
          </a:lstStyle>
          <a:p>
            <a:pPr>
              <a:defRPr/>
            </a:pPr>
            <a:fld id="{52A928AC-C40A-40DB-BBDA-78391F819C72}" type="datetimeFigureOut">
              <a:rPr lang="ru-RU"/>
              <a:pPr>
                <a:defRPr/>
              </a:pPr>
              <a:t>05.03.2014</a:t>
            </a:fld>
            <a:endParaRPr lang="ru-RU"/>
          </a:p>
        </p:txBody>
      </p:sp>
      <p:sp>
        <p:nvSpPr>
          <p:cNvPr id="7" name="Нижний колонтитул 19"/>
          <p:cNvSpPr>
            <a:spLocks noGrp="1"/>
          </p:cNvSpPr>
          <p:nvPr>
            <p:ph type="ftr" sz="quarter" idx="11"/>
          </p:nvPr>
        </p:nvSpPr>
        <p:spPr/>
        <p:txBody>
          <a:bodyPr/>
          <a:lstStyle>
            <a:lvl1pPr>
              <a:defRPr/>
            </a:lvl1pPr>
            <a:extLst/>
          </a:lstStyle>
          <a:p>
            <a:pPr>
              <a:defRPr/>
            </a:pPr>
            <a:endParaRPr lang="ru-RU"/>
          </a:p>
        </p:txBody>
      </p:sp>
      <p:sp>
        <p:nvSpPr>
          <p:cNvPr id="8" name="Номер слайда 9"/>
          <p:cNvSpPr>
            <a:spLocks noGrp="1"/>
          </p:cNvSpPr>
          <p:nvPr>
            <p:ph type="sldNum" sz="quarter" idx="12"/>
          </p:nvPr>
        </p:nvSpPr>
        <p:spPr/>
        <p:txBody>
          <a:bodyPr/>
          <a:lstStyle>
            <a:lvl1pPr>
              <a:defRPr/>
            </a:lvl1pPr>
            <a:extLst/>
          </a:lstStyle>
          <a:p>
            <a:pPr>
              <a:defRPr/>
            </a:pPr>
            <a:fld id="{D068B0EB-CD72-4C36-A1F7-D37BA98B3081}"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B91CD029-21E0-425A-A1B8-64CD900C4FA4}" type="datetimeFigureOut">
              <a:rPr lang="ru-RU"/>
              <a:pPr>
                <a:defRPr/>
              </a:pPr>
              <a:t>05.03.2014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D9B186B6-7233-432C-B1F1-47E1F529C996}"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7E7AE9E4-06C3-49D4-9717-5F44E6FA083C}" type="datetimeFigureOut">
              <a:rPr lang="ru-RU"/>
              <a:pPr>
                <a:defRPr/>
              </a:pPr>
              <a:t>05.03.2014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CC9556BC-2CF2-4B5C-B53E-9EB5ABE4181C}"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uk-UA"/>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uk-UA"/>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E0902A5F-B6F6-4527-A255-6C8D5EDD86AA}"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1DB60386-21E8-4279-A16B-3E82A55E756D}" type="datetimeFigureOut">
              <a:rPr lang="ru-RU"/>
              <a:pPr>
                <a:defRPr/>
              </a:pPr>
              <a:t>05.03.2014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15FA73EA-63D0-4623-B670-EDF22FD27AE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6"/>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Прямоугольник 9"/>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Овал 8"/>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smtClean="0"/>
              <a:t>Образец заголовка</a:t>
            </a:r>
            <a:endParaRPr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8" name="Дата 3"/>
          <p:cNvSpPr>
            <a:spLocks noGrp="1"/>
          </p:cNvSpPr>
          <p:nvPr>
            <p:ph type="dt" sz="half" idx="10"/>
          </p:nvPr>
        </p:nvSpPr>
        <p:spPr/>
        <p:txBody>
          <a:bodyPr/>
          <a:lstStyle>
            <a:lvl1pPr>
              <a:defRPr/>
            </a:lvl1pPr>
            <a:extLst/>
          </a:lstStyle>
          <a:p>
            <a:pPr>
              <a:defRPr/>
            </a:pPr>
            <a:fld id="{E9EC4621-1388-4D45-8324-F87D8A064041}" type="datetimeFigureOut">
              <a:rPr lang="ru-RU"/>
              <a:pPr>
                <a:defRPr/>
              </a:pPr>
              <a:t>05.03.2014</a:t>
            </a:fld>
            <a:endParaRPr lang="ru-RU"/>
          </a:p>
        </p:txBody>
      </p:sp>
      <p:sp>
        <p:nvSpPr>
          <p:cNvPr id="9" name="Нижний колонтитул 4"/>
          <p:cNvSpPr>
            <a:spLocks noGrp="1"/>
          </p:cNvSpPr>
          <p:nvPr>
            <p:ph type="ftr" sz="quarter" idx="11"/>
          </p:nvPr>
        </p:nvSpPr>
        <p:spPr/>
        <p:txBody>
          <a:bodyPr/>
          <a:lstStyle>
            <a:lvl1pPr>
              <a:defRPr/>
            </a:lvl1pPr>
            <a:extLst/>
          </a:lstStyle>
          <a:p>
            <a:pPr>
              <a:defRPr/>
            </a:pPr>
            <a:endParaRPr lang="ru-RU"/>
          </a:p>
        </p:txBody>
      </p:sp>
      <p:sp>
        <p:nvSpPr>
          <p:cNvPr id="10" name="Номер слайда 5"/>
          <p:cNvSpPr>
            <a:spLocks noGrp="1"/>
          </p:cNvSpPr>
          <p:nvPr>
            <p:ph type="sldNum" sz="quarter" idx="12"/>
          </p:nvPr>
        </p:nvSpPr>
        <p:spPr/>
        <p:txBody>
          <a:bodyPr/>
          <a:lstStyle>
            <a:lvl1pPr>
              <a:defRPr/>
            </a:lvl1pPr>
            <a:extLst/>
          </a:lstStyle>
          <a:p>
            <a:pPr>
              <a:defRPr/>
            </a:pPr>
            <a:fld id="{3DDF0144-FD58-49C2-88F9-FB097740136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70CD2411-05CE-4D1E-B41F-397B5F7FCBB6}" type="datetimeFigureOut">
              <a:rPr lang="ru-RU"/>
              <a:pPr>
                <a:defRPr/>
              </a:pPr>
              <a:t>05.03.2014</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4DB9E8AF-A71B-4579-830D-F94ACECC9D01}"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lstStyle>
            <a:lvl1pPr algn="ctr">
              <a:defRPr sz="4500" b="1" cap="none" baseline="0"/>
            </a:lvl1pPr>
            <a:extLst/>
          </a:lstStyle>
          <a:p>
            <a:r>
              <a:rPr lang="ru-RU" smtClean="0"/>
              <a:t>Образец заголовка</a:t>
            </a:r>
            <a:endParaRPr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E399EA56-518A-4C3A-803C-B13CA51F5376}" type="datetimeFigureOut">
              <a:rPr lang="ru-RU"/>
              <a:pPr>
                <a:defRPr/>
              </a:pPr>
              <a:t>05.03.2014</a:t>
            </a:fld>
            <a:endParaRPr lang="ru-RU"/>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1CB06D39-916D-4486-9A04-640AE69F273D}"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402A8ADE-E476-4EB9-9C25-668E69BFC998}" type="datetimeFigureOut">
              <a:rPr lang="ru-RU"/>
              <a:pPr>
                <a:defRPr/>
              </a:pPr>
              <a:t>05.03.2014</a:t>
            </a:fld>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6D899E0D-1395-41AA-88A6-8652ACFEEAE6}"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4"/>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Прямоугольник 5"/>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Дата 1"/>
          <p:cNvSpPr>
            <a:spLocks noGrp="1"/>
          </p:cNvSpPr>
          <p:nvPr>
            <p:ph type="dt" sz="half" idx="10"/>
          </p:nvPr>
        </p:nvSpPr>
        <p:spPr/>
        <p:txBody>
          <a:bodyPr/>
          <a:lstStyle>
            <a:lvl1pPr>
              <a:defRPr/>
            </a:lvl1pPr>
            <a:extLst/>
          </a:lstStyle>
          <a:p>
            <a:pPr>
              <a:defRPr/>
            </a:pPr>
            <a:fld id="{CE881CE6-A4E4-4D22-A6AD-E7710E7DF83F}" type="datetimeFigureOut">
              <a:rPr lang="ru-RU"/>
              <a:pPr>
                <a:defRPr/>
              </a:pPr>
              <a:t>05.03.2014</a:t>
            </a:fld>
            <a:endParaRPr lang="ru-RU"/>
          </a:p>
        </p:txBody>
      </p:sp>
      <p:sp>
        <p:nvSpPr>
          <p:cNvPr id="5" name="Нижний колонтитул 2"/>
          <p:cNvSpPr>
            <a:spLocks noGrp="1"/>
          </p:cNvSpPr>
          <p:nvPr>
            <p:ph type="ftr" sz="quarter" idx="11"/>
          </p:nvPr>
        </p:nvSpPr>
        <p:spPr/>
        <p:txBody>
          <a:bodyPr/>
          <a:lstStyle>
            <a:lvl1pPr>
              <a:defRPr/>
            </a:lvl1pPr>
            <a:extLst/>
          </a:lstStyle>
          <a:p>
            <a:pPr>
              <a:defRPr/>
            </a:pPr>
            <a:endParaRPr lang="ru-RU"/>
          </a:p>
        </p:txBody>
      </p:sp>
      <p:sp>
        <p:nvSpPr>
          <p:cNvPr id="6" name="Номер слайда 3"/>
          <p:cNvSpPr>
            <a:spLocks noGrp="1"/>
          </p:cNvSpPr>
          <p:nvPr>
            <p:ph type="sldNum" sz="quarter" idx="12"/>
          </p:nvPr>
        </p:nvSpPr>
        <p:spPr/>
        <p:txBody>
          <a:bodyPr/>
          <a:lstStyle>
            <a:lvl1pPr>
              <a:defRPr/>
            </a:lvl1pPr>
            <a:extLst/>
          </a:lstStyle>
          <a:p>
            <a:pPr>
              <a:defRPr/>
            </a:pPr>
            <a:fld id="{C934233A-8465-4D3A-B86D-5808436B9FD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ru-RU" smtClean="0"/>
              <a:t>Образец заголовка</a:t>
            </a:r>
            <a:endParaRPr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34208E2C-55F7-413E-8758-9FFAFAB5758F}" type="datetimeFigureOut">
              <a:rPr lang="ru-RU"/>
              <a:pPr>
                <a:defRPr/>
              </a:pPr>
              <a:t>05.03.2014</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69A48A32-4AE6-4AE4-8E49-009E7C72F0E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Блок-схема: процесс 8"/>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Блок-схема: процесс 9"/>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smtClean="0"/>
              <a:t>Образец заголовка</a:t>
            </a:r>
            <a:endParaRPr lang="en-US"/>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8" name="Дата 4"/>
          <p:cNvSpPr>
            <a:spLocks noGrp="1"/>
          </p:cNvSpPr>
          <p:nvPr>
            <p:ph type="dt" sz="half" idx="10"/>
          </p:nvPr>
        </p:nvSpPr>
        <p:spPr/>
        <p:txBody>
          <a:bodyPr/>
          <a:lstStyle>
            <a:lvl1pPr>
              <a:defRPr/>
            </a:lvl1pPr>
            <a:extLst/>
          </a:lstStyle>
          <a:p>
            <a:pPr>
              <a:defRPr/>
            </a:pPr>
            <a:fld id="{D2F0BB8A-6205-4A7F-874E-3B1B9F31F6A1}" type="datetimeFigureOut">
              <a:rPr lang="ru-RU"/>
              <a:pPr>
                <a:defRPr/>
              </a:pPr>
              <a:t>05.03.2014</a:t>
            </a:fld>
            <a:endParaRPr lang="ru-RU"/>
          </a:p>
        </p:txBody>
      </p:sp>
      <p:sp>
        <p:nvSpPr>
          <p:cNvPr id="9" name="Нижний колонтитул 5"/>
          <p:cNvSpPr>
            <a:spLocks noGrp="1"/>
          </p:cNvSpPr>
          <p:nvPr>
            <p:ph type="ftr" sz="quarter" idx="11"/>
          </p:nvPr>
        </p:nvSpPr>
        <p:spPr/>
        <p:txBody>
          <a:bodyPr/>
          <a:lstStyle>
            <a:lvl1pPr>
              <a:defRPr/>
            </a:lvl1pPr>
            <a:extLst/>
          </a:lstStyle>
          <a:p>
            <a:pPr>
              <a:defRPr/>
            </a:pPr>
            <a:endParaRPr lang="ru-RU"/>
          </a:p>
        </p:txBody>
      </p:sp>
      <p:sp>
        <p:nvSpPr>
          <p:cNvPr id="10" name="Номер слайда 6"/>
          <p:cNvSpPr>
            <a:spLocks noGrp="1"/>
          </p:cNvSpPr>
          <p:nvPr>
            <p:ph type="sldNum" sz="quarter" idx="12"/>
          </p:nvPr>
        </p:nvSpPr>
        <p:spPr/>
        <p:txBody>
          <a:bodyPr/>
          <a:lstStyle>
            <a:lvl1pPr>
              <a:defRPr/>
            </a:lvl1pPr>
            <a:extLst/>
          </a:lstStyle>
          <a:p>
            <a:pPr>
              <a:defRPr/>
            </a:pPr>
            <a:fld id="{2A93387A-46A6-4CB0-8FDB-72E7F626D7B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extLst/>
          </a:lstStyle>
          <a:p>
            <a:r>
              <a:rPr lang="ru-RU" smtClean="0"/>
              <a:t>Образец заголовка</a:t>
            </a:r>
            <a:endParaRPr lang="en-US"/>
          </a:p>
        </p:txBody>
      </p:sp>
      <p:sp>
        <p:nvSpPr>
          <p:cNvPr id="1033" name="Текст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smtClean="0">
                <a:solidFill>
                  <a:schemeClr val="bg2">
                    <a:shade val="50000"/>
                    <a:satMod val="200000"/>
                  </a:schemeClr>
                </a:solidFill>
                <a:latin typeface="+mn-lt"/>
                <a:cs typeface="+mn-cs"/>
              </a:defRPr>
            </a:lvl1pPr>
            <a:extLst/>
          </a:lstStyle>
          <a:p>
            <a:pPr>
              <a:defRPr/>
            </a:pPr>
            <a:fld id="{9306227A-BF4A-49DE-A7A2-22C5F09737E1}" type="datetimeFigureOut">
              <a:rPr lang="ru-RU"/>
              <a:pPr>
                <a:defRPr/>
              </a:pPr>
              <a:t>05.03.2014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ru-RU"/>
          </a:p>
        </p:txBody>
      </p:sp>
      <p:sp>
        <p:nvSpPr>
          <p:cNvPr id="22" name="Номер слайда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smtClean="0">
                <a:solidFill>
                  <a:schemeClr val="bg2">
                    <a:shade val="50000"/>
                    <a:satMod val="200000"/>
                  </a:schemeClr>
                </a:solidFill>
                <a:effectLst/>
                <a:latin typeface="+mn-lt"/>
                <a:cs typeface="+mn-cs"/>
              </a:defRPr>
            </a:lvl1pPr>
            <a:extLst/>
          </a:lstStyle>
          <a:p>
            <a:pPr>
              <a:defRPr/>
            </a:pPr>
            <a:fld id="{455E1E47-6DB2-4998-99FC-2846E0EE449A}" type="slidenum">
              <a:rPr lang="ru-RU"/>
              <a:pPr>
                <a:defRPr/>
              </a:pPr>
              <a:t>‹#›</a:t>
            </a:fld>
            <a:endParaRPr lang="ru-RU"/>
          </a:p>
        </p:txBody>
      </p:sp>
      <p:sp>
        <p:nvSpPr>
          <p:cNvPr id="15"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69" r:id="rId2"/>
    <p:sldLayoutId id="2147483675" r:id="rId3"/>
    <p:sldLayoutId id="2147483670" r:id="rId4"/>
    <p:sldLayoutId id="2147483676" r:id="rId5"/>
    <p:sldLayoutId id="2147483671" r:id="rId6"/>
    <p:sldLayoutId id="2147483677" r:id="rId7"/>
    <p:sldLayoutId id="2147483678" r:id="rId8"/>
    <p:sldLayoutId id="2147483679" r:id="rId9"/>
    <p:sldLayoutId id="2147483672" r:id="rId10"/>
    <p:sldLayoutId id="2147483673" r:id="rId11"/>
    <p:sldLayoutId id="2147483680" r:id="rId12"/>
  </p:sldLayoutIdLst>
  <p:txStyles>
    <p:titleStyle>
      <a:lvl1pPr algn="l" rtl="0" fontAlgn="base">
        <a:spcBef>
          <a:spcPct val="0"/>
        </a:spcBef>
        <a:spcAft>
          <a:spcPct val="0"/>
        </a:spcAft>
        <a:defRPr sz="4300" kern="1200">
          <a:solidFill>
            <a:srgbClr val="666666"/>
          </a:solidFill>
          <a:effectLst>
            <a:outerShdw blurRad="50000" dist="30000" dir="5400000" algn="tl" rotWithShape="0">
              <a:srgbClr val="000000">
                <a:alpha val="30000"/>
              </a:srgbClr>
            </a:outerShdw>
          </a:effectLst>
          <a:latin typeface="+mj-lt"/>
          <a:ea typeface="+mj-ea"/>
          <a:cs typeface="+mj-cs"/>
        </a:defRPr>
      </a:lvl1pPr>
      <a:lvl2pPr algn="l" rtl="0" fontAlgn="base">
        <a:spcBef>
          <a:spcPct val="0"/>
        </a:spcBef>
        <a:spcAft>
          <a:spcPct val="0"/>
        </a:spcAft>
        <a:defRPr sz="4300">
          <a:solidFill>
            <a:srgbClr val="666666"/>
          </a:solidFill>
          <a:latin typeface="Corbel" pitchFamily="34" charset="0"/>
        </a:defRPr>
      </a:lvl2pPr>
      <a:lvl3pPr algn="l" rtl="0" fontAlgn="base">
        <a:spcBef>
          <a:spcPct val="0"/>
        </a:spcBef>
        <a:spcAft>
          <a:spcPct val="0"/>
        </a:spcAft>
        <a:defRPr sz="4300">
          <a:solidFill>
            <a:srgbClr val="666666"/>
          </a:solidFill>
          <a:latin typeface="Corbel" pitchFamily="34" charset="0"/>
        </a:defRPr>
      </a:lvl3pPr>
      <a:lvl4pPr algn="l" rtl="0" fontAlgn="base">
        <a:spcBef>
          <a:spcPct val="0"/>
        </a:spcBef>
        <a:spcAft>
          <a:spcPct val="0"/>
        </a:spcAft>
        <a:defRPr sz="4300">
          <a:solidFill>
            <a:srgbClr val="666666"/>
          </a:solidFill>
          <a:latin typeface="Corbel" pitchFamily="34" charset="0"/>
        </a:defRPr>
      </a:lvl4pPr>
      <a:lvl5pPr algn="l" rtl="0" fontAlgn="base">
        <a:spcBef>
          <a:spcPct val="0"/>
        </a:spcBef>
        <a:spcAft>
          <a:spcPct val="0"/>
        </a:spcAft>
        <a:defRPr sz="4300">
          <a:solidFill>
            <a:srgbClr val="666666"/>
          </a:solidFill>
          <a:latin typeface="Corbel" pitchFamily="34" charset="0"/>
        </a:defRPr>
      </a:lvl5pPr>
      <a:lvl6pPr marL="457200" algn="l" rtl="0" fontAlgn="base">
        <a:spcBef>
          <a:spcPct val="0"/>
        </a:spcBef>
        <a:spcAft>
          <a:spcPct val="0"/>
        </a:spcAft>
        <a:defRPr sz="4300">
          <a:solidFill>
            <a:srgbClr val="666666"/>
          </a:solidFill>
          <a:latin typeface="Corbel" pitchFamily="34" charset="0"/>
        </a:defRPr>
      </a:lvl6pPr>
      <a:lvl7pPr marL="914400" algn="l" rtl="0" fontAlgn="base">
        <a:spcBef>
          <a:spcPct val="0"/>
        </a:spcBef>
        <a:spcAft>
          <a:spcPct val="0"/>
        </a:spcAft>
        <a:defRPr sz="4300">
          <a:solidFill>
            <a:srgbClr val="666666"/>
          </a:solidFill>
          <a:latin typeface="Corbel" pitchFamily="34" charset="0"/>
        </a:defRPr>
      </a:lvl7pPr>
      <a:lvl8pPr marL="1371600" algn="l" rtl="0" fontAlgn="base">
        <a:spcBef>
          <a:spcPct val="0"/>
        </a:spcBef>
        <a:spcAft>
          <a:spcPct val="0"/>
        </a:spcAft>
        <a:defRPr sz="4300">
          <a:solidFill>
            <a:srgbClr val="666666"/>
          </a:solidFill>
          <a:latin typeface="Corbel" pitchFamily="34" charset="0"/>
        </a:defRPr>
      </a:lvl8pPr>
      <a:lvl9pPr marL="1828800" algn="l" rtl="0" fontAlgn="base">
        <a:spcBef>
          <a:spcPct val="0"/>
        </a:spcBef>
        <a:spcAft>
          <a:spcPct val="0"/>
        </a:spcAft>
        <a:defRPr sz="4300">
          <a:solidFill>
            <a:srgbClr val="666666"/>
          </a:solidFill>
          <a:latin typeface="Corbel" pitchFamily="34" charset="0"/>
        </a:defRPr>
      </a:lvl9pPr>
      <a:extLst/>
    </p:titleStyle>
    <p:bodyStyle>
      <a:lvl1pPr marL="365125" indent="-282575" algn="l" rtl="0" fontAlgn="base">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fontAlgn="base">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fontAlgn="base">
        <a:spcBef>
          <a:spcPct val="20000"/>
        </a:spcBef>
        <a:spcAft>
          <a:spcPct val="0"/>
        </a:spcAft>
        <a:buClr>
          <a:srgbClr val="9C007F"/>
        </a:buClr>
        <a:buFont typeface="Wingdings 2" pitchFamily="18" charset="2"/>
        <a:buChar char=""/>
        <a:defRPr sz="2000" kern="1200">
          <a:solidFill>
            <a:schemeClr val="tx1"/>
          </a:solidFill>
          <a:latin typeface="+mn-lt"/>
          <a:ea typeface="+mn-ea"/>
          <a:cs typeface="+mn-cs"/>
        </a:defRPr>
      </a:lvl4pPr>
      <a:lvl5pPr marL="1296988" indent="-182563" algn="l" rtl="0" fontAlgn="base">
        <a:spcBef>
          <a:spcPct val="20000"/>
        </a:spcBef>
        <a:spcAft>
          <a:spcPct val="0"/>
        </a:spcAft>
        <a:buClr>
          <a:srgbClr val="68007F"/>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Users\Класична Гімназія\Desktop\картинки\03.jpg"/>
          <p:cNvPicPr>
            <a:picLocks noChangeAspect="1" noChangeArrowheads="1"/>
          </p:cNvPicPr>
          <p:nvPr/>
        </p:nvPicPr>
        <p:blipFill>
          <a:blip r:embed="rId2"/>
          <a:srcRect b="2934"/>
          <a:stretch>
            <a:fillRect/>
          </a:stretch>
        </p:blipFill>
        <p:spPr bwMode="auto">
          <a:xfrm>
            <a:off x="0" y="0"/>
            <a:ext cx="9144000" cy="7085013"/>
          </a:xfrm>
          <a:prstGeom prst="rect">
            <a:avLst/>
          </a:prstGeom>
          <a:noFill/>
          <a:ln w="9525">
            <a:noFill/>
            <a:miter lim="800000"/>
            <a:headEnd/>
            <a:tailEnd/>
          </a:ln>
        </p:spPr>
      </p:pic>
      <p:sp>
        <p:nvSpPr>
          <p:cNvPr id="6" name="Прямоугольник 5"/>
          <p:cNvSpPr/>
          <p:nvPr/>
        </p:nvSpPr>
        <p:spPr>
          <a:xfrm>
            <a:off x="4582596" y="4345646"/>
            <a:ext cx="4018948" cy="2769007"/>
          </a:xfrm>
          <a:prstGeom prst="rect">
            <a:avLst/>
          </a:prstGeom>
          <a:noFill/>
          <a:ln>
            <a:solidFill>
              <a:schemeClr val="accent1"/>
            </a:solid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uk-UA" sz="2400" b="1" i="1" dirty="0">
                <a:latin typeface="Arial" pitchFamily="34" charset="0"/>
                <a:cs typeface="Arial" pitchFamily="34" charset="0"/>
              </a:rPr>
              <a:t>Моє педагогічне кредо:</a:t>
            </a:r>
          </a:p>
          <a:p>
            <a:pPr algn="ctr" fontAlgn="auto">
              <a:spcBef>
                <a:spcPts val="0"/>
              </a:spcBef>
              <a:spcAft>
                <a:spcPts val="0"/>
              </a:spcAft>
              <a:defRPr/>
            </a:pPr>
            <a:endParaRPr lang="uk-UA" sz="2400" b="1" i="1" dirty="0">
              <a:latin typeface="Arial" pitchFamily="34" charset="0"/>
              <a:cs typeface="Arial" pitchFamily="34" charset="0"/>
            </a:endParaRPr>
          </a:p>
          <a:p>
            <a:pPr algn="ctr" fontAlgn="auto">
              <a:spcBef>
                <a:spcPts val="0"/>
              </a:spcBef>
              <a:spcAft>
                <a:spcPts val="0"/>
              </a:spcAft>
              <a:defRPr/>
            </a:pPr>
            <a:r>
              <a:rPr lang="uk-UA" sz="2400" b="1" i="1" dirty="0" err="1">
                <a:latin typeface="Arial" pitchFamily="34" charset="0"/>
                <a:cs typeface="Arial" pitchFamily="34" charset="0"/>
              </a:rPr>
              <a:t>“Найперше</a:t>
            </a:r>
            <a:r>
              <a:rPr lang="uk-UA" sz="2400" b="1" i="1" dirty="0">
                <a:latin typeface="Arial" pitchFamily="34" charset="0"/>
                <a:cs typeface="Arial" pitchFamily="34" charset="0"/>
              </a:rPr>
              <a:t>, що має зробити вчитель, – </a:t>
            </a:r>
            <a:endParaRPr lang="uk-UA" sz="2400" i="1" dirty="0">
              <a:latin typeface="Arial" pitchFamily="34" charset="0"/>
              <a:cs typeface="Arial" pitchFamily="34" charset="0"/>
            </a:endParaRPr>
          </a:p>
          <a:p>
            <a:pPr algn="ctr" fontAlgn="auto">
              <a:spcBef>
                <a:spcPts val="0"/>
              </a:spcBef>
              <a:spcAft>
                <a:spcPts val="0"/>
              </a:spcAft>
              <a:defRPr/>
            </a:pPr>
            <a:r>
              <a:rPr lang="uk-UA" sz="2400" b="1" i="1" dirty="0">
                <a:latin typeface="Arial" pitchFamily="34" charset="0"/>
                <a:cs typeface="Arial" pitchFamily="34" charset="0"/>
              </a:rPr>
              <a:t>це розвинути в учня дух </a:t>
            </a:r>
            <a:r>
              <a:rPr lang="uk-UA" sz="2400" b="1" i="1" dirty="0" err="1">
                <a:latin typeface="Arial" pitchFamily="34" charset="0"/>
                <a:cs typeface="Arial" pitchFamily="34" charset="0"/>
              </a:rPr>
              <a:t>допитливості”</a:t>
            </a:r>
            <a:r>
              <a:rPr lang="uk-UA" sz="2400" i="1" dirty="0">
                <a:latin typeface="Arial" pitchFamily="34" charset="0"/>
                <a:cs typeface="Arial" pitchFamily="34" charset="0"/>
              </a:rPr>
              <a:t/>
            </a:r>
            <a:br>
              <a:rPr lang="uk-UA" sz="2400" i="1" dirty="0">
                <a:latin typeface="Arial" pitchFamily="34" charset="0"/>
                <a:cs typeface="Arial" pitchFamily="34" charset="0"/>
              </a:rPr>
            </a:br>
            <a:endParaRPr lang="uk-UA" sz="2400" i="1" dirty="0">
              <a:latin typeface="Arial" pitchFamily="34" charset="0"/>
              <a:cs typeface="Arial" pitchFamily="34" charset="0"/>
            </a:endParaRPr>
          </a:p>
          <a:p>
            <a:pPr algn="ctr" fontAlgn="auto">
              <a:spcBef>
                <a:spcPts val="0"/>
              </a:spcBef>
              <a:spcAft>
                <a:spcPts val="0"/>
              </a:spcAft>
              <a:defRPr/>
            </a:pPr>
            <a:endParaRPr lang="ru-RU" sz="2800" b="1" spc="50" dirty="0">
              <a:ln w="11430"/>
              <a:effectLst>
                <a:outerShdw blurRad="76200" dist="50800" dir="5400000" algn="tl" rotWithShape="0">
                  <a:srgbClr val="000000">
                    <a:alpha val="65000"/>
                  </a:srgbClr>
                </a:outerShdw>
              </a:effectLst>
              <a:latin typeface="Arial" pitchFamily="34" charset="0"/>
              <a:cs typeface="Arial" pitchFamily="34" charset="0"/>
            </a:endParaRPr>
          </a:p>
        </p:txBody>
      </p:sp>
      <p:sp>
        <p:nvSpPr>
          <p:cNvPr id="7" name="Прямоугольник 6"/>
          <p:cNvSpPr/>
          <p:nvPr/>
        </p:nvSpPr>
        <p:spPr>
          <a:xfrm>
            <a:off x="3071813" y="714375"/>
            <a:ext cx="5357812" cy="3108325"/>
          </a:xfrm>
          <a:prstGeom prst="rect">
            <a:avLst/>
          </a:prstGeom>
        </p:spPr>
        <p:txBody>
          <a:bodyPr>
            <a:spAutoFit/>
          </a:bodyPr>
          <a:lstStyle/>
          <a:p>
            <a:pPr algn="ctr" fontAlgn="auto">
              <a:spcBef>
                <a:spcPts val="0"/>
              </a:spcBef>
              <a:spcAft>
                <a:spcPts val="0"/>
              </a:spcAft>
              <a:defRPr/>
            </a:pPr>
            <a:r>
              <a:rPr lang="uk-UA" sz="3200" b="1" dirty="0">
                <a:solidFill>
                  <a:schemeClr val="accent2">
                    <a:lumMod val="75000"/>
                  </a:schemeClr>
                </a:solidFill>
                <a:latin typeface="+mn-lt"/>
                <a:cs typeface="+mn-cs"/>
              </a:rPr>
              <a:t>Презентація досвіду роботи</a:t>
            </a:r>
          </a:p>
          <a:p>
            <a:pPr algn="ctr" fontAlgn="auto">
              <a:spcBef>
                <a:spcPts val="0"/>
              </a:spcBef>
              <a:spcAft>
                <a:spcPts val="0"/>
              </a:spcAft>
              <a:defRPr/>
            </a:pPr>
            <a:r>
              <a:rPr lang="uk-UA" sz="3200" b="1" dirty="0">
                <a:solidFill>
                  <a:schemeClr val="accent2">
                    <a:lumMod val="75000"/>
                  </a:schemeClr>
                </a:solidFill>
                <a:latin typeface="+mn-lt"/>
                <a:cs typeface="+mn-cs"/>
              </a:rPr>
              <a:t> вчителя української </a:t>
            </a:r>
          </a:p>
          <a:p>
            <a:pPr algn="ctr" fontAlgn="auto">
              <a:spcBef>
                <a:spcPts val="0"/>
              </a:spcBef>
              <a:spcAft>
                <a:spcPts val="0"/>
              </a:spcAft>
              <a:defRPr/>
            </a:pPr>
            <a:r>
              <a:rPr lang="uk-UA" sz="3200" b="1" dirty="0">
                <a:solidFill>
                  <a:schemeClr val="accent2">
                    <a:lumMod val="75000"/>
                  </a:schemeClr>
                </a:solidFill>
                <a:latin typeface="+mn-lt"/>
                <a:cs typeface="+mn-cs"/>
              </a:rPr>
              <a:t>мови і літератури</a:t>
            </a:r>
          </a:p>
          <a:p>
            <a:pPr algn="ctr" fontAlgn="auto">
              <a:spcBef>
                <a:spcPts val="0"/>
              </a:spcBef>
              <a:spcAft>
                <a:spcPts val="0"/>
              </a:spcAft>
              <a:defRPr/>
            </a:pPr>
            <a:r>
              <a:rPr lang="uk-UA" sz="3200" b="1" dirty="0">
                <a:solidFill>
                  <a:schemeClr val="accent2">
                    <a:lumMod val="75000"/>
                  </a:schemeClr>
                </a:solidFill>
                <a:latin typeface="+mn-lt"/>
                <a:cs typeface="+mn-cs"/>
              </a:rPr>
              <a:t>Тернопільської класичної гімназії</a:t>
            </a:r>
          </a:p>
          <a:p>
            <a:pPr algn="ctr" fontAlgn="auto">
              <a:spcBef>
                <a:spcPts val="0"/>
              </a:spcBef>
              <a:spcAft>
                <a:spcPts val="0"/>
              </a:spcAft>
              <a:defRPr/>
            </a:pPr>
            <a:r>
              <a:rPr lang="uk-UA" sz="3600" b="1" dirty="0">
                <a:solidFill>
                  <a:schemeClr val="accent2">
                    <a:lumMod val="75000"/>
                  </a:schemeClr>
                </a:solidFill>
                <a:latin typeface="+mn-lt"/>
                <a:cs typeface="+mn-cs"/>
              </a:rPr>
              <a:t>О.Б.</a:t>
            </a:r>
            <a:r>
              <a:rPr lang="uk-UA" sz="3600" b="1" dirty="0" err="1">
                <a:solidFill>
                  <a:schemeClr val="accent2">
                    <a:lumMod val="75000"/>
                  </a:schemeClr>
                </a:solidFill>
                <a:latin typeface="+mn-lt"/>
                <a:cs typeface="+mn-cs"/>
              </a:rPr>
              <a:t>Гринчук</a:t>
            </a:r>
            <a:endParaRPr lang="ru-RU" sz="3600" b="1" dirty="0">
              <a:solidFill>
                <a:schemeClr val="accent2">
                  <a:lumMod val="75000"/>
                </a:schemeClr>
              </a:solidFill>
              <a:latin typeface="+mn-lt"/>
              <a:cs typeface="+mn-cs"/>
            </a:endParaRPr>
          </a:p>
        </p:txBody>
      </p:sp>
      <p:pic>
        <p:nvPicPr>
          <p:cNvPr id="15364" name="Picture 2" descr="G:\OLYA2.JPG"/>
          <p:cNvPicPr>
            <a:picLocks noChangeAspect="1" noChangeArrowheads="1"/>
          </p:cNvPicPr>
          <p:nvPr/>
        </p:nvPicPr>
        <p:blipFill>
          <a:blip r:embed="rId3"/>
          <a:srcRect/>
          <a:stretch>
            <a:fillRect/>
          </a:stretch>
        </p:blipFill>
        <p:spPr bwMode="auto">
          <a:xfrm>
            <a:off x="179388" y="260350"/>
            <a:ext cx="2714625" cy="407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25" y="357188"/>
            <a:ext cx="8143875" cy="6500812"/>
          </a:xfrm>
        </p:spPr>
        <p:txBody>
          <a:bodyPr>
            <a:normAutofit fontScale="92500" lnSpcReduction="20000"/>
          </a:bodyPr>
          <a:lstStyle/>
          <a:p>
            <a:pPr marL="365760" indent="-283464" fontAlgn="auto">
              <a:spcAft>
                <a:spcPts val="0"/>
              </a:spcAft>
              <a:buFont typeface="Wingdings 2"/>
              <a:buNone/>
              <a:defRPr/>
            </a:pPr>
            <a:r>
              <a:rPr lang="ru-RU" sz="1400" dirty="0" smtClean="0"/>
              <a:t>		</a:t>
            </a:r>
            <a:r>
              <a:rPr lang="uk-UA" sz="1400" dirty="0" smtClean="0"/>
              <a:t>Мої  уроки  відрізняються чіткістю поставлених завдань, продуманою логікою побудови та вдалим вибором інтерактивних форм і методів роботи на них. </a:t>
            </a:r>
            <a:r>
              <a:rPr lang="ru-RU" sz="1400" dirty="0" smtClean="0"/>
              <a:t>На кожному </a:t>
            </a:r>
            <a:r>
              <a:rPr lang="uk-UA" sz="1400" dirty="0" smtClean="0"/>
              <a:t>занятті  разом з учнями працюю над </a:t>
            </a:r>
            <a:r>
              <a:rPr lang="ru-RU" sz="1400" dirty="0" err="1" smtClean="0"/>
              <a:t>вирішення</a:t>
            </a:r>
            <a:r>
              <a:rPr lang="uk-UA" sz="1400" dirty="0" smtClean="0"/>
              <a:t>м </a:t>
            </a:r>
            <a:r>
              <a:rPr lang="ru-RU" sz="1400" dirty="0" smtClean="0"/>
              <a:t> проблем </a:t>
            </a:r>
            <a:r>
              <a:rPr lang="ru-RU" sz="1400" dirty="0" err="1" smtClean="0"/>
              <a:t>і</a:t>
            </a:r>
            <a:r>
              <a:rPr lang="ru-RU" sz="1400" dirty="0" smtClean="0"/>
              <a:t> </a:t>
            </a:r>
            <a:r>
              <a:rPr lang="ru-RU" sz="1400" dirty="0" err="1" smtClean="0"/>
              <a:t>проблемних</a:t>
            </a:r>
            <a:r>
              <a:rPr lang="ru-RU" sz="1400" dirty="0" smtClean="0"/>
              <a:t> </a:t>
            </a:r>
            <a:r>
              <a:rPr lang="ru-RU" sz="1400" dirty="0" err="1" smtClean="0"/>
              <a:t>ситуацій</a:t>
            </a:r>
            <a:r>
              <a:rPr lang="ru-RU" sz="1400" dirty="0" smtClean="0"/>
              <a:t>. </a:t>
            </a:r>
            <a:r>
              <a:rPr lang="uk-UA" sz="1400" dirty="0" smtClean="0"/>
              <a:t> Такі </a:t>
            </a:r>
            <a:r>
              <a:rPr lang="ru-RU" sz="1400" dirty="0" smtClean="0"/>
              <a:t> вид</a:t>
            </a:r>
            <a:r>
              <a:rPr lang="uk-UA" sz="1400" dirty="0" smtClean="0"/>
              <a:t>и </a:t>
            </a:r>
            <a:r>
              <a:rPr lang="ru-RU" sz="1400" dirty="0" smtClean="0"/>
              <a:t> </a:t>
            </a:r>
            <a:r>
              <a:rPr lang="ru-RU" sz="1400" dirty="0" err="1" smtClean="0"/>
              <a:t>роботи</a:t>
            </a:r>
            <a:r>
              <a:rPr lang="ru-RU" sz="1400" dirty="0" smtClean="0"/>
              <a:t> форму</a:t>
            </a:r>
            <a:r>
              <a:rPr lang="uk-UA" sz="1400" dirty="0" err="1" smtClean="0"/>
              <a:t>ють</a:t>
            </a:r>
            <a:r>
              <a:rPr lang="uk-UA" sz="1400" dirty="0" smtClean="0"/>
              <a:t>  </a:t>
            </a:r>
            <a:r>
              <a:rPr lang="ru-RU" sz="1400" dirty="0" err="1" smtClean="0"/>
              <a:t>соціально-творчу</a:t>
            </a:r>
            <a:r>
              <a:rPr lang="ru-RU" sz="1400" dirty="0" smtClean="0"/>
              <a:t>, </a:t>
            </a:r>
            <a:r>
              <a:rPr lang="ru-RU" sz="1400" dirty="0" err="1" smtClean="0"/>
              <a:t>соціально-активну</a:t>
            </a:r>
            <a:r>
              <a:rPr lang="ru-RU" sz="1400" dirty="0" smtClean="0"/>
              <a:t> </a:t>
            </a:r>
            <a:r>
              <a:rPr lang="ru-RU" sz="1400" dirty="0" err="1" smtClean="0"/>
              <a:t>особистість</a:t>
            </a:r>
            <a:r>
              <a:rPr lang="ru-RU" sz="1400" dirty="0" smtClean="0"/>
              <a:t> </a:t>
            </a:r>
            <a:r>
              <a:rPr lang="ru-RU" sz="1400" dirty="0" err="1" smtClean="0"/>
              <a:t>учня</a:t>
            </a:r>
            <a:r>
              <a:rPr lang="ru-RU" sz="1400" dirty="0" smtClean="0"/>
              <a:t>.   </a:t>
            </a:r>
            <a:r>
              <a:rPr lang="uk-UA" sz="1400" dirty="0" smtClean="0"/>
              <a:t>Вважаю, що оволодіти навчальним предметом – означає навчитися розв’язувати не лише передбачені  державним освітнім стандартом завдання, а й такі, що потребують певної незалежності мислення, творчих пошуків, оригінальності, винахідливості.</a:t>
            </a:r>
            <a:endParaRPr lang="ru-RU" sz="1400" dirty="0" smtClean="0"/>
          </a:p>
          <a:p>
            <a:pPr marL="365760" indent="-283464" fontAlgn="auto">
              <a:spcAft>
                <a:spcPts val="0"/>
              </a:spcAft>
              <a:buFont typeface="Wingdings 2"/>
              <a:buNone/>
              <a:defRPr/>
            </a:pPr>
            <a:r>
              <a:rPr lang="uk-UA" sz="1400" dirty="0" smtClean="0"/>
              <a:t>		Саме для розвитку творчого мислення учнів застосовую різні типи нестандартних завдань,  вправи на розвиток уміння висловлювати здогад, припущення, збагачую навчальний матеріал завданнями з логічним навантаженням,  використовую  </a:t>
            </a:r>
            <a:r>
              <a:rPr lang="uk-UA" sz="1400" dirty="0" err="1" smtClean="0"/>
              <a:t>цікавинки</a:t>
            </a:r>
            <a:r>
              <a:rPr lang="uk-UA" sz="1400" dirty="0" smtClean="0"/>
              <a:t>  на уроках (завдання інтелектуального самовдосконалення,  головоломки,  задачі-жарти,  ігрові вправи, тематичні загадки,  ребуси,  кросворди).</a:t>
            </a:r>
            <a:endParaRPr lang="ru-RU" sz="1400" dirty="0" smtClean="0"/>
          </a:p>
          <a:p>
            <a:pPr marL="365760" indent="-283464" fontAlgn="auto">
              <a:spcAft>
                <a:spcPts val="0"/>
              </a:spcAft>
              <a:buFont typeface="Wingdings 2"/>
              <a:buNone/>
              <a:defRPr/>
            </a:pPr>
            <a:r>
              <a:rPr lang="uk-UA" sz="1400" dirty="0" smtClean="0"/>
              <a:t>		Намагаюся розвивати дитину в цілому як особистість, навчаю  її працювати творчо, вести пошукову роботу, думати і висловлювати свої міркування, обґрунтовувати їх.</a:t>
            </a:r>
            <a:endParaRPr lang="ru-RU" sz="1400" dirty="0" smtClean="0"/>
          </a:p>
          <a:p>
            <a:pPr marL="365760" indent="-283464" fontAlgn="auto">
              <a:spcAft>
                <a:spcPts val="0"/>
              </a:spcAft>
              <a:buFont typeface="Wingdings 2"/>
              <a:buNone/>
              <a:defRPr/>
            </a:pPr>
            <a:r>
              <a:rPr lang="uk-UA" sz="1400" dirty="0" smtClean="0"/>
              <a:t>		Акцентую увагу учнів на використанні</a:t>
            </a:r>
            <a:r>
              <a:rPr lang="ru-RU" sz="1400" dirty="0" smtClean="0"/>
              <a:t>   так</a:t>
            </a:r>
            <a:r>
              <a:rPr lang="uk-UA" sz="1400" dirty="0" err="1" smtClean="0"/>
              <a:t>их</a:t>
            </a:r>
            <a:r>
              <a:rPr lang="uk-UA" sz="1400" dirty="0" smtClean="0"/>
              <a:t>  </a:t>
            </a:r>
            <a:r>
              <a:rPr lang="ru-RU" sz="1400" dirty="0" err="1" smtClean="0"/>
              <a:t>вираз</a:t>
            </a:r>
            <a:r>
              <a:rPr lang="uk-UA" sz="1400" dirty="0" err="1" smtClean="0"/>
              <a:t>ів</a:t>
            </a:r>
            <a:r>
              <a:rPr lang="ru-RU" sz="1400" dirty="0" smtClean="0"/>
              <a:t>:  „Я </a:t>
            </a:r>
            <a:r>
              <a:rPr lang="ru-RU" sz="1400" dirty="0" err="1" smtClean="0"/>
              <a:t>вважаю</a:t>
            </a:r>
            <a:r>
              <a:rPr lang="ru-RU" sz="1400" dirty="0" smtClean="0"/>
              <a:t>"...,  „На   мою думку...","Я гадаю...", „На </a:t>
            </a:r>
            <a:r>
              <a:rPr lang="ru-RU" sz="1400" dirty="0" err="1" smtClean="0"/>
              <a:t>мій</a:t>
            </a:r>
            <a:r>
              <a:rPr lang="ru-RU" sz="1400" dirty="0" smtClean="0"/>
              <a:t>  </a:t>
            </a:r>
            <a:r>
              <a:rPr lang="ru-RU" sz="1400" dirty="0" err="1" smtClean="0"/>
              <a:t>погляд</a:t>
            </a:r>
            <a:r>
              <a:rPr lang="ru-RU" sz="1400" dirty="0" smtClean="0"/>
              <a:t>...", „Я припускаю...", „Я не </a:t>
            </a:r>
            <a:r>
              <a:rPr lang="ru-RU" sz="1400" dirty="0" err="1" smtClean="0"/>
              <a:t>впевнений</a:t>
            </a:r>
            <a:r>
              <a:rPr lang="ru-RU" sz="1400" dirty="0" smtClean="0"/>
              <a:t>, </a:t>
            </a:r>
            <a:r>
              <a:rPr lang="ru-RU" sz="1400" dirty="0" err="1" smtClean="0"/>
              <a:t>але</a:t>
            </a:r>
            <a:r>
              <a:rPr lang="ru-RU" sz="1400" dirty="0" smtClean="0"/>
              <a:t> </a:t>
            </a:r>
            <a:r>
              <a:rPr lang="ru-RU" sz="1400" dirty="0" err="1" smtClean="0"/>
              <a:t>мені</a:t>
            </a:r>
            <a:r>
              <a:rPr lang="ru-RU" sz="1400" dirty="0" smtClean="0"/>
              <a:t>  </a:t>
            </a:r>
            <a:r>
              <a:rPr lang="ru-RU" sz="1400" dirty="0" err="1" smtClean="0"/>
              <a:t>здається</a:t>
            </a:r>
            <a:r>
              <a:rPr lang="ru-RU" sz="1400" dirty="0" smtClean="0"/>
              <a:t>...", „Подумавши, я </a:t>
            </a:r>
            <a:r>
              <a:rPr lang="ru-RU" sz="1400" dirty="0" err="1" smtClean="0"/>
              <a:t>прийшов</a:t>
            </a:r>
            <a:r>
              <a:rPr lang="ru-RU" sz="1400" dirty="0" smtClean="0"/>
              <a:t> до </a:t>
            </a:r>
            <a:r>
              <a:rPr lang="ru-RU" sz="1400" dirty="0" err="1" smtClean="0"/>
              <a:t>висновку</a:t>
            </a:r>
            <a:r>
              <a:rPr lang="ru-RU" sz="1400" dirty="0" smtClean="0"/>
              <a:t>...".</a:t>
            </a:r>
            <a:br>
              <a:rPr lang="ru-RU" sz="1400" dirty="0" smtClean="0"/>
            </a:br>
            <a:r>
              <a:rPr lang="uk-UA" sz="1400" dirty="0" smtClean="0"/>
              <a:t>   На уроках словесності використовую порівняльний аналіз художнього твору,який сприяє підвищенню якості літературної освіти, </a:t>
            </a:r>
            <a:r>
              <a:rPr lang="uk-UA" sz="1400" dirty="0" err="1" smtClean="0"/>
              <a:t>загально-культурного</a:t>
            </a:r>
            <a:r>
              <a:rPr lang="uk-UA" sz="1400" dirty="0" smtClean="0"/>
              <a:t> рівня розвитку учнів. Уроки з елементами компаративного аналізу роблять процес навчання  дослідницьким, творчим, цікавим. </a:t>
            </a:r>
            <a:endParaRPr lang="ru-RU" sz="1400" dirty="0" smtClean="0"/>
          </a:p>
          <a:p>
            <a:pPr marL="365760" indent="-283464" fontAlgn="auto">
              <a:spcAft>
                <a:spcPts val="0"/>
              </a:spcAft>
              <a:buFont typeface="Wingdings 2"/>
              <a:buNone/>
              <a:defRPr/>
            </a:pPr>
            <a:r>
              <a:rPr lang="ru-RU" sz="1400" dirty="0" smtClean="0"/>
              <a:t>		На </a:t>
            </a:r>
            <a:r>
              <a:rPr lang="ru-RU" sz="1400" dirty="0" err="1" smtClean="0"/>
              <a:t>уроці</a:t>
            </a:r>
            <a:r>
              <a:rPr lang="ru-RU" sz="1400" dirty="0" smtClean="0"/>
              <a:t> компаративного </a:t>
            </a:r>
            <a:r>
              <a:rPr lang="ru-RU" sz="1400" dirty="0" err="1" smtClean="0"/>
              <a:t>аналізу</a:t>
            </a:r>
            <a:r>
              <a:rPr lang="ru-RU" sz="1400" dirty="0" smtClean="0"/>
              <a:t> </a:t>
            </a:r>
            <a:r>
              <a:rPr lang="ru-RU" sz="1400" dirty="0" err="1" smtClean="0"/>
              <a:t>встановлюються</a:t>
            </a:r>
            <a:r>
              <a:rPr lang="ru-RU" sz="1400" dirty="0" smtClean="0"/>
              <a:t> </a:t>
            </a:r>
            <a:r>
              <a:rPr lang="ru-RU" sz="1400" dirty="0" err="1" smtClean="0"/>
              <a:t>типологічні</a:t>
            </a:r>
            <a:r>
              <a:rPr lang="ru-RU" sz="1400" dirty="0" smtClean="0"/>
              <a:t>  </a:t>
            </a:r>
            <a:r>
              <a:rPr lang="ru-RU" sz="1400" dirty="0" err="1" smtClean="0"/>
              <a:t>зв’язки</a:t>
            </a:r>
            <a:r>
              <a:rPr lang="ru-RU" sz="1400" dirty="0" smtClean="0"/>
              <a:t> </a:t>
            </a:r>
            <a:r>
              <a:rPr lang="ru-RU" sz="1400" dirty="0" err="1" smtClean="0"/>
              <a:t>між</a:t>
            </a:r>
            <a:r>
              <a:rPr lang="ru-RU" sz="1400" dirty="0" smtClean="0"/>
              <a:t> </a:t>
            </a:r>
            <a:r>
              <a:rPr lang="ru-RU" sz="1400" dirty="0" err="1" smtClean="0"/>
              <a:t>творами</a:t>
            </a:r>
            <a:r>
              <a:rPr lang="ru-RU" sz="1400" dirty="0" smtClean="0"/>
              <a:t> </a:t>
            </a:r>
            <a:r>
              <a:rPr lang="ru-RU" sz="1400" dirty="0" err="1" smtClean="0"/>
              <a:t>різнонаціональних</a:t>
            </a:r>
            <a:r>
              <a:rPr lang="ru-RU" sz="1400" dirty="0" smtClean="0"/>
              <a:t> </a:t>
            </a:r>
            <a:r>
              <a:rPr lang="ru-RU" sz="1400" dirty="0" err="1" smtClean="0"/>
              <a:t>літератур</a:t>
            </a:r>
            <a:r>
              <a:rPr lang="ru-RU" sz="1400" dirty="0" smtClean="0"/>
              <a:t>. </a:t>
            </a:r>
          </a:p>
          <a:p>
            <a:pPr marL="365760" indent="-283464" fontAlgn="auto">
              <a:spcAft>
                <a:spcPts val="0"/>
              </a:spcAft>
              <a:buFont typeface="Wingdings 2"/>
              <a:buNone/>
              <a:defRPr/>
            </a:pPr>
            <a:r>
              <a:rPr lang="uk-UA" sz="1400" dirty="0" smtClean="0"/>
              <a:t>	Наприклад:</a:t>
            </a:r>
            <a:endParaRPr lang="ru-RU" sz="1400" dirty="0" smtClean="0"/>
          </a:p>
          <a:p>
            <a:pPr marL="365760" indent="-283464" fontAlgn="auto">
              <a:spcAft>
                <a:spcPts val="0"/>
              </a:spcAft>
              <a:buFont typeface="Wingdings 2"/>
              <a:buNone/>
              <a:defRPr/>
            </a:pPr>
            <a:r>
              <a:rPr lang="uk-UA" sz="1400" dirty="0" smtClean="0"/>
              <a:t>«Енеїда» І.Котляревського ---------------     «Енеїда» Вергілія</a:t>
            </a:r>
            <a:endParaRPr lang="ru-RU" sz="1400" dirty="0" smtClean="0"/>
          </a:p>
          <a:p>
            <a:pPr marL="365760" indent="-283464" fontAlgn="auto">
              <a:spcAft>
                <a:spcPts val="0"/>
              </a:spcAft>
              <a:buFont typeface="Wingdings 2"/>
              <a:buNone/>
              <a:defRPr/>
            </a:pPr>
            <a:r>
              <a:rPr lang="uk-UA" sz="1400" dirty="0" smtClean="0"/>
              <a:t>«Мартин Боруля» І.Карпенка-Карого -----------  «Міщанин-шляхтич» Мольєра</a:t>
            </a:r>
            <a:endParaRPr lang="ru-RU" sz="1400" dirty="0" smtClean="0"/>
          </a:p>
          <a:p>
            <a:pPr marL="365760" indent="-283464" fontAlgn="auto">
              <a:spcAft>
                <a:spcPts val="0"/>
              </a:spcAft>
              <a:buFont typeface="Wingdings 2"/>
              <a:buNone/>
              <a:defRPr/>
            </a:pPr>
            <a:r>
              <a:rPr lang="uk-UA" sz="1400" dirty="0" smtClean="0"/>
              <a:t>«Слово о полку </a:t>
            </a:r>
            <a:r>
              <a:rPr lang="uk-UA" sz="1400" dirty="0" err="1" smtClean="0"/>
              <a:t>Ігоревім»--------------------«Пісня</a:t>
            </a:r>
            <a:r>
              <a:rPr lang="uk-UA" sz="1400" dirty="0" smtClean="0"/>
              <a:t> про </a:t>
            </a:r>
            <a:r>
              <a:rPr lang="ru-RU" sz="1400" dirty="0" smtClean="0"/>
              <a:t>Роланда»</a:t>
            </a:r>
          </a:p>
          <a:p>
            <a:pPr marL="365760" indent="-283464" fontAlgn="auto">
              <a:spcAft>
                <a:spcPts val="0"/>
              </a:spcAft>
              <a:buFont typeface="Wingdings 2"/>
              <a:buNone/>
              <a:defRPr/>
            </a:pPr>
            <a:r>
              <a:rPr lang="ru-RU" sz="1400" dirty="0" err="1" smtClean="0"/>
              <a:t>Поезії</a:t>
            </a:r>
            <a:r>
              <a:rPr lang="ru-RU" sz="1400" dirty="0" smtClean="0"/>
              <a:t> </a:t>
            </a:r>
            <a:r>
              <a:rPr lang="ru-RU" sz="1400" dirty="0" err="1" smtClean="0"/>
              <a:t>Шевченка</a:t>
            </a:r>
            <a:r>
              <a:rPr lang="uk-UA" sz="1400" dirty="0" smtClean="0"/>
              <a:t> ---------------------- </a:t>
            </a:r>
            <a:r>
              <a:rPr lang="ru-RU" sz="1400" dirty="0" smtClean="0"/>
              <a:t>Хоку М. </a:t>
            </a:r>
            <a:r>
              <a:rPr lang="ru-RU" sz="1400" dirty="0" err="1" smtClean="0"/>
              <a:t>Басьо</a:t>
            </a:r>
            <a:endParaRPr lang="ru-RU" sz="1400" dirty="0" smtClean="0"/>
          </a:p>
          <a:p>
            <a:pPr marL="365760" indent="-283464" fontAlgn="auto">
              <a:spcAft>
                <a:spcPts val="0"/>
              </a:spcAft>
              <a:buFont typeface="Wingdings 2"/>
              <a:buNone/>
              <a:defRPr/>
            </a:pPr>
            <a:r>
              <a:rPr lang="ru-RU" sz="1400" dirty="0" smtClean="0"/>
              <a:t>«</a:t>
            </a:r>
            <a:r>
              <a:rPr lang="ru-RU" sz="1400" dirty="0" err="1" smtClean="0"/>
              <a:t>Планетник</a:t>
            </a:r>
            <a:r>
              <a:rPr lang="ru-RU" sz="1400" dirty="0" smtClean="0"/>
              <a:t>» Б. </a:t>
            </a:r>
            <a:r>
              <a:rPr lang="ru-RU" sz="1400" dirty="0" err="1" smtClean="0"/>
              <a:t>Харчука</a:t>
            </a:r>
            <a:r>
              <a:rPr lang="uk-UA" sz="1400" dirty="0" smtClean="0"/>
              <a:t>-----------</a:t>
            </a:r>
            <a:r>
              <a:rPr lang="ru-RU" sz="1400" dirty="0" smtClean="0"/>
              <a:t>«Маленький принц» А.де </a:t>
            </a:r>
            <a:r>
              <a:rPr lang="ru-RU" sz="1400" dirty="0" err="1" smtClean="0"/>
              <a:t>Сент-Екзюпері</a:t>
            </a:r>
            <a:endParaRPr lang="ru-RU" sz="1400" dirty="0" smtClean="0"/>
          </a:p>
          <a:p>
            <a:pPr marL="365760" indent="-283464" fontAlgn="auto">
              <a:spcAft>
                <a:spcPts val="0"/>
              </a:spcAft>
              <a:buFont typeface="Wingdings 2"/>
              <a:buNone/>
              <a:defRPr/>
            </a:pPr>
            <a:r>
              <a:rPr lang="uk-UA" sz="1400" dirty="0" smtClean="0"/>
              <a:t> 	Учні аналізують спільні та відмінні риси цих творів на різних рівнях.  </a:t>
            </a:r>
            <a:endParaRPr lang="ru-RU" sz="1400" dirty="0" smtClean="0"/>
          </a:p>
          <a:p>
            <a:pPr marL="365760" indent="-283464" fontAlgn="auto">
              <a:spcAft>
                <a:spcPts val="0"/>
              </a:spcAft>
              <a:buFont typeface="Wingdings 2"/>
              <a:buNone/>
              <a:defRPr/>
            </a:pPr>
            <a:r>
              <a:rPr lang="uk-UA" sz="1400" dirty="0" smtClean="0"/>
              <a:t>		Твори Вергілія та І.Котляревського порівнюють на рівні змісту, віршованого розміру, римування, ритму, строфіки. </a:t>
            </a:r>
            <a:r>
              <a:rPr lang="ru-RU" sz="1400" dirty="0" smtClean="0"/>
              <a:t>Твори </a:t>
            </a:r>
            <a:r>
              <a:rPr lang="ru-RU" sz="1400" dirty="0" err="1" smtClean="0"/>
              <a:t>Мольєра</a:t>
            </a:r>
            <a:r>
              <a:rPr lang="ru-RU" sz="1400" dirty="0" smtClean="0"/>
              <a:t> та </a:t>
            </a:r>
            <a:r>
              <a:rPr lang="ru-RU" sz="1400" dirty="0" err="1" smtClean="0"/>
              <a:t>І.Карпенка-Карого</a:t>
            </a:r>
            <a:r>
              <a:rPr lang="ru-RU" sz="1400" dirty="0" smtClean="0"/>
              <a:t> на  </a:t>
            </a:r>
            <a:r>
              <a:rPr lang="ru-RU" sz="1400" dirty="0" err="1" smtClean="0"/>
              <a:t>рівні</a:t>
            </a:r>
            <a:r>
              <a:rPr lang="ru-RU" sz="1400" dirty="0" smtClean="0"/>
              <a:t> сюжету та </a:t>
            </a:r>
            <a:r>
              <a:rPr lang="ru-RU" sz="1400" dirty="0" err="1" smtClean="0"/>
              <a:t>особливостей</a:t>
            </a:r>
            <a:r>
              <a:rPr lang="ru-RU" sz="1400" dirty="0" smtClean="0"/>
              <a:t> </a:t>
            </a:r>
            <a:r>
              <a:rPr lang="ru-RU" sz="1400" dirty="0" err="1" smtClean="0"/>
              <a:t>образів</a:t>
            </a:r>
            <a:r>
              <a:rPr lang="ru-RU" sz="1400" dirty="0" smtClean="0"/>
              <a:t> </a:t>
            </a:r>
            <a:r>
              <a:rPr lang="ru-RU" sz="1400" dirty="0" err="1" smtClean="0"/>
              <a:t>Жульєна</a:t>
            </a:r>
            <a:r>
              <a:rPr lang="ru-RU" sz="1400" dirty="0" smtClean="0"/>
              <a:t> </a:t>
            </a:r>
            <a:r>
              <a:rPr lang="ru-RU" sz="1400" dirty="0" err="1" smtClean="0"/>
              <a:t>та</a:t>
            </a:r>
            <a:r>
              <a:rPr lang="ru-RU" sz="1400" dirty="0" smtClean="0"/>
              <a:t> Мартина </a:t>
            </a:r>
            <a:r>
              <a:rPr lang="ru-RU" sz="1400" dirty="0" err="1" smtClean="0"/>
              <a:t>Борулі</a:t>
            </a:r>
            <a:r>
              <a:rPr lang="ru-RU" sz="1400" dirty="0" smtClean="0"/>
              <a:t>.  </a:t>
            </a:r>
            <a:r>
              <a:rPr lang="ru-RU" sz="1400" dirty="0" err="1" smtClean="0"/>
              <a:t>Пейзажні</a:t>
            </a:r>
            <a:r>
              <a:rPr lang="ru-RU" sz="1400" dirty="0" smtClean="0"/>
              <a:t> твори  </a:t>
            </a:r>
            <a:r>
              <a:rPr lang="ru-RU" sz="1400" dirty="0" err="1" smtClean="0"/>
              <a:t>Т.Шевченка</a:t>
            </a:r>
            <a:r>
              <a:rPr lang="ru-RU" sz="1400" dirty="0" smtClean="0"/>
              <a:t>  «Садок </a:t>
            </a:r>
            <a:r>
              <a:rPr lang="ru-RU" sz="1400" dirty="0" err="1" smtClean="0"/>
              <a:t>вишневий</a:t>
            </a:r>
            <a:r>
              <a:rPr lang="ru-RU" sz="1400" dirty="0" smtClean="0"/>
              <a:t> коло </a:t>
            </a:r>
            <a:r>
              <a:rPr lang="ru-RU" sz="1400" dirty="0" err="1" smtClean="0"/>
              <a:t>хати</a:t>
            </a:r>
            <a:r>
              <a:rPr lang="ru-RU" sz="1400" dirty="0" smtClean="0"/>
              <a:t>»,  «За </a:t>
            </a:r>
            <a:r>
              <a:rPr lang="ru-RU" sz="1400" dirty="0" err="1" smtClean="0"/>
              <a:t>сонцем</a:t>
            </a:r>
            <a:r>
              <a:rPr lang="ru-RU" sz="1400" dirty="0" smtClean="0"/>
              <a:t> </a:t>
            </a:r>
            <a:r>
              <a:rPr lang="ru-RU" sz="1400" dirty="0" err="1" smtClean="0"/>
              <a:t>хмаронька</a:t>
            </a:r>
            <a:r>
              <a:rPr lang="ru-RU" sz="1400" dirty="0" smtClean="0"/>
              <a:t> </a:t>
            </a:r>
            <a:r>
              <a:rPr lang="ru-RU" sz="1400" dirty="0" err="1" smtClean="0"/>
              <a:t>пливе</a:t>
            </a:r>
            <a:r>
              <a:rPr lang="ru-RU" sz="1400" dirty="0" smtClean="0"/>
              <a:t>...»  та  </a:t>
            </a:r>
            <a:r>
              <a:rPr lang="ru-RU" sz="1400" dirty="0" err="1" smtClean="0"/>
              <a:t>хоку</a:t>
            </a:r>
            <a:r>
              <a:rPr lang="ru-RU" sz="1400" dirty="0" smtClean="0"/>
              <a:t>  </a:t>
            </a:r>
            <a:r>
              <a:rPr lang="ru-RU" sz="1400" dirty="0" err="1" smtClean="0"/>
              <a:t>М.Басьо</a:t>
            </a:r>
            <a:r>
              <a:rPr lang="ru-RU" sz="1400" dirty="0" smtClean="0"/>
              <a:t>  на  </a:t>
            </a:r>
            <a:r>
              <a:rPr lang="ru-RU" sz="1400" dirty="0" err="1" smtClean="0"/>
              <a:t>поетичному</a:t>
            </a:r>
            <a:r>
              <a:rPr lang="ru-RU" sz="1400" dirty="0" smtClean="0"/>
              <a:t>  </a:t>
            </a:r>
            <a:r>
              <a:rPr lang="ru-RU" sz="1400" dirty="0" err="1" smtClean="0"/>
              <a:t>рівні</a:t>
            </a:r>
            <a:r>
              <a:rPr lang="ru-RU" sz="1400" dirty="0" smtClean="0"/>
              <a:t>.</a:t>
            </a:r>
            <a:endParaRPr lang="ru-RU"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Содержимое 2"/>
          <p:cNvSpPr>
            <a:spLocks noGrp="1"/>
          </p:cNvSpPr>
          <p:nvPr>
            <p:ph idx="1"/>
          </p:nvPr>
        </p:nvSpPr>
        <p:spPr>
          <a:xfrm>
            <a:off x="1000125" y="357188"/>
            <a:ext cx="8143875" cy="6500812"/>
          </a:xfrm>
        </p:spPr>
        <p:txBody>
          <a:bodyPr/>
          <a:lstStyle/>
          <a:p>
            <a:pPr>
              <a:buFont typeface="Wingdings 2" pitchFamily="18" charset="2"/>
              <a:buNone/>
            </a:pPr>
            <a:r>
              <a:rPr lang="ru-RU" sz="1400" smtClean="0"/>
              <a:t>		Велику увагу приділя</a:t>
            </a:r>
            <a:r>
              <a:rPr lang="uk-UA" sz="1400" smtClean="0"/>
              <a:t>ю </a:t>
            </a:r>
            <a:r>
              <a:rPr lang="ru-RU" sz="1400" smtClean="0"/>
              <a:t>написанню словникових диктантів.  Однак при цьому використову</a:t>
            </a:r>
            <a:r>
              <a:rPr lang="uk-UA" sz="1400" smtClean="0"/>
              <a:t>ю  </a:t>
            </a:r>
            <a:r>
              <a:rPr lang="ru-RU" sz="1400" smtClean="0"/>
              <a:t>їх творчо і не звод</a:t>
            </a:r>
            <a:r>
              <a:rPr lang="uk-UA" sz="1400" smtClean="0"/>
              <a:t>жу </a:t>
            </a:r>
            <a:r>
              <a:rPr lang="ru-RU" sz="1400" smtClean="0"/>
              <a:t> роботу лише до орфографії.  Це передбачає пояснення етимології слів,  тлумачення  їхніх  значень, уведення слів у речення</a:t>
            </a:r>
            <a:r>
              <a:rPr lang="uk-UA" sz="1400" smtClean="0"/>
              <a:t>;  </a:t>
            </a:r>
            <a:r>
              <a:rPr lang="ru-RU" sz="1400" smtClean="0"/>
              <a:t>добір синонімів, антонімів,  визначення приналежності до частин мови,  виконання</a:t>
            </a:r>
            <a:r>
              <a:rPr lang="uk-UA" sz="1400" smtClean="0"/>
              <a:t>  </a:t>
            </a:r>
            <a:r>
              <a:rPr lang="ru-RU" sz="1400" smtClean="0"/>
              <a:t>звуко-буквеного аналізу найскладніших слів. Пропону</a:t>
            </a:r>
            <a:r>
              <a:rPr lang="uk-UA" sz="1400" smtClean="0"/>
              <a:t>ю  </a:t>
            </a:r>
            <a:r>
              <a:rPr lang="ru-RU" sz="1400" smtClean="0"/>
              <a:t>також  тлумачні  словниково-логічні  диктанти,  які передбачають продовження  роботи  над  вивченими  словами.  </a:t>
            </a:r>
            <a:r>
              <a:rPr lang="uk-UA" sz="1400" smtClean="0"/>
              <a:t> В</a:t>
            </a:r>
            <a:r>
              <a:rPr lang="ru-RU" sz="1400" smtClean="0"/>
              <a:t>ч</a:t>
            </a:r>
            <a:r>
              <a:rPr lang="uk-UA" sz="1400" smtClean="0"/>
              <a:t>у  </a:t>
            </a:r>
            <a:r>
              <a:rPr lang="ru-RU" sz="1400" smtClean="0"/>
              <a:t>учнів  сприймати слово  усвідомлено,  розуміючи його значення,  осмислено складати з ним словосполучення,  вводити  його  в речення,  текст.</a:t>
            </a:r>
            <a:br>
              <a:rPr lang="ru-RU" sz="1400" smtClean="0"/>
            </a:br>
            <a:r>
              <a:rPr lang="uk-UA" sz="1400" smtClean="0"/>
              <a:t>        </a:t>
            </a:r>
            <a:r>
              <a:rPr lang="ru-RU" sz="1400" smtClean="0"/>
              <a:t>До кожного уроку рідної мови добира</a:t>
            </a:r>
            <a:r>
              <a:rPr lang="uk-UA" sz="1400" smtClean="0"/>
              <a:t>ю  </a:t>
            </a:r>
            <a:r>
              <a:rPr lang="ru-RU" sz="1400" smtClean="0"/>
              <a:t>тематично близькі тексти,  в  яких виучувані  мовні  явища є типовими.  Цей</a:t>
            </a:r>
            <a:r>
              <a:rPr lang="uk-UA" sz="1400" smtClean="0"/>
              <a:t>  </a:t>
            </a:r>
            <a:r>
              <a:rPr lang="ru-RU" sz="1400" smtClean="0"/>
              <a:t>прийом  дає можливість сконструювати  систему проблемно-пошукових завдань за ступенем допомоги та рівнем творчості.</a:t>
            </a:r>
          </a:p>
          <a:p>
            <a:pPr>
              <a:buFont typeface="Wingdings 2" pitchFamily="18" charset="2"/>
              <a:buNone/>
            </a:pPr>
            <a:r>
              <a:rPr lang="uk-UA" sz="1400" smtClean="0"/>
              <a:t>		Використовую  багатий  арсенал прийомів інтерактивного навчання: від найпростіших</a:t>
            </a:r>
            <a:r>
              <a:rPr lang="uk-UA" sz="1400" i="1" smtClean="0"/>
              <a:t> </a:t>
            </a:r>
            <a:r>
              <a:rPr lang="uk-UA" sz="1400" smtClean="0"/>
              <a:t> («Робота в парах», «Ротаційні (змінні) трійки», «Карусель», «Мікрофон»)  до складних («Мозковий штурм», «Мозаїка», «Аналіз ситуації», «Броунівський рух»), а також ігри,  дискусії,  дебати.  </a:t>
            </a:r>
            <a:endParaRPr lang="ru-RU" sz="1400" smtClean="0"/>
          </a:p>
          <a:p>
            <a:pPr>
              <a:buFont typeface="Wingdings 2" pitchFamily="18" charset="2"/>
              <a:buNone/>
            </a:pPr>
            <a:r>
              <a:rPr lang="ru-RU" sz="1400" smtClean="0"/>
              <a:t>		</a:t>
            </a:r>
            <a:r>
              <a:rPr lang="uk-UA" sz="1400" smtClean="0"/>
              <a:t>Так, на уроці української мови в 5 класі «</a:t>
            </a:r>
            <a:r>
              <a:rPr lang="ru-RU" sz="1400" smtClean="0"/>
              <a:t>Змінювання і творення слів. Основні способи словотворення</a:t>
            </a:r>
            <a:r>
              <a:rPr lang="uk-UA" sz="1400" smtClean="0"/>
              <a:t>» використовую роботу в групах, яким пропонуються наступні завдання: </a:t>
            </a:r>
            <a:endParaRPr lang="ru-RU" sz="1400" smtClean="0"/>
          </a:p>
          <a:p>
            <a:pPr>
              <a:buFont typeface="Wingdings 2" pitchFamily="18" charset="2"/>
              <a:buNone/>
            </a:pPr>
            <a:r>
              <a:rPr lang="uk-UA" sz="1400" i="1" smtClean="0"/>
              <a:t>	Для першої групи</a:t>
            </a:r>
            <a:r>
              <a:rPr lang="uk-UA" sz="1400" smtClean="0"/>
              <a:t> - гра «П’яте зайве» (з</a:t>
            </a:r>
            <a:r>
              <a:rPr lang="ru-RU" sz="1400" smtClean="0"/>
              <a:t>найти „ зайве” слово за способом словотвору</a:t>
            </a:r>
            <a:r>
              <a:rPr lang="uk-UA" sz="1400" smtClean="0"/>
              <a:t> у наведених в карточках словах); </a:t>
            </a:r>
            <a:endParaRPr lang="ru-RU" sz="1400" smtClean="0"/>
          </a:p>
          <a:p>
            <a:pPr>
              <a:buFont typeface="Wingdings 2" pitchFamily="18" charset="2"/>
              <a:buNone/>
            </a:pPr>
            <a:r>
              <a:rPr lang="ru-RU" sz="1400" smtClean="0"/>
              <a:t>Картка №1</a:t>
            </a:r>
          </a:p>
          <a:p>
            <a:pPr>
              <a:buFont typeface="Wingdings 2" pitchFamily="18" charset="2"/>
              <a:buNone/>
            </a:pPr>
            <a:r>
              <a:rPr lang="ru-RU" sz="1400" smtClean="0"/>
              <a:t>1. Соня</a:t>
            </a:r>
            <a:r>
              <a:rPr lang="en-US" sz="1400" smtClean="0"/>
              <a:t>x</a:t>
            </a:r>
            <a:r>
              <a:rPr lang="ru-RU" sz="1400" smtClean="0"/>
              <a:t>, трійка, ошийок, фронтовий , передовик.</a:t>
            </a:r>
          </a:p>
          <a:p>
            <a:pPr>
              <a:buFont typeface="Wingdings 2" pitchFamily="18" charset="2"/>
              <a:buNone/>
            </a:pPr>
            <a:r>
              <a:rPr lang="ru-RU" sz="1400" smtClean="0"/>
              <a:t>2. Прадавній, співдоповідь, неправда, провесінь,поїзд.</a:t>
            </a:r>
          </a:p>
          <a:p>
            <a:pPr>
              <a:buFont typeface="Wingdings 2" pitchFamily="18" charset="2"/>
              <a:buNone/>
            </a:pPr>
            <a:r>
              <a:rPr lang="uk-UA" sz="1400" i="1" smtClean="0"/>
              <a:t>Для другої групи</a:t>
            </a:r>
            <a:r>
              <a:rPr lang="uk-UA" sz="1400" smtClean="0"/>
              <a:t> - «Лінгвістичне обґрунтування» (наприклад: у</a:t>
            </a:r>
            <a:r>
              <a:rPr lang="ru-RU" sz="1400" smtClean="0"/>
              <a:t> кожній мові є багато слів  на зразок: </a:t>
            </a:r>
            <a:r>
              <a:rPr lang="ru-RU" sz="1400" i="1" smtClean="0"/>
              <a:t>запорожець, „ Запорожець”; берізка, „Берізка”. </a:t>
            </a:r>
            <a:r>
              <a:rPr lang="ru-RU" sz="1400" smtClean="0"/>
              <a:t>Пояснити, чи однакові за значенням ці слова. Чи одним і тим же способом вони утворилися? Записати приклади подібних слів  і скласти речення</a:t>
            </a:r>
            <a:r>
              <a:rPr lang="uk-UA" sz="1400" smtClean="0"/>
              <a:t>);</a:t>
            </a:r>
            <a:endParaRPr lang="ru-RU" sz="1400" smtClean="0"/>
          </a:p>
          <a:p>
            <a:pPr>
              <a:buFont typeface="Wingdings 2" pitchFamily="18" charset="2"/>
              <a:buNone/>
            </a:pPr>
            <a:r>
              <a:rPr lang="uk-UA" sz="1400" i="1" smtClean="0"/>
              <a:t>Для третьої групи</a:t>
            </a:r>
            <a:r>
              <a:rPr lang="uk-UA" sz="1400" smtClean="0"/>
              <a:t> – « Проблемне питання» </a:t>
            </a:r>
            <a:endParaRPr lang="ru-RU" sz="1400" smtClean="0"/>
          </a:p>
          <a:p>
            <a:pPr>
              <a:buFont typeface="Wingdings 2" pitchFamily="18" charset="2"/>
              <a:buNone/>
            </a:pPr>
            <a:r>
              <a:rPr lang="ru-RU" sz="1400" smtClean="0"/>
              <a:t>запал           Доведіть, що ці слова  утворені непрефіксальним способом, хоч у</a:t>
            </a:r>
          </a:p>
          <a:p>
            <a:pPr>
              <a:buFont typeface="Wingdings 2" pitchFamily="18" charset="2"/>
              <a:buNone/>
            </a:pPr>
            <a:r>
              <a:rPr lang="ru-RU" sz="1400" smtClean="0"/>
              <a:t>завал            них є префікс </a:t>
            </a:r>
            <a:r>
              <a:rPr lang="ru-RU" sz="1400" i="1" smtClean="0"/>
              <a:t>за-</a:t>
            </a:r>
            <a:endParaRPr lang="ru-RU" sz="1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25" y="357188"/>
            <a:ext cx="8143875" cy="6500812"/>
          </a:xfrm>
        </p:spPr>
        <p:txBody>
          <a:bodyPr>
            <a:normAutofit lnSpcReduction="10000"/>
          </a:bodyPr>
          <a:lstStyle/>
          <a:p>
            <a:pPr marL="365760" indent="-283464" fontAlgn="auto">
              <a:spcAft>
                <a:spcPts val="0"/>
              </a:spcAft>
              <a:buFont typeface="Wingdings 2"/>
              <a:buNone/>
              <a:defRPr/>
            </a:pPr>
            <a:r>
              <a:rPr lang="uk-UA" sz="1400" dirty="0" smtClean="0"/>
              <a:t>		На уроці української мови в 6 класі «</a:t>
            </a:r>
            <a:r>
              <a:rPr lang="ru-RU" sz="1400" dirty="0" err="1" smtClean="0"/>
              <a:t>Рід</a:t>
            </a:r>
            <a:r>
              <a:rPr lang="uk-UA" sz="1400" dirty="0" smtClean="0"/>
              <a:t>  </a:t>
            </a:r>
            <a:r>
              <a:rPr lang="ru-RU" sz="1400" dirty="0" err="1" smtClean="0"/>
              <a:t>іменників</a:t>
            </a:r>
            <a:r>
              <a:rPr lang="ru-RU" sz="1400" dirty="0" smtClean="0"/>
              <a:t> (</a:t>
            </a:r>
            <a:r>
              <a:rPr lang="ru-RU" sz="1400" dirty="0" err="1" smtClean="0"/>
              <a:t>повторення</a:t>
            </a:r>
            <a:r>
              <a:rPr lang="ru-RU" sz="1400" dirty="0" smtClean="0"/>
              <a:t>) . </a:t>
            </a:r>
            <a:r>
              <a:rPr lang="ru-RU" sz="1400" dirty="0" err="1" smtClean="0"/>
              <a:t>Іменники</a:t>
            </a:r>
            <a:r>
              <a:rPr lang="ru-RU" sz="1400" dirty="0" smtClean="0"/>
              <a:t> </a:t>
            </a:r>
            <a:r>
              <a:rPr lang="ru-RU" sz="1400" dirty="0" err="1" smtClean="0"/>
              <a:t>спільного</a:t>
            </a:r>
            <a:r>
              <a:rPr lang="ru-RU" sz="1400" dirty="0" smtClean="0"/>
              <a:t> роду</a:t>
            </a:r>
            <a:r>
              <a:rPr lang="uk-UA" sz="1400" dirty="0" smtClean="0"/>
              <a:t>» активізую діяльність учнів, застосовуючи «Мозковий штурм», «Мікрофон», «Робота в парах», «Акваріум».</a:t>
            </a:r>
            <a:endParaRPr lang="ru-RU" sz="1400" dirty="0" smtClean="0"/>
          </a:p>
          <a:p>
            <a:pPr marL="365760" indent="-283464" fontAlgn="auto">
              <a:spcAft>
                <a:spcPts val="0"/>
              </a:spcAft>
              <a:buFont typeface="Wingdings 2"/>
              <a:buNone/>
              <a:defRPr/>
            </a:pPr>
            <a:r>
              <a:rPr lang="uk-UA" sz="1400" i="1" u="sng" dirty="0" smtClean="0"/>
              <a:t>Завдання для «Мозкового штурму»: </a:t>
            </a:r>
            <a:endParaRPr lang="ru-RU" sz="1400" dirty="0" smtClean="0"/>
          </a:p>
          <a:p>
            <a:pPr marL="365760" indent="-283464" fontAlgn="auto">
              <a:spcAft>
                <a:spcPts val="0"/>
              </a:spcAft>
              <a:buFont typeface="Wingdings 2"/>
              <a:buNone/>
              <a:defRPr/>
            </a:pPr>
            <a:r>
              <a:rPr lang="ru-RU" sz="1400" dirty="0" err="1" smtClean="0"/>
              <a:t>Виписати</a:t>
            </a:r>
            <a:r>
              <a:rPr lang="ru-RU" sz="1400" dirty="0" smtClean="0"/>
              <a:t> </a:t>
            </a:r>
            <a:r>
              <a:rPr lang="ru-RU" sz="1400" dirty="0" err="1" smtClean="0"/>
              <a:t>із</a:t>
            </a:r>
            <a:r>
              <a:rPr lang="ru-RU" sz="1400" dirty="0" smtClean="0"/>
              <a:t> </a:t>
            </a:r>
            <a:r>
              <a:rPr lang="ru-RU" sz="1400" dirty="0" err="1" smtClean="0"/>
              <a:t>запропонованих</a:t>
            </a:r>
            <a:r>
              <a:rPr lang="ru-RU" sz="1400" dirty="0" smtClean="0"/>
              <a:t> </a:t>
            </a:r>
            <a:r>
              <a:rPr lang="ru-RU" sz="1400" dirty="0" err="1" smtClean="0"/>
              <a:t>рішень</a:t>
            </a:r>
            <a:r>
              <a:rPr lang="ru-RU" sz="1400" dirty="0" smtClean="0"/>
              <a:t> </a:t>
            </a:r>
            <a:r>
              <a:rPr lang="ru-RU" sz="1400" dirty="0" err="1" smtClean="0"/>
              <a:t>і</a:t>
            </a:r>
            <a:r>
              <a:rPr lang="ru-RU" sz="1400" dirty="0" smtClean="0"/>
              <a:t> </a:t>
            </a:r>
            <a:r>
              <a:rPr lang="ru-RU" sz="1400" dirty="0" err="1" smtClean="0"/>
              <a:t>розділити</a:t>
            </a:r>
            <a:r>
              <a:rPr lang="ru-RU" sz="1400" dirty="0" smtClean="0"/>
              <a:t> у три </a:t>
            </a:r>
            <a:r>
              <a:rPr lang="ru-RU" sz="1400" dirty="0" err="1" smtClean="0"/>
              <a:t>стовпчики</a:t>
            </a:r>
            <a:r>
              <a:rPr lang="uk-UA" sz="1400" dirty="0" smtClean="0"/>
              <a:t>  </a:t>
            </a:r>
            <a:r>
              <a:rPr lang="ru-RU" sz="1400" dirty="0" err="1" smtClean="0"/>
              <a:t>іменники</a:t>
            </a:r>
            <a:r>
              <a:rPr lang="ru-RU" sz="1400" dirty="0" smtClean="0"/>
              <a:t> </a:t>
            </a:r>
            <a:r>
              <a:rPr lang="ru-RU" sz="1400" dirty="0" err="1" smtClean="0"/>
              <a:t>жіночого</a:t>
            </a:r>
            <a:r>
              <a:rPr lang="ru-RU" sz="1400" dirty="0" smtClean="0"/>
              <a:t>,  </a:t>
            </a:r>
            <a:r>
              <a:rPr lang="ru-RU" sz="1400" dirty="0" err="1" smtClean="0"/>
              <a:t>чоловічого</a:t>
            </a:r>
            <a:r>
              <a:rPr lang="ru-RU" sz="1400" dirty="0" smtClean="0"/>
              <a:t>  та </a:t>
            </a:r>
            <a:r>
              <a:rPr lang="ru-RU" sz="1400" dirty="0" err="1" smtClean="0"/>
              <a:t>середнього</a:t>
            </a:r>
            <a:r>
              <a:rPr lang="ru-RU" sz="1400" dirty="0" smtClean="0"/>
              <a:t>  роду </a:t>
            </a:r>
          </a:p>
          <a:p>
            <a:pPr marL="365760" indent="-283464" fontAlgn="auto">
              <a:spcAft>
                <a:spcPts val="0"/>
              </a:spcAft>
              <a:buFont typeface="Wingdings 2"/>
              <a:buNone/>
              <a:defRPr/>
            </a:pPr>
            <a:r>
              <a:rPr lang="ru-RU" sz="1400" i="1" dirty="0" smtClean="0"/>
              <a:t>1.Роззявивши рота, ми </a:t>
            </a:r>
            <a:r>
              <a:rPr lang="ru-RU" sz="1400" i="1" dirty="0" err="1" smtClean="0"/>
              <a:t>слухали</a:t>
            </a:r>
            <a:r>
              <a:rPr lang="ru-RU" sz="1400" i="1" dirty="0" smtClean="0"/>
              <a:t> </a:t>
            </a:r>
            <a:r>
              <a:rPr lang="ru-RU" sz="1400" i="1" dirty="0" err="1" smtClean="0"/>
              <a:t>розповідь</a:t>
            </a:r>
            <a:r>
              <a:rPr lang="uk-UA" sz="1400" i="1" dirty="0" smtClean="0"/>
              <a:t>  </a:t>
            </a:r>
            <a:r>
              <a:rPr lang="ru-RU" sz="1400" i="1" dirty="0" err="1" smtClean="0"/>
              <a:t>археологів</a:t>
            </a:r>
            <a:r>
              <a:rPr lang="ru-RU" sz="1400" i="1" dirty="0" smtClean="0"/>
              <a:t>  про  </a:t>
            </a:r>
            <a:r>
              <a:rPr lang="ru-RU" sz="1400" i="1" dirty="0" err="1" smtClean="0"/>
              <a:t>Запорізьку</a:t>
            </a:r>
            <a:r>
              <a:rPr lang="ru-RU" sz="1400" i="1" dirty="0" smtClean="0"/>
              <a:t> </a:t>
            </a:r>
            <a:r>
              <a:rPr lang="ru-RU" sz="1400" i="1" dirty="0" err="1" smtClean="0"/>
              <a:t>Січ</a:t>
            </a:r>
            <a:r>
              <a:rPr lang="ru-RU" sz="1400" i="1" dirty="0" smtClean="0"/>
              <a:t>.</a:t>
            </a:r>
            <a:endParaRPr lang="ru-RU" sz="1400" dirty="0" smtClean="0"/>
          </a:p>
          <a:p>
            <a:pPr marL="365760" indent="-283464" fontAlgn="auto">
              <a:spcAft>
                <a:spcPts val="0"/>
              </a:spcAft>
              <a:buFont typeface="Wingdings 2"/>
              <a:buNone/>
              <a:defRPr/>
            </a:pPr>
            <a:r>
              <a:rPr lang="ru-RU" sz="1400" i="1" dirty="0" smtClean="0"/>
              <a:t>2.Того ж дня </a:t>
            </a:r>
            <a:r>
              <a:rPr lang="ru-RU" sz="1400" i="1" dirty="0" err="1" smtClean="0"/>
              <a:t>експедиція</a:t>
            </a:r>
            <a:r>
              <a:rPr lang="ru-RU" sz="1400" i="1" dirty="0" smtClean="0"/>
              <a:t> почала </a:t>
            </a:r>
            <a:r>
              <a:rPr lang="ru-RU" sz="1400" i="1" dirty="0" err="1" smtClean="0"/>
              <a:t>розкопувати</a:t>
            </a:r>
            <a:r>
              <a:rPr lang="ru-RU" sz="1400" i="1" dirty="0" smtClean="0"/>
              <a:t> могилу, </a:t>
            </a:r>
            <a:r>
              <a:rPr lang="ru-RU" sz="1400" i="1" dirty="0" err="1" smtClean="0"/>
              <a:t>що</a:t>
            </a:r>
            <a:r>
              <a:rPr lang="ru-RU" sz="1400" i="1" dirty="0" smtClean="0"/>
              <a:t> </a:t>
            </a:r>
            <a:r>
              <a:rPr lang="ru-RU" sz="1400" i="1" dirty="0" err="1" smtClean="0"/>
              <a:t>була</a:t>
            </a:r>
            <a:r>
              <a:rPr lang="ru-RU" sz="1400" i="1" dirty="0" smtClean="0"/>
              <a:t> в степу за два </a:t>
            </a:r>
            <a:r>
              <a:rPr lang="ru-RU" sz="1400" i="1" dirty="0" err="1" smtClean="0"/>
              <a:t>кілометри</a:t>
            </a:r>
            <a:r>
              <a:rPr lang="ru-RU" sz="1400" i="1" dirty="0" smtClean="0"/>
              <a:t> </a:t>
            </a:r>
            <a:r>
              <a:rPr lang="ru-RU" sz="1400" i="1" dirty="0" err="1" smtClean="0"/>
              <a:t>від</a:t>
            </a:r>
            <a:r>
              <a:rPr lang="ru-RU" sz="1400" i="1" dirty="0" smtClean="0"/>
              <a:t> села.</a:t>
            </a:r>
            <a:endParaRPr lang="ru-RU" sz="1400" dirty="0" smtClean="0"/>
          </a:p>
          <a:p>
            <a:pPr marL="365760" indent="-283464" fontAlgn="auto">
              <a:spcAft>
                <a:spcPts val="0"/>
              </a:spcAft>
              <a:buFont typeface="Wingdings 2"/>
              <a:buNone/>
              <a:defRPr/>
            </a:pPr>
            <a:r>
              <a:rPr lang="uk-UA" sz="1400" i="1" dirty="0" smtClean="0"/>
              <a:t>3</a:t>
            </a:r>
            <a:r>
              <a:rPr lang="ru-RU" sz="1400" i="1" dirty="0" smtClean="0"/>
              <a:t>.Чудило, </a:t>
            </a:r>
            <a:r>
              <a:rPr lang="ru-RU" sz="1400" i="1" dirty="0" err="1" smtClean="0"/>
              <a:t>можна</a:t>
            </a:r>
            <a:r>
              <a:rPr lang="ru-RU" sz="1400" i="1" dirty="0" smtClean="0"/>
              <a:t> ж </a:t>
            </a:r>
            <a:r>
              <a:rPr lang="ru-RU" sz="1400" i="1" dirty="0" err="1" smtClean="0"/>
              <a:t>було</a:t>
            </a:r>
            <a:r>
              <a:rPr lang="ru-RU" sz="1400" i="1" dirty="0" smtClean="0"/>
              <a:t> </a:t>
            </a:r>
            <a:r>
              <a:rPr lang="ru-RU" sz="1400" i="1" dirty="0" err="1" smtClean="0"/>
              <a:t>щось</a:t>
            </a:r>
            <a:r>
              <a:rPr lang="ru-RU" sz="1400" i="1" dirty="0" smtClean="0"/>
              <a:t> </a:t>
            </a:r>
            <a:r>
              <a:rPr lang="ru-RU" sz="1400" i="1" dirty="0" err="1" smtClean="0"/>
              <a:t>вигадати</a:t>
            </a:r>
            <a:r>
              <a:rPr lang="ru-RU" sz="1400" i="1" dirty="0" smtClean="0"/>
              <a:t>!</a:t>
            </a:r>
            <a:endParaRPr lang="ru-RU" sz="1400" dirty="0" smtClean="0"/>
          </a:p>
          <a:p>
            <a:pPr marL="365760" indent="-283464" fontAlgn="auto">
              <a:spcAft>
                <a:spcPts val="0"/>
              </a:spcAft>
              <a:buFont typeface="Wingdings 2"/>
              <a:buNone/>
              <a:defRPr/>
            </a:pPr>
            <a:r>
              <a:rPr lang="uk-UA" sz="1400" i="1" dirty="0" smtClean="0"/>
              <a:t>4</a:t>
            </a:r>
            <a:r>
              <a:rPr lang="ru-RU" sz="1400" i="1" dirty="0" smtClean="0"/>
              <a:t>.Ми </a:t>
            </a:r>
            <a:r>
              <a:rPr lang="ru-RU" sz="1400" i="1" dirty="0" err="1" smtClean="0"/>
              <a:t>чомусь</a:t>
            </a:r>
            <a:r>
              <a:rPr lang="ru-RU" sz="1400" i="1" dirty="0" smtClean="0"/>
              <a:t> </a:t>
            </a:r>
            <a:r>
              <a:rPr lang="ru-RU" sz="1400" i="1" dirty="0" err="1" smtClean="0"/>
              <a:t>були</a:t>
            </a:r>
            <a:r>
              <a:rPr lang="ru-RU" sz="1400" i="1" dirty="0" smtClean="0"/>
              <a:t> </a:t>
            </a:r>
            <a:r>
              <a:rPr lang="ru-RU" sz="1400" i="1" dirty="0" err="1" smtClean="0"/>
              <a:t>певні</a:t>
            </a:r>
            <a:r>
              <a:rPr lang="ru-RU" sz="1400" i="1" dirty="0" smtClean="0"/>
              <a:t>,  </a:t>
            </a:r>
            <a:r>
              <a:rPr lang="ru-RU" sz="1400" i="1" dirty="0" err="1" smtClean="0"/>
              <a:t>що</a:t>
            </a:r>
            <a:r>
              <a:rPr lang="ru-RU" sz="1400" i="1" dirty="0" smtClean="0"/>
              <a:t> </a:t>
            </a:r>
            <a:r>
              <a:rPr lang="ru-RU" sz="1400" i="1" dirty="0" err="1" smtClean="0"/>
              <a:t>Книш</a:t>
            </a:r>
            <a:r>
              <a:rPr lang="ru-RU" sz="1400" i="1" dirty="0" smtClean="0"/>
              <a:t> та </a:t>
            </a:r>
            <a:r>
              <a:rPr lang="ru-RU" sz="1400" i="1" dirty="0" err="1" smtClean="0"/>
              <a:t>Бурмило</a:t>
            </a:r>
            <a:r>
              <a:rPr lang="ru-RU" sz="1400" i="1" dirty="0" smtClean="0"/>
              <a:t> </a:t>
            </a:r>
            <a:r>
              <a:rPr lang="ru-RU" sz="1400" i="1" dirty="0" err="1" smtClean="0"/>
              <a:t>пішли</a:t>
            </a:r>
            <a:r>
              <a:rPr lang="ru-RU" sz="1400" i="1" dirty="0" smtClean="0"/>
              <a:t> в метро.</a:t>
            </a:r>
            <a:endParaRPr lang="ru-RU" sz="1400" dirty="0" smtClean="0"/>
          </a:p>
          <a:p>
            <a:pPr marL="365760" indent="-283464" fontAlgn="auto">
              <a:spcAft>
                <a:spcPts val="0"/>
              </a:spcAft>
              <a:buFont typeface="Wingdings 2"/>
              <a:buNone/>
              <a:defRPr/>
            </a:pPr>
            <a:r>
              <a:rPr lang="uk-UA" sz="1400" i="1" u="sng" dirty="0" smtClean="0"/>
              <a:t>Завдання для «Мікрофону»:</a:t>
            </a:r>
            <a:endParaRPr lang="ru-RU" sz="1400" dirty="0" smtClean="0"/>
          </a:p>
          <a:p>
            <a:pPr marL="365760" indent="-283464" fontAlgn="auto">
              <a:spcAft>
                <a:spcPts val="0"/>
              </a:spcAft>
              <a:buFont typeface="Wingdings 2"/>
              <a:buNone/>
              <a:defRPr/>
            </a:pPr>
            <a:r>
              <a:rPr lang="ru-RU" sz="1400" dirty="0" err="1" smtClean="0"/>
              <a:t>Учні</a:t>
            </a:r>
            <a:r>
              <a:rPr lang="ru-RU" sz="1400" dirty="0" smtClean="0"/>
              <a:t> </a:t>
            </a:r>
            <a:r>
              <a:rPr lang="ru-RU" sz="1400" dirty="0" err="1" smtClean="0"/>
              <a:t>називають</a:t>
            </a:r>
            <a:r>
              <a:rPr lang="ru-RU" sz="1400" dirty="0" smtClean="0"/>
              <a:t> </a:t>
            </a:r>
            <a:r>
              <a:rPr lang="ru-RU" sz="1400" dirty="0" err="1" smtClean="0"/>
              <a:t>іменники</a:t>
            </a:r>
            <a:r>
              <a:rPr lang="ru-RU" sz="1400" dirty="0" smtClean="0"/>
              <a:t> , </a:t>
            </a:r>
            <a:r>
              <a:rPr lang="ru-RU" sz="1400" dirty="0" err="1" smtClean="0"/>
              <a:t>рід</a:t>
            </a:r>
            <a:r>
              <a:rPr lang="uk-UA" sz="1400" dirty="0" smtClean="0"/>
              <a:t>  </a:t>
            </a:r>
            <a:r>
              <a:rPr lang="ru-RU" sz="1400" dirty="0" err="1" smtClean="0"/>
              <a:t>яких</a:t>
            </a:r>
            <a:r>
              <a:rPr lang="ru-RU" sz="1400" dirty="0" smtClean="0"/>
              <a:t> </a:t>
            </a:r>
            <a:r>
              <a:rPr lang="ru-RU" sz="1400" dirty="0" err="1" smtClean="0"/>
              <a:t>визначили</a:t>
            </a:r>
            <a:r>
              <a:rPr lang="ru-RU" sz="1400" dirty="0" smtClean="0"/>
              <a:t>.</a:t>
            </a:r>
          </a:p>
          <a:p>
            <a:pPr marL="365760" indent="-283464" fontAlgn="auto">
              <a:spcAft>
                <a:spcPts val="0"/>
              </a:spcAft>
              <a:buFont typeface="Wingdings 2"/>
              <a:buNone/>
              <a:defRPr/>
            </a:pPr>
            <a:r>
              <a:rPr lang="ru-RU" sz="1400" dirty="0" err="1" smtClean="0"/>
              <a:t>Учні</a:t>
            </a:r>
            <a:r>
              <a:rPr lang="ru-RU" sz="1400" dirty="0" smtClean="0"/>
              <a:t> </a:t>
            </a:r>
            <a:r>
              <a:rPr lang="ru-RU" sz="1400" dirty="0" err="1" smtClean="0"/>
              <a:t>називають</a:t>
            </a:r>
            <a:r>
              <a:rPr lang="ru-RU" sz="1400" dirty="0" smtClean="0"/>
              <a:t> </a:t>
            </a:r>
            <a:r>
              <a:rPr lang="ru-RU" sz="1400" dirty="0" err="1" smtClean="0"/>
              <a:t>іменники</a:t>
            </a:r>
            <a:r>
              <a:rPr lang="ru-RU" sz="1400" dirty="0" smtClean="0"/>
              <a:t>,  </a:t>
            </a:r>
            <a:r>
              <a:rPr lang="ru-RU" sz="1400" dirty="0" err="1" smtClean="0"/>
              <a:t>рід</a:t>
            </a:r>
            <a:r>
              <a:rPr lang="ru-RU" sz="1400" dirty="0" smtClean="0"/>
              <a:t> </a:t>
            </a:r>
            <a:r>
              <a:rPr lang="ru-RU" sz="1400" dirty="0" err="1" smtClean="0"/>
              <a:t>яких</a:t>
            </a:r>
            <a:r>
              <a:rPr lang="ru-RU" sz="1400" dirty="0" smtClean="0"/>
              <a:t> </a:t>
            </a:r>
            <a:r>
              <a:rPr lang="ru-RU" sz="1400" dirty="0" err="1" smtClean="0"/>
              <a:t>бул</a:t>
            </a:r>
            <a:r>
              <a:rPr lang="uk-UA" sz="1400" dirty="0" smtClean="0"/>
              <a:t>о </a:t>
            </a:r>
            <a:r>
              <a:rPr lang="ru-RU" sz="1400" dirty="0" err="1" smtClean="0"/>
              <a:t>визначити</a:t>
            </a:r>
            <a:r>
              <a:rPr lang="ru-RU" sz="1400" dirty="0" smtClean="0"/>
              <a:t> складно </a:t>
            </a:r>
            <a:r>
              <a:rPr lang="ru-RU" sz="1400" dirty="0" err="1" smtClean="0"/>
              <a:t>чи</a:t>
            </a:r>
            <a:r>
              <a:rPr lang="ru-RU" sz="1400" dirty="0" smtClean="0"/>
              <a:t> </a:t>
            </a:r>
            <a:r>
              <a:rPr lang="ru-RU" sz="1400" dirty="0" err="1" smtClean="0"/>
              <a:t>неможливо</a:t>
            </a:r>
            <a:r>
              <a:rPr lang="ru-RU" sz="1400" dirty="0" smtClean="0"/>
              <a:t>,  </a:t>
            </a:r>
            <a:r>
              <a:rPr lang="ru-RU" sz="1400" dirty="0" err="1" smtClean="0"/>
              <a:t>записують</a:t>
            </a:r>
            <a:r>
              <a:rPr lang="ru-RU" sz="1400" dirty="0" smtClean="0"/>
              <a:t> </a:t>
            </a:r>
            <a:r>
              <a:rPr lang="ru-RU" sz="1400" dirty="0" err="1" smtClean="0"/>
              <a:t>їх</a:t>
            </a:r>
            <a:r>
              <a:rPr lang="ru-RU" sz="1400" dirty="0" smtClean="0"/>
              <a:t> на </a:t>
            </a:r>
            <a:r>
              <a:rPr lang="ru-RU" sz="1400" dirty="0" err="1" smtClean="0"/>
              <a:t>дошці</a:t>
            </a:r>
            <a:r>
              <a:rPr lang="ru-RU" sz="1400" dirty="0" smtClean="0"/>
              <a:t>.</a:t>
            </a:r>
          </a:p>
          <a:p>
            <a:pPr marL="365760" indent="-283464" fontAlgn="auto">
              <a:spcAft>
                <a:spcPts val="0"/>
              </a:spcAft>
              <a:buFont typeface="Wingdings 2"/>
              <a:buNone/>
              <a:defRPr/>
            </a:pPr>
            <a:r>
              <a:rPr lang="ru-RU" sz="1400" dirty="0" err="1" smtClean="0"/>
              <a:t>З`ясовують</a:t>
            </a:r>
            <a:r>
              <a:rPr lang="ru-RU" sz="1400" dirty="0" smtClean="0"/>
              <a:t>,  </a:t>
            </a:r>
            <a:r>
              <a:rPr lang="ru-RU" sz="1400" dirty="0" err="1" smtClean="0"/>
              <a:t>чого</a:t>
            </a:r>
            <a:r>
              <a:rPr lang="ru-RU" sz="1400" dirty="0" smtClean="0"/>
              <a:t> </a:t>
            </a:r>
            <a:r>
              <a:rPr lang="ru-RU" sz="1400" dirty="0" err="1" smtClean="0"/>
              <a:t>бракує</a:t>
            </a:r>
            <a:r>
              <a:rPr lang="uk-UA" sz="1400" dirty="0" smtClean="0"/>
              <a:t>  </a:t>
            </a:r>
            <a:r>
              <a:rPr lang="ru-RU" sz="1400" dirty="0" err="1" smtClean="0"/>
              <a:t>шестикласникам</a:t>
            </a:r>
            <a:r>
              <a:rPr lang="ru-RU" sz="1400" dirty="0" smtClean="0"/>
              <a:t>  для </a:t>
            </a:r>
            <a:r>
              <a:rPr lang="ru-RU" sz="1400" dirty="0" err="1" smtClean="0"/>
              <a:t>визначення</a:t>
            </a:r>
            <a:r>
              <a:rPr lang="ru-RU" sz="1400" dirty="0" smtClean="0"/>
              <a:t> роду </a:t>
            </a:r>
            <a:r>
              <a:rPr lang="ru-RU" sz="1400" dirty="0" err="1" smtClean="0"/>
              <a:t>цих</a:t>
            </a:r>
            <a:r>
              <a:rPr lang="ru-RU" sz="1400" dirty="0" smtClean="0"/>
              <a:t> </a:t>
            </a:r>
            <a:r>
              <a:rPr lang="ru-RU" sz="1400" dirty="0" err="1" smtClean="0"/>
              <a:t>іменників</a:t>
            </a:r>
            <a:r>
              <a:rPr lang="ru-RU" sz="1400" dirty="0" smtClean="0"/>
              <a:t>.</a:t>
            </a:r>
          </a:p>
          <a:p>
            <a:pPr marL="365760" indent="-283464" fontAlgn="auto">
              <a:spcAft>
                <a:spcPts val="0"/>
              </a:spcAft>
              <a:buFont typeface="Wingdings 2"/>
              <a:buNone/>
              <a:defRPr/>
            </a:pPr>
            <a:r>
              <a:rPr lang="uk-UA" sz="1400" i="1" u="sng" dirty="0" smtClean="0"/>
              <a:t>Завдання для «Роботи в парах»:</a:t>
            </a:r>
            <a:endParaRPr lang="ru-RU" sz="1400" dirty="0" smtClean="0"/>
          </a:p>
          <a:p>
            <a:pPr marL="365760" indent="-283464" fontAlgn="auto">
              <a:spcAft>
                <a:spcPts val="0"/>
              </a:spcAft>
              <a:buFont typeface="Wingdings 2"/>
              <a:buNone/>
              <a:defRPr/>
            </a:pPr>
            <a:r>
              <a:rPr lang="ru-RU" sz="1400" b="1" i="1" u="sng" dirty="0" smtClean="0"/>
              <a:t>1 пара</a:t>
            </a:r>
            <a:r>
              <a:rPr lang="ru-RU" sz="1400" dirty="0" smtClean="0"/>
              <a:t>. </a:t>
            </a:r>
            <a:r>
              <a:rPr lang="ru-RU" sz="1400" dirty="0" err="1" smtClean="0"/>
              <a:t>Із</a:t>
            </a:r>
            <a:r>
              <a:rPr lang="uk-UA" sz="1400" dirty="0" smtClean="0"/>
              <a:t>  </a:t>
            </a:r>
            <a:r>
              <a:rPr lang="ru-RU" sz="1400" dirty="0" err="1" smtClean="0"/>
              <a:t>запропонованих</a:t>
            </a:r>
            <a:r>
              <a:rPr lang="uk-UA" sz="1400" dirty="0" smtClean="0"/>
              <a:t>  </a:t>
            </a:r>
            <a:r>
              <a:rPr lang="ru-RU" sz="1400" dirty="0" err="1" smtClean="0"/>
              <a:t>слів</a:t>
            </a:r>
            <a:r>
              <a:rPr lang="uk-UA" sz="1400" dirty="0" smtClean="0"/>
              <a:t>  </a:t>
            </a:r>
            <a:r>
              <a:rPr lang="ru-RU" sz="1400" dirty="0" err="1" smtClean="0"/>
              <a:t>виписує</a:t>
            </a:r>
            <a:r>
              <a:rPr lang="uk-UA" sz="1400" dirty="0" smtClean="0"/>
              <a:t>  </a:t>
            </a:r>
            <a:r>
              <a:rPr lang="ru-RU" sz="1400" dirty="0" err="1" smtClean="0"/>
              <a:t>іменники</a:t>
            </a:r>
            <a:r>
              <a:rPr lang="ru-RU" sz="1400" dirty="0" smtClean="0"/>
              <a:t> </a:t>
            </a:r>
            <a:r>
              <a:rPr lang="ru-RU" sz="1400" dirty="0" err="1" smtClean="0"/>
              <a:t>чоловічого</a:t>
            </a:r>
            <a:r>
              <a:rPr lang="ru-RU" sz="1400" dirty="0" smtClean="0"/>
              <a:t>  роду.</a:t>
            </a:r>
          </a:p>
          <a:p>
            <a:pPr marL="365760" indent="-283464" fontAlgn="auto">
              <a:spcAft>
                <a:spcPts val="0"/>
              </a:spcAft>
              <a:buFont typeface="Wingdings 2"/>
              <a:buNone/>
              <a:defRPr/>
            </a:pPr>
            <a:r>
              <a:rPr lang="ru-RU" sz="1400" i="1" dirty="0" err="1" smtClean="0"/>
              <a:t>Листоноша</a:t>
            </a:r>
            <a:r>
              <a:rPr lang="ru-RU" sz="1400" i="1" dirty="0" smtClean="0"/>
              <a:t>, </a:t>
            </a:r>
            <a:r>
              <a:rPr lang="ru-RU" sz="1400" i="1" dirty="0" err="1" smtClean="0"/>
              <a:t>берізка</a:t>
            </a:r>
            <a:r>
              <a:rPr lang="ru-RU" sz="1400" i="1" dirty="0" smtClean="0"/>
              <a:t>,  </a:t>
            </a:r>
            <a:r>
              <a:rPr lang="ru-RU" sz="1400" i="1" dirty="0" err="1" smtClean="0"/>
              <a:t>архітектор</a:t>
            </a:r>
            <a:r>
              <a:rPr lang="ru-RU" sz="1400" i="1" dirty="0" smtClean="0"/>
              <a:t>,  </a:t>
            </a:r>
            <a:r>
              <a:rPr lang="ru-RU" sz="1400" i="1" dirty="0" err="1" smtClean="0"/>
              <a:t>нездара</a:t>
            </a:r>
            <a:r>
              <a:rPr lang="ru-RU" sz="1400" i="1" dirty="0" smtClean="0"/>
              <a:t>,  </a:t>
            </a:r>
            <a:r>
              <a:rPr lang="ru-RU" sz="1400" i="1" dirty="0" err="1" smtClean="0"/>
              <a:t>суддя</a:t>
            </a:r>
            <a:r>
              <a:rPr lang="ru-RU" sz="1400" i="1" dirty="0" smtClean="0"/>
              <a:t>,  </a:t>
            </a:r>
            <a:r>
              <a:rPr lang="ru-RU" sz="1400" i="1" dirty="0" err="1" smtClean="0"/>
              <a:t>професор</a:t>
            </a:r>
            <a:r>
              <a:rPr lang="ru-RU" sz="1400" i="1" dirty="0" smtClean="0"/>
              <a:t>,  педагог,</a:t>
            </a:r>
            <a:r>
              <a:rPr lang="uk-UA" sz="1400" i="1" dirty="0" smtClean="0"/>
              <a:t>  </a:t>
            </a:r>
            <a:r>
              <a:rPr lang="ru-RU" sz="1400" i="1" dirty="0" err="1" smtClean="0"/>
              <a:t>немовля</a:t>
            </a:r>
            <a:r>
              <a:rPr lang="ru-RU" sz="1400" i="1" dirty="0" smtClean="0"/>
              <a:t>.</a:t>
            </a:r>
            <a:endParaRPr lang="ru-RU" sz="1400" dirty="0" smtClean="0"/>
          </a:p>
          <a:p>
            <a:pPr marL="365760" indent="-283464" fontAlgn="auto">
              <a:spcAft>
                <a:spcPts val="0"/>
              </a:spcAft>
              <a:buFont typeface="Wingdings 2"/>
              <a:buNone/>
              <a:defRPr/>
            </a:pPr>
            <a:r>
              <a:rPr lang="ru-RU" sz="1400" b="1" i="1" u="sng" dirty="0" smtClean="0"/>
              <a:t>2 пара.</a:t>
            </a:r>
            <a:r>
              <a:rPr lang="uk-UA" sz="1400" b="1" i="1" u="sng" dirty="0" smtClean="0"/>
              <a:t>  </a:t>
            </a:r>
            <a:r>
              <a:rPr lang="ru-RU" sz="1400" dirty="0" err="1" smtClean="0"/>
              <a:t>Отримує</a:t>
            </a:r>
            <a:r>
              <a:rPr lang="uk-UA" sz="1400" dirty="0" smtClean="0"/>
              <a:t>  </a:t>
            </a:r>
            <a:r>
              <a:rPr lang="ru-RU" sz="1400" dirty="0" err="1" smtClean="0"/>
              <a:t>ті</a:t>
            </a:r>
            <a:r>
              <a:rPr lang="ru-RU" sz="1400" dirty="0" smtClean="0"/>
              <a:t>  ж  слова, </a:t>
            </a:r>
            <a:r>
              <a:rPr lang="ru-RU" sz="1400" dirty="0" err="1" smtClean="0"/>
              <a:t>але</a:t>
            </a:r>
            <a:r>
              <a:rPr lang="ru-RU" sz="1400" dirty="0" smtClean="0"/>
              <a:t> </a:t>
            </a:r>
            <a:r>
              <a:rPr lang="ru-RU" sz="1400" dirty="0" err="1" smtClean="0"/>
              <a:t>визначає</a:t>
            </a:r>
            <a:r>
              <a:rPr lang="ru-RU" sz="1400" dirty="0" smtClean="0"/>
              <a:t> </a:t>
            </a:r>
            <a:r>
              <a:rPr lang="ru-RU" sz="1400" dirty="0" err="1" smtClean="0"/>
              <a:t>іменники</a:t>
            </a:r>
            <a:r>
              <a:rPr lang="ru-RU" sz="1400" dirty="0" smtClean="0"/>
              <a:t> </a:t>
            </a:r>
            <a:r>
              <a:rPr lang="ru-RU" sz="1400" dirty="0" err="1" smtClean="0"/>
              <a:t>спільного</a:t>
            </a:r>
            <a:r>
              <a:rPr lang="ru-RU" sz="1400" dirty="0" smtClean="0"/>
              <a:t> роду.</a:t>
            </a:r>
          </a:p>
          <a:p>
            <a:pPr marL="365760" indent="-283464" fontAlgn="auto">
              <a:spcAft>
                <a:spcPts val="0"/>
              </a:spcAft>
              <a:buFont typeface="Wingdings 2"/>
              <a:buNone/>
              <a:defRPr/>
            </a:pPr>
            <a:r>
              <a:rPr lang="ru-RU" sz="1400" b="1" i="1" u="sng" dirty="0" smtClean="0"/>
              <a:t>3пара. </a:t>
            </a:r>
            <a:r>
              <a:rPr lang="ru-RU" sz="1400" dirty="0" err="1" smtClean="0"/>
              <a:t>Серед</a:t>
            </a:r>
            <a:r>
              <a:rPr lang="uk-UA" sz="1400" dirty="0" smtClean="0"/>
              <a:t>  </a:t>
            </a:r>
            <a:r>
              <a:rPr lang="ru-RU" sz="1400" dirty="0" err="1" smtClean="0"/>
              <a:t>названих</a:t>
            </a:r>
            <a:r>
              <a:rPr lang="uk-UA" sz="1400" dirty="0" smtClean="0"/>
              <a:t>  </a:t>
            </a:r>
            <a:r>
              <a:rPr lang="ru-RU" sz="1400" dirty="0" err="1" smtClean="0"/>
              <a:t>знаходить</a:t>
            </a:r>
            <a:r>
              <a:rPr lang="uk-UA" sz="1400" dirty="0" smtClean="0"/>
              <a:t>  </a:t>
            </a:r>
            <a:r>
              <a:rPr lang="ru-RU" sz="1400" dirty="0" err="1" smtClean="0"/>
              <a:t>іменники</a:t>
            </a:r>
            <a:r>
              <a:rPr lang="uk-UA" sz="1400" dirty="0" smtClean="0"/>
              <a:t>  </a:t>
            </a:r>
            <a:r>
              <a:rPr lang="ru-RU" sz="1400" dirty="0" err="1" smtClean="0"/>
              <a:t>середнього</a:t>
            </a:r>
            <a:r>
              <a:rPr lang="ru-RU" sz="1400" dirty="0" smtClean="0"/>
              <a:t>  роду.</a:t>
            </a:r>
          </a:p>
          <a:p>
            <a:pPr marL="365760" indent="-283464" fontAlgn="auto">
              <a:spcAft>
                <a:spcPts val="0"/>
              </a:spcAft>
              <a:buFont typeface="Wingdings 2"/>
              <a:buNone/>
              <a:defRPr/>
            </a:pPr>
            <a:r>
              <a:rPr lang="ru-RU" sz="1400" i="1" dirty="0" err="1" smtClean="0"/>
              <a:t>Журі</a:t>
            </a:r>
            <a:r>
              <a:rPr lang="ru-RU" sz="1400" i="1" dirty="0" smtClean="0"/>
              <a:t>, </a:t>
            </a:r>
            <a:r>
              <a:rPr lang="ru-RU" sz="1400" i="1" dirty="0" err="1" smtClean="0"/>
              <a:t>таксі</a:t>
            </a:r>
            <a:r>
              <a:rPr lang="ru-RU" sz="1400" i="1" dirty="0" smtClean="0"/>
              <a:t>, шимпанзе, бюро, </a:t>
            </a:r>
            <a:r>
              <a:rPr lang="ru-RU" sz="1400" i="1" dirty="0" err="1" smtClean="0"/>
              <a:t>поні</a:t>
            </a:r>
            <a:r>
              <a:rPr lang="ru-RU" sz="1400" i="1" dirty="0" smtClean="0"/>
              <a:t>, кенгуру, </a:t>
            </a:r>
            <a:r>
              <a:rPr lang="ru-RU" sz="1400" i="1" dirty="0" err="1" smtClean="0"/>
              <a:t>фламінго</a:t>
            </a:r>
            <a:r>
              <a:rPr lang="ru-RU" sz="1400" i="1" dirty="0" smtClean="0"/>
              <a:t>, кашне.</a:t>
            </a:r>
            <a:endParaRPr lang="ru-RU" sz="1400" dirty="0" smtClean="0"/>
          </a:p>
          <a:p>
            <a:pPr marL="365760" indent="-283464" fontAlgn="auto">
              <a:spcAft>
                <a:spcPts val="0"/>
              </a:spcAft>
              <a:buFont typeface="Wingdings 2"/>
              <a:buNone/>
              <a:defRPr/>
            </a:pPr>
            <a:r>
              <a:rPr lang="ru-RU" sz="1400" b="1" i="1" u="sng" dirty="0" smtClean="0"/>
              <a:t>4пара.</a:t>
            </a:r>
            <a:r>
              <a:rPr lang="ru-RU" sz="1400" dirty="0" smtClean="0"/>
              <a:t>Працює  </a:t>
            </a:r>
            <a:r>
              <a:rPr lang="ru-RU" sz="1400" dirty="0" err="1" smtClean="0"/>
              <a:t>з</a:t>
            </a:r>
            <a:r>
              <a:rPr lang="ru-RU" sz="1400" dirty="0" smtClean="0"/>
              <a:t>  </a:t>
            </a:r>
            <a:r>
              <a:rPr lang="ru-RU" sz="1400" dirty="0" err="1" smtClean="0"/>
              <a:t>тими</a:t>
            </a:r>
            <a:r>
              <a:rPr lang="ru-RU" sz="1400" dirty="0" smtClean="0"/>
              <a:t>  ж словами, </a:t>
            </a:r>
            <a:r>
              <a:rPr lang="ru-RU" sz="1400" dirty="0" err="1" smtClean="0"/>
              <a:t>тільки</a:t>
            </a:r>
            <a:r>
              <a:rPr lang="uk-UA" sz="1400" dirty="0" smtClean="0"/>
              <a:t>  </a:t>
            </a:r>
            <a:r>
              <a:rPr lang="ru-RU" sz="1400" dirty="0" err="1" smtClean="0"/>
              <a:t>виписує</a:t>
            </a:r>
            <a:r>
              <a:rPr lang="uk-UA" sz="1400" dirty="0" smtClean="0"/>
              <a:t>  </a:t>
            </a:r>
            <a:r>
              <a:rPr lang="ru-RU" sz="1400" dirty="0" err="1" smtClean="0"/>
              <a:t>іменники</a:t>
            </a:r>
            <a:r>
              <a:rPr lang="uk-UA" sz="1400" dirty="0" smtClean="0"/>
              <a:t>  </a:t>
            </a:r>
            <a:r>
              <a:rPr lang="ru-RU" sz="1400" dirty="0" err="1" smtClean="0"/>
              <a:t>чоловічого</a:t>
            </a:r>
            <a:r>
              <a:rPr lang="ru-RU" sz="1400" dirty="0" smtClean="0"/>
              <a:t>  роду</a:t>
            </a:r>
            <a:r>
              <a:rPr lang="uk-UA" sz="1400" dirty="0" smtClean="0"/>
              <a:t>.</a:t>
            </a:r>
            <a:endParaRPr lang="ru-RU" sz="1400" dirty="0" smtClean="0"/>
          </a:p>
          <a:p>
            <a:pPr marL="365760" indent="-283464" fontAlgn="auto">
              <a:spcAft>
                <a:spcPts val="0"/>
              </a:spcAft>
              <a:buFont typeface="Wingdings 2"/>
              <a:buNone/>
              <a:defRPr/>
            </a:pPr>
            <a:r>
              <a:rPr lang="uk-UA" sz="1400" dirty="0" smtClean="0"/>
              <a:t>Завдання для «Акваріуму»:</a:t>
            </a:r>
            <a:endParaRPr lang="ru-RU" sz="1400" dirty="0" smtClean="0"/>
          </a:p>
          <a:p>
            <a:pPr marL="365760" indent="-283464" fontAlgn="auto">
              <a:spcAft>
                <a:spcPts val="0"/>
              </a:spcAft>
              <a:buFont typeface="Wingdings 2"/>
              <a:buNone/>
              <a:defRPr/>
            </a:pPr>
            <a:r>
              <a:rPr lang="ru-RU" sz="1400" dirty="0" err="1" smtClean="0"/>
              <a:t>Учні</a:t>
            </a:r>
            <a:r>
              <a:rPr lang="uk-UA" sz="1400" dirty="0" smtClean="0"/>
              <a:t>  </a:t>
            </a:r>
            <a:r>
              <a:rPr lang="ru-RU" sz="1400" dirty="0" err="1" smtClean="0"/>
              <a:t>обговорюють</a:t>
            </a:r>
            <a:r>
              <a:rPr lang="uk-UA" sz="1400" dirty="0" smtClean="0"/>
              <a:t>  </a:t>
            </a:r>
            <a:r>
              <a:rPr lang="ru-RU" sz="1400" dirty="0" err="1" smtClean="0"/>
              <a:t>результати</a:t>
            </a:r>
            <a:r>
              <a:rPr lang="ru-RU" sz="1400" dirty="0" smtClean="0"/>
              <a:t>  в </a:t>
            </a:r>
            <a:r>
              <a:rPr lang="ru-RU" sz="1400" dirty="0" err="1" smtClean="0"/>
              <a:t>групі</a:t>
            </a:r>
            <a:r>
              <a:rPr lang="uk-UA" sz="1400" dirty="0" smtClean="0"/>
              <a:t>.</a:t>
            </a:r>
            <a:endParaRPr lang="ru-RU" sz="1400" dirty="0" smtClean="0"/>
          </a:p>
          <a:p>
            <a:pPr marL="365760" indent="-283464" fontAlgn="auto">
              <a:spcAft>
                <a:spcPts val="0"/>
              </a:spcAft>
              <a:buFont typeface="Wingdings 2"/>
              <a:buNone/>
              <a:defRPr/>
            </a:pPr>
            <a:r>
              <a:rPr lang="ru-RU" sz="1400" dirty="0" err="1" smtClean="0"/>
              <a:t>Аргументують</a:t>
            </a:r>
            <a:r>
              <a:rPr lang="uk-UA" sz="1400" dirty="0" smtClean="0"/>
              <a:t>  </a:t>
            </a:r>
            <a:r>
              <a:rPr lang="ru-RU" sz="1400" dirty="0" err="1" smtClean="0"/>
              <a:t>спільне</a:t>
            </a:r>
            <a:r>
              <a:rPr lang="uk-UA" sz="1400" dirty="0" smtClean="0"/>
              <a:t>  </a:t>
            </a:r>
            <a:r>
              <a:rPr lang="ru-RU" sz="1400" dirty="0" err="1" smtClean="0"/>
              <a:t>рішення</a:t>
            </a:r>
            <a:r>
              <a:rPr lang="uk-UA" sz="1400" dirty="0" smtClean="0"/>
              <a:t>.</a:t>
            </a:r>
            <a:endParaRPr lang="ru-RU" sz="1400" dirty="0" smtClean="0"/>
          </a:p>
          <a:p>
            <a:pPr marL="365760" indent="-283464" fontAlgn="auto">
              <a:spcAft>
                <a:spcPts val="0"/>
              </a:spcAft>
              <a:buFont typeface="Wingdings 2"/>
              <a:buNone/>
              <a:defRPr/>
            </a:pPr>
            <a:r>
              <a:rPr lang="ru-RU" sz="1400" dirty="0" err="1" smtClean="0"/>
              <a:t>Доповідають</a:t>
            </a:r>
            <a:r>
              <a:rPr lang="ru-RU" sz="1400" dirty="0" smtClean="0"/>
              <a:t> </a:t>
            </a:r>
            <a:r>
              <a:rPr lang="ru-RU" sz="1400" dirty="0" err="1" smtClean="0"/>
              <a:t>результати</a:t>
            </a:r>
            <a:r>
              <a:rPr lang="ru-RU" sz="1400" dirty="0" smtClean="0"/>
              <a:t>. </a:t>
            </a:r>
          </a:p>
          <a:p>
            <a:pPr marL="365760" indent="-283464" fontAlgn="auto">
              <a:spcAft>
                <a:spcPts val="0"/>
              </a:spcAft>
              <a:buFont typeface="Wingdings 2"/>
              <a:buNone/>
              <a:defRPr/>
            </a:pPr>
            <a:endParaRPr lang="ru-RU"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25" y="357188"/>
            <a:ext cx="8143875" cy="6500812"/>
          </a:xfrm>
        </p:spPr>
        <p:txBody>
          <a:bodyPr>
            <a:normAutofit fontScale="47500" lnSpcReduction="20000"/>
          </a:bodyPr>
          <a:lstStyle/>
          <a:p>
            <a:pPr marL="365760" indent="-283464" fontAlgn="auto">
              <a:spcAft>
                <a:spcPts val="0"/>
              </a:spcAft>
              <a:buFont typeface="Wingdings 2"/>
              <a:buNone/>
              <a:defRPr/>
            </a:pPr>
            <a:r>
              <a:rPr lang="uk-UA" sz="1400" dirty="0" smtClean="0"/>
              <a:t>		</a:t>
            </a:r>
            <a:r>
              <a:rPr lang="ru-RU" dirty="0" err="1" smtClean="0"/>
              <a:t>Систематичне</a:t>
            </a:r>
            <a:r>
              <a:rPr lang="ru-RU" dirty="0" smtClean="0"/>
              <a:t>  </a:t>
            </a:r>
            <a:r>
              <a:rPr lang="ru-RU" dirty="0" err="1" smtClean="0"/>
              <a:t>засвоєння</a:t>
            </a:r>
            <a:r>
              <a:rPr lang="uk-UA" dirty="0" smtClean="0"/>
              <a:t>  </a:t>
            </a:r>
            <a:r>
              <a:rPr lang="ru-RU" dirty="0" err="1" smtClean="0"/>
              <a:t>інноваційних</a:t>
            </a:r>
            <a:r>
              <a:rPr lang="ru-RU" dirty="0" smtClean="0"/>
              <a:t>  форм </a:t>
            </a:r>
            <a:r>
              <a:rPr lang="ru-RU" dirty="0" err="1" smtClean="0"/>
              <a:t>роботи</a:t>
            </a:r>
            <a:r>
              <a:rPr lang="ru-RU" dirty="0" smtClean="0"/>
              <a:t> </a:t>
            </a:r>
            <a:r>
              <a:rPr lang="ru-RU" dirty="0" err="1" smtClean="0"/>
              <a:t>дає</a:t>
            </a:r>
            <a:r>
              <a:rPr lang="ru-RU" dirty="0" smtClean="0"/>
              <a:t> </a:t>
            </a:r>
            <a:r>
              <a:rPr lang="ru-RU" dirty="0" err="1" smtClean="0"/>
              <a:t>мені</a:t>
            </a:r>
            <a:r>
              <a:rPr lang="ru-RU" dirty="0" smtClean="0"/>
              <a:t>  </a:t>
            </a:r>
            <a:r>
              <a:rPr lang="ru-RU" dirty="0" err="1" smtClean="0"/>
              <a:t>змогу</a:t>
            </a:r>
            <a:r>
              <a:rPr lang="ru-RU" dirty="0" smtClean="0"/>
              <a:t>  </a:t>
            </a:r>
            <a:r>
              <a:rPr lang="ru-RU" dirty="0" err="1" smtClean="0"/>
              <a:t>успішно</a:t>
            </a:r>
            <a:r>
              <a:rPr lang="ru-RU" dirty="0" smtClean="0"/>
              <a:t>  </a:t>
            </a:r>
            <a:r>
              <a:rPr lang="ru-RU" dirty="0" err="1" smtClean="0"/>
              <a:t>розв`язати</a:t>
            </a:r>
            <a:r>
              <a:rPr lang="ru-RU" dirty="0" smtClean="0"/>
              <a:t>  </a:t>
            </a:r>
            <a:r>
              <a:rPr lang="ru-RU" dirty="0" err="1" smtClean="0"/>
              <a:t>поставлені</a:t>
            </a:r>
            <a:r>
              <a:rPr lang="ru-RU" dirty="0" smtClean="0"/>
              <a:t>  </a:t>
            </a:r>
            <a:r>
              <a:rPr lang="ru-RU" dirty="0" err="1" smtClean="0"/>
              <a:t>проблеми</a:t>
            </a:r>
            <a:r>
              <a:rPr lang="ru-RU" dirty="0" smtClean="0"/>
              <a:t>.</a:t>
            </a:r>
            <a:endParaRPr lang="ru-RU" sz="2400" dirty="0" smtClean="0"/>
          </a:p>
          <a:p>
            <a:pPr marL="365760" indent="-283464" fontAlgn="auto">
              <a:spcAft>
                <a:spcPts val="0"/>
              </a:spcAft>
              <a:buFont typeface="Wingdings 2"/>
              <a:buNone/>
              <a:defRPr/>
            </a:pPr>
            <a:r>
              <a:rPr lang="ru-RU" dirty="0" smtClean="0"/>
              <a:t>		</a:t>
            </a:r>
            <a:r>
              <a:rPr lang="ru-RU" dirty="0" err="1" smtClean="0"/>
              <a:t>Плануючи</a:t>
            </a:r>
            <a:r>
              <a:rPr lang="ru-RU" dirty="0" smtClean="0"/>
              <a:t> урок </a:t>
            </a:r>
            <a:r>
              <a:rPr lang="ru-RU" dirty="0" err="1" smtClean="0"/>
              <a:t>літератури</a:t>
            </a:r>
            <a:r>
              <a:rPr lang="uk-UA" dirty="0" smtClean="0"/>
              <a:t>,  </a:t>
            </a:r>
            <a:r>
              <a:rPr lang="ru-RU" dirty="0" err="1" smtClean="0"/>
              <a:t>орієнту</a:t>
            </a:r>
            <a:r>
              <a:rPr lang="uk-UA" dirty="0" smtClean="0"/>
              <a:t>ю</a:t>
            </a:r>
            <a:r>
              <a:rPr lang="ru-RU" dirty="0" err="1" smtClean="0"/>
              <a:t>ся</a:t>
            </a:r>
            <a:r>
              <a:rPr lang="ru-RU" dirty="0" smtClean="0"/>
              <a:t> на </a:t>
            </a:r>
            <a:r>
              <a:rPr lang="ru-RU" dirty="0" err="1" smtClean="0"/>
              <a:t>активні</a:t>
            </a:r>
            <a:r>
              <a:rPr lang="ru-RU" dirty="0" smtClean="0"/>
              <a:t> </a:t>
            </a:r>
            <a:r>
              <a:rPr lang="ru-RU" dirty="0" err="1" smtClean="0"/>
              <a:t>форми</a:t>
            </a:r>
            <a:r>
              <a:rPr lang="ru-RU" dirty="0" smtClean="0"/>
              <a:t> </a:t>
            </a:r>
            <a:r>
              <a:rPr lang="ru-RU" dirty="0" err="1" smtClean="0"/>
              <a:t>і</a:t>
            </a:r>
            <a:r>
              <a:rPr lang="ru-RU" dirty="0" smtClean="0"/>
              <a:t> </a:t>
            </a:r>
            <a:r>
              <a:rPr lang="ru-RU" dirty="0" err="1" smtClean="0"/>
              <a:t>методи</a:t>
            </a:r>
            <a:r>
              <a:rPr lang="ru-RU" dirty="0" smtClean="0"/>
              <a:t> </a:t>
            </a:r>
            <a:r>
              <a:rPr lang="ru-RU" dirty="0" err="1" smtClean="0"/>
              <a:t>роботи</a:t>
            </a:r>
            <a:r>
              <a:rPr lang="ru-RU" dirty="0" smtClean="0"/>
              <a:t>.  </a:t>
            </a:r>
            <a:r>
              <a:rPr lang="ru-RU" dirty="0" err="1" smtClean="0"/>
              <a:t>Вивчаючи</a:t>
            </a:r>
            <a:r>
              <a:rPr lang="ru-RU" dirty="0" smtClean="0"/>
              <a:t> в 7 </a:t>
            </a:r>
            <a:r>
              <a:rPr lang="ru-RU" dirty="0" err="1" smtClean="0"/>
              <a:t>класі</a:t>
            </a:r>
            <a:r>
              <a:rPr lang="ru-RU" dirty="0" smtClean="0"/>
              <a:t>  тему </a:t>
            </a:r>
            <a:r>
              <a:rPr lang="ru-RU" i="1" dirty="0" smtClean="0"/>
              <a:t>„</a:t>
            </a:r>
            <a:r>
              <a:rPr lang="ru-RU" i="1" dirty="0" err="1" smtClean="0"/>
              <a:t>Євген</a:t>
            </a:r>
            <a:r>
              <a:rPr lang="uk-UA" i="1" dirty="0" smtClean="0"/>
              <a:t>  </a:t>
            </a:r>
            <a:r>
              <a:rPr lang="ru-RU" i="1" dirty="0" err="1" smtClean="0"/>
              <a:t>Гуцало</a:t>
            </a:r>
            <a:r>
              <a:rPr lang="uk-UA" i="1" dirty="0" smtClean="0"/>
              <a:t>. </a:t>
            </a:r>
            <a:r>
              <a:rPr lang="ru-RU" i="1" dirty="0" smtClean="0"/>
              <a:t> „ </a:t>
            </a:r>
            <a:r>
              <a:rPr lang="ru-RU" i="1" dirty="0" err="1" smtClean="0"/>
              <a:t>Сім`я</a:t>
            </a:r>
            <a:r>
              <a:rPr lang="ru-RU" i="1" dirty="0" smtClean="0"/>
              <a:t>  </a:t>
            </a:r>
            <a:r>
              <a:rPr lang="ru-RU" i="1" dirty="0" err="1" smtClean="0"/>
              <a:t>д</a:t>
            </a:r>
            <a:r>
              <a:rPr lang="uk-UA" i="1" dirty="0" err="1" smtClean="0"/>
              <a:t>икої</a:t>
            </a:r>
            <a:r>
              <a:rPr lang="ru-RU" i="1" dirty="0" smtClean="0"/>
              <a:t> качки “,  </a:t>
            </a:r>
            <a:r>
              <a:rPr lang="ru-RU" dirty="0" err="1" smtClean="0"/>
              <a:t>використову</a:t>
            </a:r>
            <a:r>
              <a:rPr lang="uk-UA" dirty="0" smtClean="0"/>
              <a:t>ю </a:t>
            </a:r>
            <a:r>
              <a:rPr lang="ru-RU" dirty="0" err="1" smtClean="0"/>
              <a:t>такі</a:t>
            </a:r>
            <a:r>
              <a:rPr lang="ru-RU" dirty="0" smtClean="0"/>
              <a:t>  </a:t>
            </a:r>
            <a:r>
              <a:rPr lang="ru-RU" dirty="0" err="1" smtClean="0"/>
              <a:t>з</a:t>
            </a:r>
            <a:r>
              <a:rPr lang="ru-RU" dirty="0" smtClean="0"/>
              <a:t> них :</a:t>
            </a:r>
            <a:endParaRPr lang="ru-RU" sz="2400" dirty="0" smtClean="0"/>
          </a:p>
          <a:p>
            <a:pPr marL="365760" indent="-283464" fontAlgn="auto">
              <a:spcAft>
                <a:spcPts val="0"/>
              </a:spcAft>
              <a:buFont typeface="Wingdings 2"/>
              <a:buNone/>
              <a:defRPr/>
            </a:pPr>
            <a:r>
              <a:rPr lang="ru-RU" dirty="0" smtClean="0"/>
              <a:t>1. </a:t>
            </a:r>
            <a:r>
              <a:rPr lang="ru-RU" i="1" dirty="0" err="1" smtClean="0"/>
              <a:t>Випереджувальні</a:t>
            </a:r>
            <a:r>
              <a:rPr lang="ru-RU" i="1" dirty="0" smtClean="0"/>
              <a:t> </a:t>
            </a:r>
            <a:r>
              <a:rPr lang="ru-RU" i="1" dirty="0" err="1" smtClean="0"/>
              <a:t>завдання</a:t>
            </a:r>
            <a:r>
              <a:rPr lang="ru-RU" dirty="0" smtClean="0"/>
              <a:t>.</a:t>
            </a:r>
            <a:endParaRPr lang="ru-RU" sz="2400" dirty="0" smtClean="0"/>
          </a:p>
          <a:p>
            <a:pPr marL="365760" indent="-283464" fontAlgn="auto">
              <a:spcAft>
                <a:spcPts val="0"/>
              </a:spcAft>
              <a:buFont typeface="Wingdings 2"/>
              <a:buChar char=""/>
              <a:defRPr/>
            </a:pPr>
            <a:r>
              <a:rPr lang="ru-RU" dirty="0" err="1" smtClean="0"/>
              <a:t>Чи</a:t>
            </a:r>
            <a:r>
              <a:rPr lang="ru-RU" dirty="0" smtClean="0"/>
              <a:t>  </a:t>
            </a:r>
            <a:r>
              <a:rPr lang="ru-RU" dirty="0" err="1" smtClean="0"/>
              <a:t>знають</a:t>
            </a:r>
            <a:r>
              <a:rPr lang="ru-RU" dirty="0" smtClean="0"/>
              <a:t> у </a:t>
            </a:r>
            <a:r>
              <a:rPr lang="ru-RU" dirty="0" err="1" smtClean="0"/>
              <a:t>вашій</a:t>
            </a:r>
            <a:r>
              <a:rPr lang="ru-RU" dirty="0" smtClean="0"/>
              <a:t>  </a:t>
            </a:r>
            <a:r>
              <a:rPr lang="ru-RU" dirty="0" err="1" smtClean="0"/>
              <a:t>родині</a:t>
            </a:r>
            <a:r>
              <a:rPr lang="ru-RU" dirty="0" smtClean="0"/>
              <a:t> твори </a:t>
            </a:r>
            <a:r>
              <a:rPr lang="ru-RU" dirty="0" err="1" smtClean="0"/>
              <a:t>Євгена</a:t>
            </a:r>
            <a:r>
              <a:rPr lang="uk-UA" dirty="0" smtClean="0"/>
              <a:t>  </a:t>
            </a:r>
            <a:r>
              <a:rPr lang="ru-RU" dirty="0" err="1" smtClean="0"/>
              <a:t>Гуцала</a:t>
            </a:r>
            <a:r>
              <a:rPr lang="ru-RU" dirty="0" smtClean="0"/>
              <a:t>?   </a:t>
            </a:r>
            <a:r>
              <a:rPr lang="ru-RU" dirty="0" err="1" smtClean="0"/>
              <a:t>Які</a:t>
            </a:r>
            <a:r>
              <a:rPr lang="ru-RU" dirty="0" smtClean="0"/>
              <a:t>?   </a:t>
            </a:r>
            <a:r>
              <a:rPr lang="ru-RU" dirty="0" err="1" smtClean="0"/>
              <a:t>Чи</a:t>
            </a:r>
            <a:r>
              <a:rPr lang="ru-RU" dirty="0" smtClean="0"/>
              <a:t> </a:t>
            </a:r>
            <a:r>
              <a:rPr lang="ru-RU" dirty="0" err="1" smtClean="0"/>
              <a:t>люблять</a:t>
            </a:r>
            <a:r>
              <a:rPr lang="ru-RU" dirty="0" smtClean="0"/>
              <a:t> </a:t>
            </a:r>
            <a:r>
              <a:rPr lang="ru-RU" dirty="0" err="1" smtClean="0"/>
              <a:t>їх</a:t>
            </a:r>
            <a:r>
              <a:rPr lang="ru-RU" dirty="0" smtClean="0"/>
              <a:t>?   За </a:t>
            </a:r>
            <a:r>
              <a:rPr lang="ru-RU" dirty="0" err="1" smtClean="0"/>
              <a:t>що</a:t>
            </a:r>
            <a:r>
              <a:rPr lang="ru-RU" dirty="0" smtClean="0"/>
              <a:t>?  </a:t>
            </a:r>
            <a:r>
              <a:rPr lang="ru-RU" dirty="0" err="1" smtClean="0"/>
              <a:t>Підготуй</a:t>
            </a:r>
            <a:r>
              <a:rPr lang="ru-RU" dirty="0" smtClean="0"/>
              <a:t>  </a:t>
            </a:r>
            <a:r>
              <a:rPr lang="ru-RU" dirty="0" err="1" smtClean="0"/>
              <a:t>розповідь</a:t>
            </a:r>
            <a:r>
              <a:rPr lang="ru-RU" dirty="0" smtClean="0"/>
              <a:t>.</a:t>
            </a:r>
            <a:endParaRPr lang="ru-RU" sz="2400" dirty="0" smtClean="0"/>
          </a:p>
          <a:p>
            <a:pPr marL="365760" indent="-283464" fontAlgn="auto">
              <a:spcAft>
                <a:spcPts val="0"/>
              </a:spcAft>
              <a:buFont typeface="Wingdings 2"/>
              <a:buChar char=""/>
              <a:defRPr/>
            </a:pPr>
            <a:r>
              <a:rPr lang="ru-RU" dirty="0" err="1" smtClean="0"/>
              <a:t>Які</a:t>
            </a:r>
            <a:r>
              <a:rPr lang="ru-RU" dirty="0" smtClean="0"/>
              <a:t> твори </a:t>
            </a:r>
            <a:r>
              <a:rPr lang="ru-RU" dirty="0" err="1" smtClean="0"/>
              <a:t>письменника</a:t>
            </a:r>
            <a:r>
              <a:rPr lang="ru-RU" dirty="0" smtClean="0"/>
              <a:t>  </a:t>
            </a:r>
            <a:r>
              <a:rPr lang="ru-RU" dirty="0" err="1" smtClean="0"/>
              <a:t>тобі</a:t>
            </a:r>
            <a:r>
              <a:rPr lang="ru-RU" dirty="0" smtClean="0"/>
              <a:t>  </a:t>
            </a:r>
            <a:r>
              <a:rPr lang="ru-RU" dirty="0" err="1" smtClean="0"/>
              <a:t>вже</a:t>
            </a:r>
            <a:r>
              <a:rPr lang="ru-RU" dirty="0" smtClean="0"/>
              <a:t>  </a:t>
            </a:r>
            <a:r>
              <a:rPr lang="ru-RU" dirty="0" err="1" smtClean="0"/>
              <a:t>відомі</a:t>
            </a:r>
            <a:r>
              <a:rPr lang="ru-RU" dirty="0" smtClean="0"/>
              <a:t>?  </a:t>
            </a:r>
            <a:r>
              <a:rPr lang="ru-RU" dirty="0" err="1" smtClean="0"/>
              <a:t>Поділись</a:t>
            </a:r>
            <a:r>
              <a:rPr lang="ru-RU" dirty="0" smtClean="0"/>
              <a:t>  </a:t>
            </a:r>
            <a:r>
              <a:rPr lang="ru-RU" dirty="0" err="1" smtClean="0"/>
              <a:t>враженнями</a:t>
            </a:r>
            <a:r>
              <a:rPr lang="ru-RU" dirty="0" smtClean="0"/>
              <a:t> про них  ( </a:t>
            </a:r>
            <a:r>
              <a:rPr lang="ru-RU" dirty="0" err="1" smtClean="0"/>
              <a:t>оповідання</a:t>
            </a:r>
            <a:r>
              <a:rPr lang="ru-RU" dirty="0" smtClean="0"/>
              <a:t> „ Лось”, „Олень Август”)  </a:t>
            </a:r>
            <a:r>
              <a:rPr lang="ru-RU" dirty="0" err="1" smtClean="0"/>
              <a:t>із</a:t>
            </a:r>
            <a:r>
              <a:rPr lang="ru-RU" dirty="0" smtClean="0"/>
              <a:t>  членами  </a:t>
            </a:r>
            <a:r>
              <a:rPr lang="ru-RU" dirty="0" err="1" smtClean="0"/>
              <a:t>сім`ї</a:t>
            </a:r>
            <a:r>
              <a:rPr lang="ru-RU" dirty="0" smtClean="0"/>
              <a:t>  </a:t>
            </a:r>
            <a:r>
              <a:rPr lang="ru-RU" dirty="0" err="1" smtClean="0"/>
              <a:t>і</a:t>
            </a:r>
            <a:r>
              <a:rPr lang="ru-RU" dirty="0" smtClean="0"/>
              <a:t> запиши </a:t>
            </a:r>
            <a:r>
              <a:rPr lang="ru-RU" dirty="0" err="1" smtClean="0"/>
              <a:t>їх</a:t>
            </a:r>
            <a:r>
              <a:rPr lang="ru-RU" dirty="0" smtClean="0"/>
              <a:t>.</a:t>
            </a:r>
            <a:endParaRPr lang="ru-RU" sz="2400" dirty="0" smtClean="0"/>
          </a:p>
          <a:p>
            <a:pPr marL="365760" indent="-283464" fontAlgn="auto">
              <a:spcAft>
                <a:spcPts val="0"/>
              </a:spcAft>
              <a:buFont typeface="Wingdings 2"/>
              <a:buChar char=""/>
              <a:defRPr/>
            </a:pPr>
            <a:r>
              <a:rPr lang="ru-RU" dirty="0" err="1" smtClean="0"/>
              <a:t>Підготуйте</a:t>
            </a:r>
            <a:r>
              <a:rPr lang="ru-RU" dirty="0" smtClean="0"/>
              <a:t>  </a:t>
            </a:r>
            <a:r>
              <a:rPr lang="ru-RU" dirty="0" err="1" smtClean="0"/>
              <a:t>повідомлення</a:t>
            </a:r>
            <a:r>
              <a:rPr lang="ru-RU" dirty="0" smtClean="0"/>
              <a:t>  про </a:t>
            </a:r>
            <a:r>
              <a:rPr lang="ru-RU" dirty="0" err="1" smtClean="0"/>
              <a:t>життєвий</a:t>
            </a:r>
            <a:r>
              <a:rPr lang="ru-RU" dirty="0" smtClean="0"/>
              <a:t>  </a:t>
            </a:r>
            <a:r>
              <a:rPr lang="ru-RU" dirty="0" err="1" smtClean="0"/>
              <a:t>і</a:t>
            </a:r>
            <a:r>
              <a:rPr lang="ru-RU" dirty="0" smtClean="0"/>
              <a:t>  </a:t>
            </a:r>
            <a:r>
              <a:rPr lang="ru-RU" dirty="0" err="1" smtClean="0"/>
              <a:t>творчій</a:t>
            </a:r>
            <a:r>
              <a:rPr lang="ru-RU" dirty="0" smtClean="0"/>
              <a:t>  шлях  </a:t>
            </a:r>
            <a:r>
              <a:rPr lang="ru-RU" dirty="0" err="1" smtClean="0"/>
              <a:t>Євгена</a:t>
            </a:r>
            <a:r>
              <a:rPr lang="ru-RU" dirty="0" smtClean="0"/>
              <a:t> Гуцула.</a:t>
            </a:r>
            <a:endParaRPr lang="ru-RU" sz="2400" dirty="0" smtClean="0"/>
          </a:p>
          <a:p>
            <a:pPr marL="365760" indent="-283464" fontAlgn="auto">
              <a:spcAft>
                <a:spcPts val="0"/>
              </a:spcAft>
              <a:buFont typeface="Wingdings 2"/>
              <a:buChar char=""/>
              <a:defRPr/>
            </a:pPr>
            <a:r>
              <a:rPr lang="ru-RU" dirty="0" err="1" smtClean="0"/>
              <a:t>Підготуйте</a:t>
            </a:r>
            <a:r>
              <a:rPr lang="ru-RU" dirty="0" smtClean="0"/>
              <a:t>  </a:t>
            </a:r>
            <a:r>
              <a:rPr lang="ru-RU" dirty="0" err="1" smtClean="0"/>
              <a:t>повідомлення</a:t>
            </a:r>
            <a:r>
              <a:rPr lang="ru-RU" dirty="0" smtClean="0"/>
              <a:t>  про </a:t>
            </a:r>
            <a:r>
              <a:rPr lang="ru-RU" dirty="0" err="1" smtClean="0"/>
              <a:t>дику</a:t>
            </a:r>
            <a:r>
              <a:rPr lang="ru-RU" dirty="0" smtClean="0"/>
              <a:t> качку ( </a:t>
            </a:r>
            <a:r>
              <a:rPr lang="ru-RU" dirty="0" err="1" smtClean="0"/>
              <a:t>індивідуальні</a:t>
            </a:r>
            <a:r>
              <a:rPr lang="ru-RU" dirty="0" smtClean="0"/>
              <a:t> </a:t>
            </a:r>
            <a:r>
              <a:rPr lang="ru-RU" dirty="0" err="1" smtClean="0"/>
              <a:t>завдання</a:t>
            </a:r>
            <a:r>
              <a:rPr lang="ru-RU" dirty="0" smtClean="0"/>
              <a:t>)</a:t>
            </a:r>
            <a:endParaRPr lang="ru-RU" sz="2400" dirty="0" smtClean="0"/>
          </a:p>
          <a:p>
            <a:pPr marL="365760" indent="-283464" fontAlgn="auto">
              <a:spcAft>
                <a:spcPts val="0"/>
              </a:spcAft>
              <a:buFont typeface="Wingdings 2"/>
              <a:buNone/>
              <a:defRPr/>
            </a:pPr>
            <a:r>
              <a:rPr lang="ru-RU" dirty="0" smtClean="0"/>
              <a:t>2.  </a:t>
            </a:r>
            <a:r>
              <a:rPr lang="ru-RU" i="1" dirty="0" err="1" smtClean="0"/>
              <a:t>Колективна</a:t>
            </a:r>
            <a:r>
              <a:rPr lang="ru-RU" i="1" dirty="0" smtClean="0"/>
              <a:t>  робот</a:t>
            </a:r>
            <a:r>
              <a:rPr lang="uk-UA" i="1" dirty="0" smtClean="0"/>
              <a:t>а  </a:t>
            </a:r>
            <a:r>
              <a:rPr lang="ru-RU" i="1" dirty="0" err="1" smtClean="0"/>
              <a:t>під</a:t>
            </a:r>
            <a:r>
              <a:rPr lang="ru-RU" i="1" dirty="0" smtClean="0"/>
              <a:t>  </a:t>
            </a:r>
            <a:r>
              <a:rPr lang="ru-RU" i="1" dirty="0" err="1" smtClean="0"/>
              <a:t>керівництвом</a:t>
            </a:r>
            <a:r>
              <a:rPr lang="ru-RU" i="1" dirty="0" smtClean="0"/>
              <a:t>  учителя  над </a:t>
            </a:r>
            <a:r>
              <a:rPr lang="ru-RU" i="1" dirty="0" err="1" smtClean="0"/>
              <a:t>ідейно</a:t>
            </a:r>
            <a:r>
              <a:rPr lang="ru-RU" i="1" dirty="0" smtClean="0"/>
              <a:t> – </a:t>
            </a:r>
            <a:r>
              <a:rPr lang="ru-RU" i="1" dirty="0" err="1" smtClean="0"/>
              <a:t>художнім</a:t>
            </a:r>
            <a:r>
              <a:rPr lang="ru-RU" i="1" dirty="0" smtClean="0"/>
              <a:t> </a:t>
            </a:r>
            <a:r>
              <a:rPr lang="ru-RU" i="1" dirty="0" err="1" smtClean="0"/>
              <a:t>змістом</a:t>
            </a:r>
            <a:r>
              <a:rPr lang="ru-RU" i="1" dirty="0" smtClean="0"/>
              <a:t>  </a:t>
            </a:r>
            <a:r>
              <a:rPr lang="ru-RU" i="1" dirty="0" err="1" smtClean="0"/>
              <a:t>твору</a:t>
            </a:r>
            <a:r>
              <a:rPr lang="ru-RU" i="1" dirty="0" smtClean="0"/>
              <a:t>.</a:t>
            </a:r>
            <a:endParaRPr lang="ru-RU" sz="2400" dirty="0" smtClean="0"/>
          </a:p>
          <a:p>
            <a:pPr marL="365760" indent="-283464" fontAlgn="auto">
              <a:spcAft>
                <a:spcPts val="0"/>
              </a:spcAft>
              <a:buFont typeface="Wingdings 2"/>
              <a:buNone/>
              <a:defRPr/>
            </a:pPr>
            <a:r>
              <a:rPr lang="ru-RU" dirty="0" smtClean="0"/>
              <a:t>3. </a:t>
            </a:r>
            <a:r>
              <a:rPr lang="ru-RU" i="1" dirty="0" err="1" smtClean="0"/>
              <a:t>Самостійний</a:t>
            </a:r>
            <a:r>
              <a:rPr lang="ru-RU" i="1" dirty="0" smtClean="0"/>
              <a:t> </a:t>
            </a:r>
            <a:r>
              <a:rPr lang="ru-RU" i="1" dirty="0" err="1" smtClean="0"/>
              <a:t>аналіз</a:t>
            </a:r>
            <a:r>
              <a:rPr lang="ru-RU" i="1" dirty="0" smtClean="0"/>
              <a:t> </a:t>
            </a:r>
            <a:r>
              <a:rPr lang="ru-RU" i="1" dirty="0" err="1" smtClean="0"/>
              <a:t>вибраного</a:t>
            </a:r>
            <a:r>
              <a:rPr lang="ru-RU" i="1" dirty="0" smtClean="0"/>
              <a:t> </a:t>
            </a:r>
            <a:r>
              <a:rPr lang="ru-RU" i="1" dirty="0" err="1" smtClean="0"/>
              <a:t>епізоду</a:t>
            </a:r>
            <a:r>
              <a:rPr lang="ru-RU" i="1" dirty="0" smtClean="0"/>
              <a:t>:</a:t>
            </a:r>
            <a:endParaRPr lang="ru-RU" sz="2400" dirty="0" smtClean="0"/>
          </a:p>
          <a:p>
            <a:pPr marL="365760" indent="-283464" fontAlgn="auto">
              <a:spcAft>
                <a:spcPts val="0"/>
              </a:spcAft>
              <a:buFont typeface="Wingdings 2"/>
              <a:buChar char=""/>
              <a:defRPr/>
            </a:pPr>
            <a:r>
              <a:rPr lang="ru-RU" dirty="0" err="1" smtClean="0"/>
              <a:t>Виразне</a:t>
            </a:r>
            <a:r>
              <a:rPr lang="ru-RU" dirty="0" smtClean="0"/>
              <a:t> </a:t>
            </a:r>
            <a:r>
              <a:rPr lang="ru-RU" dirty="0" err="1" smtClean="0"/>
              <a:t>читання</a:t>
            </a:r>
            <a:r>
              <a:rPr lang="ru-RU" dirty="0" smtClean="0"/>
              <a:t> </a:t>
            </a:r>
            <a:r>
              <a:rPr lang="ru-RU" dirty="0" err="1" smtClean="0"/>
              <a:t>або</a:t>
            </a:r>
            <a:r>
              <a:rPr lang="ru-RU" dirty="0" smtClean="0"/>
              <a:t> </a:t>
            </a:r>
            <a:r>
              <a:rPr lang="ru-RU" dirty="0" err="1" smtClean="0"/>
              <a:t>переказ</a:t>
            </a:r>
            <a:r>
              <a:rPr lang="ru-RU" dirty="0" smtClean="0"/>
              <a:t> </a:t>
            </a:r>
            <a:r>
              <a:rPr lang="ru-RU" dirty="0" err="1" smtClean="0"/>
              <a:t>близько</a:t>
            </a:r>
            <a:r>
              <a:rPr lang="ru-RU" dirty="0" smtClean="0"/>
              <a:t> до тексту </a:t>
            </a:r>
            <a:r>
              <a:rPr lang="uk-UA" dirty="0" smtClean="0"/>
              <a:t>.</a:t>
            </a:r>
            <a:endParaRPr lang="ru-RU" sz="2400" dirty="0" smtClean="0"/>
          </a:p>
          <a:p>
            <a:pPr marL="365760" indent="-283464" fontAlgn="auto">
              <a:spcAft>
                <a:spcPts val="0"/>
              </a:spcAft>
              <a:buFont typeface="Wingdings 2"/>
              <a:buChar char=""/>
              <a:defRPr/>
            </a:pPr>
            <a:r>
              <a:rPr lang="ru-RU" dirty="0" err="1" smtClean="0"/>
              <a:t>Аналіз</a:t>
            </a:r>
            <a:r>
              <a:rPr lang="ru-RU" dirty="0" smtClean="0"/>
              <a:t> </a:t>
            </a:r>
            <a:r>
              <a:rPr lang="ru-RU" dirty="0" err="1" smtClean="0"/>
              <a:t>художніх</a:t>
            </a:r>
            <a:r>
              <a:rPr lang="ru-RU" dirty="0" smtClean="0"/>
              <a:t> </a:t>
            </a:r>
            <a:r>
              <a:rPr lang="ru-RU" dirty="0" err="1" smtClean="0"/>
              <a:t>засобів</a:t>
            </a:r>
            <a:r>
              <a:rPr lang="uk-UA" dirty="0" smtClean="0"/>
              <a:t>.</a:t>
            </a:r>
            <a:endParaRPr lang="ru-RU" sz="2400" dirty="0" smtClean="0"/>
          </a:p>
          <a:p>
            <a:pPr marL="365760" indent="-283464" fontAlgn="auto">
              <a:spcAft>
                <a:spcPts val="0"/>
              </a:spcAft>
              <a:buFont typeface="Wingdings 2"/>
              <a:buChar char=""/>
              <a:defRPr/>
            </a:pPr>
            <a:r>
              <a:rPr lang="ru-RU" dirty="0" err="1" smtClean="0"/>
              <a:t>Місце</a:t>
            </a:r>
            <a:r>
              <a:rPr lang="ru-RU" dirty="0" smtClean="0"/>
              <a:t> </a:t>
            </a:r>
            <a:r>
              <a:rPr lang="ru-RU" dirty="0" err="1" smtClean="0"/>
              <a:t>і</a:t>
            </a:r>
            <a:r>
              <a:rPr lang="ru-RU" dirty="0" smtClean="0"/>
              <a:t> роль </a:t>
            </a:r>
            <a:r>
              <a:rPr lang="ru-RU" dirty="0" err="1" smtClean="0"/>
              <a:t>вибраного</a:t>
            </a:r>
            <a:r>
              <a:rPr lang="ru-RU" dirty="0" smtClean="0"/>
              <a:t> </a:t>
            </a:r>
            <a:r>
              <a:rPr lang="ru-RU" dirty="0" err="1" smtClean="0"/>
              <a:t>епізоду</a:t>
            </a:r>
            <a:r>
              <a:rPr lang="ru-RU" dirty="0" smtClean="0"/>
              <a:t>  для </a:t>
            </a:r>
            <a:r>
              <a:rPr lang="ru-RU" dirty="0" err="1" smtClean="0"/>
              <a:t>розкрит</a:t>
            </a:r>
            <a:r>
              <a:rPr lang="uk-UA" dirty="0" err="1" smtClean="0"/>
              <a:t>тя</a:t>
            </a:r>
            <a:r>
              <a:rPr lang="uk-UA" dirty="0" smtClean="0"/>
              <a:t> </a:t>
            </a:r>
            <a:r>
              <a:rPr lang="ru-RU" dirty="0" smtClean="0"/>
              <a:t> теми  та  </a:t>
            </a:r>
            <a:r>
              <a:rPr lang="ru-RU" dirty="0" err="1" smtClean="0"/>
              <a:t>основної</a:t>
            </a:r>
            <a:r>
              <a:rPr lang="ru-RU" dirty="0" smtClean="0"/>
              <a:t> думки </a:t>
            </a:r>
            <a:r>
              <a:rPr lang="ru-RU" dirty="0" err="1" smtClean="0"/>
              <a:t>оповідання</a:t>
            </a:r>
            <a:r>
              <a:rPr lang="ru-RU" dirty="0" smtClean="0"/>
              <a:t>,  характеру </a:t>
            </a:r>
            <a:r>
              <a:rPr lang="uk-UA" dirty="0" smtClean="0"/>
              <a:t>   </a:t>
            </a:r>
            <a:r>
              <a:rPr lang="ru-RU" dirty="0" err="1" smtClean="0"/>
              <a:t>дійових</a:t>
            </a:r>
            <a:r>
              <a:rPr lang="uk-UA" dirty="0" smtClean="0"/>
              <a:t>  </a:t>
            </a:r>
            <a:r>
              <a:rPr lang="ru-RU" dirty="0" err="1" smtClean="0"/>
              <a:t>осіб</a:t>
            </a:r>
            <a:r>
              <a:rPr lang="ru-RU" dirty="0" smtClean="0"/>
              <a:t>.</a:t>
            </a:r>
            <a:endParaRPr lang="ru-RU" sz="2400" dirty="0" smtClean="0"/>
          </a:p>
          <a:p>
            <a:pPr marL="365760" indent="-283464" fontAlgn="auto">
              <a:spcAft>
                <a:spcPts val="0"/>
              </a:spcAft>
              <a:buFont typeface="Wingdings 2"/>
              <a:buNone/>
              <a:defRPr/>
            </a:pPr>
            <a:r>
              <a:rPr lang="ru-RU" dirty="0" smtClean="0"/>
              <a:t>4.</a:t>
            </a:r>
            <a:r>
              <a:rPr lang="ru-RU" i="1" dirty="0" smtClean="0"/>
              <a:t>Робота за </a:t>
            </a:r>
            <a:r>
              <a:rPr lang="ru-RU" i="1" dirty="0" err="1" smtClean="0"/>
              <a:t>інтерактивною</a:t>
            </a:r>
            <a:r>
              <a:rPr lang="ru-RU" i="1" dirty="0" smtClean="0"/>
              <a:t> </a:t>
            </a:r>
            <a:r>
              <a:rPr lang="ru-RU" i="1" dirty="0" err="1" smtClean="0"/>
              <a:t>технологією</a:t>
            </a:r>
            <a:r>
              <a:rPr lang="ru-RU" i="1" dirty="0" smtClean="0"/>
              <a:t>  „ </a:t>
            </a:r>
            <a:r>
              <a:rPr lang="ru-RU" b="1" i="1" dirty="0" err="1" smtClean="0"/>
              <a:t>Мозаїка</a:t>
            </a:r>
            <a:r>
              <a:rPr lang="ru-RU" i="1" dirty="0" smtClean="0"/>
              <a:t>”. </a:t>
            </a:r>
            <a:endParaRPr lang="ru-RU" sz="2400" dirty="0" smtClean="0"/>
          </a:p>
          <a:p>
            <a:pPr marL="365760" indent="-283464" fontAlgn="auto">
              <a:spcAft>
                <a:spcPts val="0"/>
              </a:spcAft>
              <a:buFont typeface="Wingdings 2"/>
              <a:buNone/>
              <a:defRPr/>
            </a:pPr>
            <a:r>
              <a:rPr lang="ru-RU" sz="2900" i="1" dirty="0" smtClean="0"/>
              <a:t>Порядок </a:t>
            </a:r>
            <a:r>
              <a:rPr lang="ru-RU" sz="2900" i="1" dirty="0" err="1" smtClean="0"/>
              <a:t>роботи</a:t>
            </a:r>
            <a:r>
              <a:rPr lang="ru-RU" sz="2900" i="1" dirty="0" smtClean="0"/>
              <a:t>.</a:t>
            </a:r>
            <a:endParaRPr lang="ru-RU" sz="2900" dirty="0" smtClean="0"/>
          </a:p>
          <a:p>
            <a:pPr marL="640080" lvl="1" indent="-237744" fontAlgn="auto">
              <a:spcAft>
                <a:spcPts val="0"/>
              </a:spcAft>
              <a:buFont typeface="Verdana"/>
              <a:buChar char="◦"/>
              <a:defRPr/>
            </a:pPr>
            <a:r>
              <a:rPr lang="ru-RU" sz="2900" dirty="0" err="1" smtClean="0"/>
              <a:t>Клас</a:t>
            </a:r>
            <a:r>
              <a:rPr lang="ru-RU" sz="2900" dirty="0" smtClean="0"/>
              <a:t> </a:t>
            </a:r>
            <a:r>
              <a:rPr lang="ru-RU" sz="2900" dirty="0" err="1" smtClean="0"/>
              <a:t>поділяється</a:t>
            </a:r>
            <a:r>
              <a:rPr lang="ru-RU" sz="2900" dirty="0" smtClean="0"/>
              <a:t> </a:t>
            </a:r>
            <a:r>
              <a:rPr lang="ru-RU" sz="2900" i="1" u="sng" dirty="0" smtClean="0"/>
              <a:t>на три </a:t>
            </a:r>
            <a:r>
              <a:rPr lang="ru-RU" sz="2900" i="1" u="sng" dirty="0" err="1" smtClean="0"/>
              <a:t>групи</a:t>
            </a:r>
            <a:r>
              <a:rPr lang="ru-RU" sz="2900" u="sng" dirty="0" smtClean="0"/>
              <a:t> , </a:t>
            </a:r>
            <a:r>
              <a:rPr lang="ru-RU" sz="2900" dirty="0" err="1" smtClean="0"/>
              <a:t>кожна</a:t>
            </a:r>
            <a:r>
              <a:rPr lang="ru-RU" sz="2900" dirty="0" smtClean="0"/>
              <a:t>  </a:t>
            </a:r>
            <a:r>
              <a:rPr lang="ru-RU" sz="2900" dirty="0" err="1" smtClean="0"/>
              <a:t>з</a:t>
            </a:r>
            <a:r>
              <a:rPr lang="ru-RU" sz="2900" dirty="0" smtClean="0"/>
              <a:t>  </a:t>
            </a:r>
            <a:r>
              <a:rPr lang="ru-RU" sz="2900" dirty="0" err="1" smtClean="0"/>
              <a:t>яких</a:t>
            </a:r>
            <a:r>
              <a:rPr lang="ru-RU" sz="2900" dirty="0" smtClean="0"/>
              <a:t> </a:t>
            </a:r>
            <a:r>
              <a:rPr lang="ru-RU" sz="2900" dirty="0" err="1" smtClean="0"/>
              <a:t>удома</a:t>
            </a:r>
            <a:r>
              <a:rPr lang="ru-RU" sz="2900" dirty="0" smtClean="0"/>
              <a:t> </a:t>
            </a:r>
            <a:r>
              <a:rPr lang="ru-RU" sz="2900" dirty="0" err="1" smtClean="0"/>
              <a:t>досліджує</a:t>
            </a:r>
            <a:r>
              <a:rPr lang="ru-RU" sz="2900" dirty="0" smtClean="0"/>
              <a:t>  свою проблему</a:t>
            </a:r>
            <a:r>
              <a:rPr lang="uk-UA" sz="2900" dirty="0" smtClean="0"/>
              <a:t>.</a:t>
            </a:r>
            <a:endParaRPr lang="ru-RU" sz="2900" dirty="0" smtClean="0"/>
          </a:p>
          <a:p>
            <a:pPr marL="886968" lvl="2" fontAlgn="auto">
              <a:spcAft>
                <a:spcPts val="0"/>
              </a:spcAft>
              <a:buFont typeface="Wingdings 2"/>
              <a:buChar char=""/>
              <a:defRPr/>
            </a:pPr>
            <a:r>
              <a:rPr lang="ru-RU" sz="2900" i="1" dirty="0" smtClean="0"/>
              <a:t>( 1-ша)</a:t>
            </a:r>
            <a:r>
              <a:rPr lang="ru-RU" sz="2900" dirty="0" smtClean="0"/>
              <a:t> – тему та </a:t>
            </a:r>
            <a:r>
              <a:rPr lang="ru-RU" sz="2900" dirty="0" err="1" smtClean="0"/>
              <a:t>ідею</a:t>
            </a:r>
            <a:r>
              <a:rPr lang="ru-RU" sz="2900" dirty="0" smtClean="0"/>
              <a:t> </a:t>
            </a:r>
            <a:r>
              <a:rPr lang="ru-RU" sz="2900" dirty="0" err="1" smtClean="0"/>
              <a:t>твору</a:t>
            </a:r>
            <a:r>
              <a:rPr lang="ru-RU" sz="2900" dirty="0" smtClean="0"/>
              <a:t>, проблематику;</a:t>
            </a:r>
          </a:p>
          <a:p>
            <a:pPr marL="886968" lvl="2" fontAlgn="auto">
              <a:spcAft>
                <a:spcPts val="0"/>
              </a:spcAft>
              <a:buFont typeface="Wingdings 2"/>
              <a:buChar char=""/>
              <a:defRPr/>
            </a:pPr>
            <a:r>
              <a:rPr lang="ru-RU" sz="2900" i="1" dirty="0" smtClean="0"/>
              <a:t>(2-га) - </a:t>
            </a:r>
            <a:r>
              <a:rPr lang="ru-RU" sz="2900" dirty="0" smtClean="0"/>
              <a:t>сюжет  </a:t>
            </a:r>
            <a:r>
              <a:rPr lang="ru-RU" sz="2900" dirty="0" err="1" smtClean="0"/>
              <a:t>оповідання</a:t>
            </a:r>
            <a:r>
              <a:rPr lang="ru-RU" sz="2900" dirty="0" smtClean="0"/>
              <a:t>;</a:t>
            </a:r>
          </a:p>
          <a:p>
            <a:pPr marL="886968" lvl="2" fontAlgn="auto">
              <a:spcAft>
                <a:spcPts val="0"/>
              </a:spcAft>
              <a:buFont typeface="Wingdings 2"/>
              <a:buChar char=""/>
              <a:defRPr/>
            </a:pPr>
            <a:r>
              <a:rPr lang="ru-RU" sz="2900" i="1" dirty="0" smtClean="0"/>
              <a:t>(3-тя) – </a:t>
            </a:r>
            <a:r>
              <a:rPr lang="ru-RU" sz="2900" dirty="0" err="1" smtClean="0"/>
              <a:t>особливості</a:t>
            </a:r>
            <a:r>
              <a:rPr lang="ru-RU" sz="2900" dirty="0" smtClean="0"/>
              <a:t> </a:t>
            </a:r>
            <a:r>
              <a:rPr lang="ru-RU" sz="2900" dirty="0" err="1" smtClean="0"/>
              <a:t>оповідання</a:t>
            </a:r>
            <a:r>
              <a:rPr lang="ru-RU" sz="2900" dirty="0" smtClean="0"/>
              <a:t>;</a:t>
            </a:r>
          </a:p>
          <a:p>
            <a:pPr marL="365760" indent="-283464" fontAlgn="auto">
              <a:spcAft>
                <a:spcPts val="0"/>
              </a:spcAft>
              <a:buFont typeface="Wingdings 2"/>
              <a:buChar char=""/>
              <a:defRPr/>
            </a:pPr>
            <a:r>
              <a:rPr lang="ru-RU" i="1" dirty="0" smtClean="0"/>
              <a:t>2)</a:t>
            </a:r>
            <a:r>
              <a:rPr lang="ru-RU" dirty="0" smtClean="0"/>
              <a:t>  На </a:t>
            </a:r>
            <a:r>
              <a:rPr lang="ru-RU" dirty="0" err="1" smtClean="0"/>
              <a:t>уроці</a:t>
            </a:r>
            <a:r>
              <a:rPr lang="uk-UA" dirty="0" smtClean="0"/>
              <a:t>  </a:t>
            </a:r>
            <a:r>
              <a:rPr lang="ru-RU" dirty="0" err="1" smtClean="0"/>
              <a:t>домашні</a:t>
            </a:r>
            <a:r>
              <a:rPr lang="ru-RU" dirty="0" smtClean="0"/>
              <a:t>  </a:t>
            </a:r>
            <a:r>
              <a:rPr lang="ru-RU" dirty="0" err="1" smtClean="0"/>
              <a:t>групи</a:t>
            </a:r>
            <a:r>
              <a:rPr lang="ru-RU" dirty="0" smtClean="0"/>
              <a:t> </a:t>
            </a:r>
            <a:r>
              <a:rPr lang="ru-RU" dirty="0" err="1" smtClean="0"/>
              <a:t>переформовуються</a:t>
            </a:r>
            <a:r>
              <a:rPr lang="ru-RU" dirty="0" smtClean="0"/>
              <a:t>  так,  </a:t>
            </a:r>
            <a:r>
              <a:rPr lang="ru-RU" dirty="0" err="1" smtClean="0"/>
              <a:t>щоб</a:t>
            </a:r>
            <a:r>
              <a:rPr lang="ru-RU" dirty="0" smtClean="0"/>
              <a:t> до </a:t>
            </a:r>
            <a:r>
              <a:rPr lang="ru-RU" dirty="0" err="1" smtClean="0"/>
              <a:t>кожної</a:t>
            </a:r>
            <a:r>
              <a:rPr lang="ru-RU" dirty="0" smtClean="0"/>
              <a:t> </a:t>
            </a:r>
            <a:r>
              <a:rPr lang="ru-RU" dirty="0" err="1" smtClean="0"/>
              <a:t>з</a:t>
            </a:r>
            <a:r>
              <a:rPr lang="ru-RU" dirty="0" smtClean="0"/>
              <a:t> </a:t>
            </a:r>
            <a:r>
              <a:rPr lang="ru-RU" dirty="0" err="1" smtClean="0"/>
              <a:t>трьох</a:t>
            </a:r>
            <a:r>
              <a:rPr lang="ru-RU" dirty="0" smtClean="0"/>
              <a:t> </a:t>
            </a:r>
            <a:r>
              <a:rPr lang="ru-RU" dirty="0" err="1" smtClean="0"/>
              <a:t>новостворених</a:t>
            </a:r>
            <a:r>
              <a:rPr lang="uk-UA" dirty="0" smtClean="0"/>
              <a:t>  </a:t>
            </a:r>
            <a:r>
              <a:rPr lang="ru-RU" dirty="0" err="1" smtClean="0"/>
              <a:t>груп</a:t>
            </a:r>
            <a:r>
              <a:rPr lang="uk-UA" dirty="0" smtClean="0"/>
              <a:t>  </a:t>
            </a:r>
            <a:r>
              <a:rPr lang="ru-RU" dirty="0" err="1" smtClean="0"/>
              <a:t>увійшли</a:t>
            </a:r>
            <a:r>
              <a:rPr lang="ru-RU" dirty="0" smtClean="0"/>
              <a:t> </a:t>
            </a:r>
            <a:r>
              <a:rPr lang="ru-RU" dirty="0" err="1" smtClean="0"/>
              <a:t>представники</a:t>
            </a:r>
            <a:r>
              <a:rPr lang="ru-RU" dirty="0" smtClean="0"/>
              <a:t>  </a:t>
            </a:r>
            <a:r>
              <a:rPr lang="ru-RU" dirty="0" err="1" smtClean="0"/>
              <a:t>з</a:t>
            </a:r>
            <a:r>
              <a:rPr lang="ru-RU" dirty="0" smtClean="0"/>
              <a:t>  </a:t>
            </a:r>
            <a:r>
              <a:rPr lang="ru-RU" dirty="0" err="1" smtClean="0"/>
              <a:t>усіх</a:t>
            </a:r>
            <a:r>
              <a:rPr lang="ru-RU" dirty="0" smtClean="0"/>
              <a:t> </a:t>
            </a:r>
            <a:r>
              <a:rPr lang="ru-RU" dirty="0" err="1" smtClean="0"/>
              <a:t>домашніх</a:t>
            </a:r>
            <a:r>
              <a:rPr lang="ru-RU" dirty="0" smtClean="0"/>
              <a:t>.  </a:t>
            </a:r>
            <a:r>
              <a:rPr lang="ru-RU" dirty="0" err="1" smtClean="0"/>
              <a:t>Скажімо</a:t>
            </a:r>
            <a:r>
              <a:rPr lang="ru-RU" dirty="0" smtClean="0"/>
              <a:t>, </a:t>
            </a:r>
            <a:r>
              <a:rPr lang="ru-RU" dirty="0" err="1" smtClean="0"/>
              <a:t>якщо</a:t>
            </a:r>
            <a:r>
              <a:rPr lang="ru-RU" dirty="0" smtClean="0"/>
              <a:t>  в  </a:t>
            </a:r>
            <a:r>
              <a:rPr lang="ru-RU" dirty="0" err="1" smtClean="0"/>
              <a:t>домашні</a:t>
            </a:r>
            <a:r>
              <a:rPr lang="uk-UA" dirty="0" smtClean="0"/>
              <a:t>х  </a:t>
            </a:r>
            <a:r>
              <a:rPr lang="ru-RU" dirty="0" err="1" smtClean="0"/>
              <a:t>групах</a:t>
            </a:r>
            <a:r>
              <a:rPr lang="ru-RU" dirty="0" smtClean="0"/>
              <a:t> </a:t>
            </a:r>
            <a:r>
              <a:rPr lang="ru-RU" dirty="0" err="1" smtClean="0"/>
              <a:t>було</a:t>
            </a:r>
            <a:r>
              <a:rPr lang="ru-RU" dirty="0" smtClean="0"/>
              <a:t>  </a:t>
            </a:r>
            <a:r>
              <a:rPr lang="uk-UA" dirty="0" smtClean="0"/>
              <a:t>6  </a:t>
            </a:r>
            <a:r>
              <a:rPr lang="ru-RU" dirty="0" err="1" smtClean="0"/>
              <a:t>учнів</a:t>
            </a:r>
            <a:r>
              <a:rPr lang="ru-RU" dirty="0" smtClean="0"/>
              <a:t>, то в </a:t>
            </a:r>
            <a:r>
              <a:rPr lang="ru-RU" dirty="0" err="1" smtClean="0"/>
              <a:t>складі</a:t>
            </a:r>
            <a:r>
              <a:rPr lang="ru-RU" dirty="0" smtClean="0"/>
              <a:t> </a:t>
            </a:r>
            <a:r>
              <a:rPr lang="ru-RU" dirty="0" err="1" smtClean="0"/>
              <a:t>класної</a:t>
            </a:r>
            <a:r>
              <a:rPr lang="ru-RU" dirty="0" smtClean="0"/>
              <a:t> </a:t>
            </a:r>
            <a:r>
              <a:rPr lang="ru-RU" dirty="0" err="1" smtClean="0"/>
              <a:t>групи</a:t>
            </a:r>
            <a:r>
              <a:rPr lang="ru-RU" dirty="0" smtClean="0"/>
              <a:t> </a:t>
            </a:r>
            <a:r>
              <a:rPr lang="ru-RU" dirty="0" err="1" smtClean="0"/>
              <a:t>працюватимуть</a:t>
            </a:r>
            <a:r>
              <a:rPr lang="ru-RU" dirty="0" smtClean="0"/>
              <a:t>  три  </a:t>
            </a:r>
            <a:r>
              <a:rPr lang="ru-RU" dirty="0" err="1" smtClean="0"/>
              <a:t>представники</a:t>
            </a:r>
            <a:r>
              <a:rPr lang="ru-RU" dirty="0" smtClean="0"/>
              <a:t>  </a:t>
            </a:r>
            <a:r>
              <a:rPr lang="ru-RU" dirty="0" err="1" smtClean="0"/>
              <a:t>з</a:t>
            </a:r>
            <a:r>
              <a:rPr lang="ru-RU" dirty="0" smtClean="0"/>
              <a:t>  </a:t>
            </a:r>
            <a:r>
              <a:rPr lang="ru-RU" dirty="0" err="1" smtClean="0"/>
              <a:t>групи</a:t>
            </a:r>
            <a:r>
              <a:rPr lang="ru-RU" dirty="0" smtClean="0"/>
              <a:t>  А,  три </a:t>
            </a:r>
            <a:r>
              <a:rPr lang="ru-RU" dirty="0" err="1" smtClean="0"/>
              <a:t>представники</a:t>
            </a:r>
            <a:r>
              <a:rPr lang="ru-RU" dirty="0" smtClean="0"/>
              <a:t>  </a:t>
            </a:r>
            <a:r>
              <a:rPr lang="ru-RU" dirty="0" err="1" smtClean="0"/>
              <a:t>з</a:t>
            </a:r>
            <a:r>
              <a:rPr lang="ru-RU" dirty="0" smtClean="0"/>
              <a:t>  </a:t>
            </a:r>
            <a:r>
              <a:rPr lang="ru-RU" dirty="0" err="1" smtClean="0"/>
              <a:t>групи</a:t>
            </a:r>
            <a:r>
              <a:rPr lang="ru-RU" dirty="0" smtClean="0"/>
              <a:t>  Б,  три  </a:t>
            </a:r>
            <a:r>
              <a:rPr lang="ru-RU" dirty="0" err="1" smtClean="0"/>
              <a:t>з</a:t>
            </a:r>
            <a:r>
              <a:rPr lang="ru-RU" dirty="0" smtClean="0"/>
              <a:t>  </a:t>
            </a:r>
            <a:r>
              <a:rPr lang="ru-RU" dirty="0" err="1" smtClean="0"/>
              <a:t>групи</a:t>
            </a:r>
            <a:r>
              <a:rPr lang="ru-RU" dirty="0" smtClean="0"/>
              <a:t> </a:t>
            </a:r>
            <a:r>
              <a:rPr lang="uk-UA" dirty="0" smtClean="0"/>
              <a:t>  </a:t>
            </a:r>
            <a:r>
              <a:rPr lang="ru-RU" dirty="0" smtClean="0"/>
              <a:t>В.</a:t>
            </a:r>
            <a:endParaRPr lang="ru-RU"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Содержимое 2"/>
          <p:cNvSpPr>
            <a:spLocks noGrp="1"/>
          </p:cNvSpPr>
          <p:nvPr>
            <p:ph idx="1"/>
          </p:nvPr>
        </p:nvSpPr>
        <p:spPr>
          <a:xfrm>
            <a:off x="1000125" y="357188"/>
            <a:ext cx="8143875" cy="6500812"/>
          </a:xfrm>
        </p:spPr>
        <p:txBody>
          <a:bodyPr/>
          <a:lstStyle/>
          <a:p>
            <a:pPr>
              <a:buFont typeface="Wingdings 2" pitchFamily="18" charset="2"/>
              <a:buNone/>
            </a:pPr>
            <a:r>
              <a:rPr lang="uk-UA" sz="1400" smtClean="0"/>
              <a:t>		</a:t>
            </a:r>
            <a:r>
              <a:rPr lang="ru-RU" sz="1400" smtClean="0"/>
              <a:t>Досвід впровадження у практику роботи інтерактивного навчання переконує, що за створення умов співпраці, спілкування та обміну інформацією підвищується рівень пізнавальної активності школярів, ефективно перевіряються здобуті знання та навички, розвиваються та удосконалюються вміння застосовувати їх у спільній навчальній діяльності.</a:t>
            </a:r>
          </a:p>
          <a:p>
            <a:pPr>
              <a:buFont typeface="Wingdings 2" pitchFamily="18" charset="2"/>
              <a:buNone/>
            </a:pPr>
            <a:r>
              <a:rPr lang="ru-RU" sz="1400" smtClean="0"/>
              <a:t>		Систематичне  засвоєння  інноваційних  форм  роботи да</a:t>
            </a:r>
            <a:r>
              <a:rPr lang="uk-UA" sz="1400" smtClean="0"/>
              <a:t>є  </a:t>
            </a:r>
            <a:r>
              <a:rPr lang="ru-RU" sz="1400" smtClean="0"/>
              <a:t>змог</a:t>
            </a:r>
            <a:r>
              <a:rPr lang="uk-UA" sz="1400" smtClean="0"/>
              <a:t>у  </a:t>
            </a:r>
            <a:r>
              <a:rPr lang="ru-RU" sz="1400" smtClean="0"/>
              <a:t>навчити  школяра  вчитися,  самостійно  здобувати  інформацію,  диску</a:t>
            </a:r>
            <a:r>
              <a:rPr lang="uk-UA" sz="1400" smtClean="0"/>
              <a:t>ту</a:t>
            </a:r>
            <a:r>
              <a:rPr lang="ru-RU" sz="1400" smtClean="0"/>
              <a:t>вати,  обстоювати  власну  позицію,  працювати  в  умовах конкуренції,  спілкуватися,  спільно  розв`язувати</a:t>
            </a:r>
            <a:r>
              <a:rPr lang="uk-UA" sz="1400" smtClean="0"/>
              <a:t>  </a:t>
            </a:r>
            <a:r>
              <a:rPr lang="ru-RU" sz="1400" smtClean="0"/>
              <a:t>певну  проблему.</a:t>
            </a:r>
          </a:p>
          <a:p>
            <a:pPr>
              <a:buFont typeface="Wingdings 2" pitchFamily="18" charset="2"/>
              <a:buNone/>
            </a:pPr>
            <a:r>
              <a:rPr lang="ru-RU" sz="1400" smtClean="0"/>
              <a:t>		Соціальні зміни, зорієнтовані на національне відродження українського суспільства, ставлять нові вимоги до викладання </a:t>
            </a:r>
            <a:r>
              <a:rPr lang="uk-UA" sz="1400" smtClean="0"/>
              <a:t>мови і </a:t>
            </a:r>
            <a:r>
              <a:rPr lang="ru-RU" sz="1400" smtClean="0"/>
              <a:t>літератури в школі. Формування особистості засобом виховання кваліфікованого читача є головним завданням учителя-словесника. У Національній доктрині розвитку освіти особлива увага звертається на формування світогляду, розвиток творчих здібностей, читацьких умінь і навичок учнів з метою самореалізації особистості. Цей процес має відбуватися неперервно, утворюючи певну систему протягом усього шкільного вивчення </a:t>
            </a:r>
            <a:r>
              <a:rPr lang="uk-UA" sz="1400" smtClean="0"/>
              <a:t>уроків словесності</a:t>
            </a:r>
            <a:r>
              <a:rPr lang="ru-RU" sz="1400" smtClean="0"/>
              <a:t>. </a:t>
            </a:r>
            <a:r>
              <a:rPr lang="uk-UA" sz="1400" smtClean="0"/>
              <a:t>Саме тому </a:t>
            </a:r>
            <a:r>
              <a:rPr lang="ru-RU" sz="1400" smtClean="0"/>
              <a:t>виникає необхідність удосконалення методики викладання української </a:t>
            </a:r>
            <a:r>
              <a:rPr lang="uk-UA" sz="1400" smtClean="0"/>
              <a:t>мови і</a:t>
            </a:r>
            <a:r>
              <a:rPr lang="ru-RU" sz="1400" smtClean="0"/>
              <a:t> літератури в цілому, зокрема формування читацьких умінь в учнів</a:t>
            </a:r>
            <a:r>
              <a:rPr lang="uk-UA" sz="1400" smtClean="0"/>
              <a:t>.</a:t>
            </a:r>
            <a:endParaRPr lang="ru-RU" sz="1400" smtClean="0"/>
          </a:p>
          <a:p>
            <a:pPr>
              <a:buFont typeface="Wingdings 2" pitchFamily="18" charset="2"/>
              <a:buNone/>
            </a:pPr>
            <a:endParaRPr lang="ru-RU" sz="1400" smtClean="0"/>
          </a:p>
          <a:p>
            <a:pPr algn="ctr">
              <a:buFont typeface="Wingdings 2" pitchFamily="18" charset="2"/>
              <a:buNone/>
            </a:pPr>
            <a:r>
              <a:rPr lang="ru-RU" sz="1400" b="1" smtClean="0"/>
              <a:t>Список використаних джерел</a:t>
            </a:r>
            <a:endParaRPr lang="ru-RU" sz="1400" smtClean="0"/>
          </a:p>
          <a:p>
            <a:r>
              <a:rPr lang="ru-RU" sz="1400" smtClean="0"/>
              <a:t>Івасюк Л. Формування самоосвітньої компетенції на уроках мови та літератури: проект // Школа. – 2008. - № 7. – С.35-40</a:t>
            </a:r>
            <a:r>
              <a:rPr lang="uk-UA" sz="1400" smtClean="0"/>
              <a:t>.</a:t>
            </a:r>
            <a:endParaRPr lang="ru-RU" sz="1400" smtClean="0"/>
          </a:p>
          <a:p>
            <a:r>
              <a:rPr lang="ru-RU" sz="1400" smtClean="0"/>
              <a:t>Іонін Г. Шкільне літературознавство// Українська мова та література. — 2004. — №35. — С 4—8</a:t>
            </a:r>
            <a:r>
              <a:rPr lang="uk-UA" sz="1400" smtClean="0"/>
              <a:t>.</a:t>
            </a:r>
            <a:endParaRPr lang="ru-RU" sz="1400" smtClean="0"/>
          </a:p>
          <a:p>
            <a:r>
              <a:rPr lang="ru-RU" sz="1400" smtClean="0"/>
              <a:t>Методичні засади формування читацької компетенції// Українська література в загальноосвітній школі. – 2006. – №7. – С.10-14. </a:t>
            </a:r>
          </a:p>
          <a:p>
            <a:r>
              <a:rPr lang="ru-RU" sz="1400" smtClean="0"/>
              <a:t>Слижук О. А. Методика організації читацької діяльності старшокласників у системі навчальних ситуацій у процесі вивчення епічних творів: Дис... канд. пед. наук: 13.00.02. — Запоріжжя, 2003. — 199 с</a:t>
            </a:r>
            <a:r>
              <a:rPr lang="uk-UA" sz="1400" smtClean="0"/>
              <a:t>.</a:t>
            </a:r>
            <a:endParaRPr lang="ru-RU" sz="1400" smtClean="0"/>
          </a:p>
          <a:p>
            <a:r>
              <a:rPr lang="ru-RU" sz="1400" smtClean="0"/>
              <a:t> Фіцула М. М. Педагогіка. — Тернопіль: Навчальна книга—Богдан, 1997.—192 с.</a:t>
            </a:r>
          </a:p>
          <a:p>
            <a:pPr>
              <a:buFont typeface="Wingdings 2" pitchFamily="18" charset="2"/>
              <a:buNone/>
            </a:pPr>
            <a:endParaRPr lang="ru-RU" sz="14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fontAlgn="auto">
              <a:spcAft>
                <a:spcPts val="0"/>
              </a:spcAft>
              <a:defRPr/>
            </a:pPr>
            <a:endParaRPr lang="uk-UA" sz="6000" u="sng" dirty="0">
              <a:solidFill>
                <a:schemeClr val="tx2">
                  <a:satMod val="130000"/>
                </a:schemeClr>
              </a:solidFill>
            </a:endParaRPr>
          </a:p>
        </p:txBody>
      </p:sp>
      <p:sp>
        <p:nvSpPr>
          <p:cNvPr id="28674" name="Содержимое 2"/>
          <p:cNvSpPr>
            <a:spLocks noGrp="1"/>
          </p:cNvSpPr>
          <p:nvPr>
            <p:ph idx="1"/>
          </p:nvPr>
        </p:nvSpPr>
        <p:spPr>
          <a:xfrm>
            <a:off x="1000125" y="1447800"/>
            <a:ext cx="7934325" cy="5195888"/>
          </a:xfrm>
        </p:spPr>
        <p:txBody>
          <a:bodyPr/>
          <a:lstStyle/>
          <a:p>
            <a:pPr algn="ctr">
              <a:buFont typeface="Wingdings 2" pitchFamily="18" charset="2"/>
              <a:buNone/>
            </a:pPr>
            <a:endParaRPr lang="uk-UA" sz="6000" b="1" i="1" smtClean="0"/>
          </a:p>
        </p:txBody>
      </p:sp>
      <p:sp>
        <p:nvSpPr>
          <p:cNvPr id="5" name="Прямоугольник 4"/>
          <p:cNvSpPr/>
          <p:nvPr/>
        </p:nvSpPr>
        <p:spPr>
          <a:xfrm>
            <a:off x="1741801" y="2143117"/>
            <a:ext cx="7394653" cy="2585323"/>
          </a:xfrm>
          <a:prstGeom prst="rect">
            <a:avLst/>
          </a:prstGeom>
          <a:noFill/>
        </p:spPr>
        <p:txBody>
          <a:bodyPr>
            <a:spAutoFit/>
          </a:bodyPr>
          <a:lstStyle/>
          <a:p>
            <a:pPr algn="ctr" fontAlgn="auto">
              <a:spcBef>
                <a:spcPts val="0"/>
              </a:spcBef>
              <a:spcAft>
                <a:spcPts val="0"/>
              </a:spcAft>
              <a:defRPr/>
            </a:pP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Я – КЕРІВНИК ШКОЛИ</a:t>
            </a:r>
          </a:p>
          <a:p>
            <a:pPr algn="ctr" fontAlgn="auto">
              <a:spcBef>
                <a:spcPts val="0"/>
              </a:spcBef>
              <a:spcAft>
                <a:spcPts val="0"/>
              </a:spcAft>
              <a:defRPr/>
            </a:pPr>
            <a:r>
              <a:rPr lang="uk-UA"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МОЛОДОГО ВЧИТЕЛЯ</a:t>
            </a:r>
          </a:p>
          <a:p>
            <a:pPr algn="ctr" fontAlgn="auto">
              <a:spcBef>
                <a:spcPts val="0"/>
              </a:spcBef>
              <a:spcAft>
                <a:spcPts val="0"/>
              </a:spcAft>
              <a:defRPr/>
            </a:pPr>
            <a:r>
              <a:rPr lang="uk-UA"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“МАЙДАН МОЛОДИХ”</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descr="C:\Documents and Settings\User\Рабочий стол\12111420889kbci5.jpg"/>
          <p:cNvPicPr>
            <a:picLocks noChangeAspect="1" noChangeArrowheads="1"/>
          </p:cNvPicPr>
          <p:nvPr/>
        </p:nvPicPr>
        <p:blipFill>
          <a:blip r:embed="rId2"/>
          <a:srcRect/>
          <a:stretch>
            <a:fillRect/>
          </a:stretch>
        </p:blipFill>
        <p:spPr bwMode="auto">
          <a:xfrm>
            <a:off x="1042988" y="0"/>
            <a:ext cx="2459037" cy="2520950"/>
          </a:xfrm>
          <a:prstGeom prst="rect">
            <a:avLst/>
          </a:prstGeom>
          <a:noFill/>
          <a:ln w="9525">
            <a:noFill/>
            <a:miter lim="800000"/>
            <a:headEnd/>
            <a:tailEnd/>
          </a:ln>
        </p:spPr>
      </p:pic>
      <p:pic>
        <p:nvPicPr>
          <p:cNvPr id="29698" name="Picture 2" descr="C:\Users\Класична Гімназія\Desktop\картинки\kniga26.png"/>
          <p:cNvPicPr>
            <a:picLocks noChangeAspect="1" noChangeArrowheads="1"/>
          </p:cNvPicPr>
          <p:nvPr/>
        </p:nvPicPr>
        <p:blipFill>
          <a:blip r:embed="rId3"/>
          <a:srcRect/>
          <a:stretch>
            <a:fillRect/>
          </a:stretch>
        </p:blipFill>
        <p:spPr bwMode="auto">
          <a:xfrm>
            <a:off x="0" y="4576763"/>
            <a:ext cx="2663825" cy="2281237"/>
          </a:xfrm>
          <a:prstGeom prst="rect">
            <a:avLst/>
          </a:prstGeom>
          <a:noFill/>
          <a:ln w="9525">
            <a:noFill/>
            <a:miter lim="800000"/>
            <a:headEnd/>
            <a:tailEnd/>
          </a:ln>
        </p:spPr>
      </p:pic>
      <p:sp>
        <p:nvSpPr>
          <p:cNvPr id="8" name="Прямоугольник 7"/>
          <p:cNvSpPr/>
          <p:nvPr/>
        </p:nvSpPr>
        <p:spPr>
          <a:xfrm rot="161247">
            <a:off x="2765653" y="100640"/>
            <a:ext cx="6423784" cy="1569660"/>
          </a:xfrm>
          <a:prstGeom prst="rect">
            <a:avLst/>
          </a:prstGeom>
        </p:spPr>
        <p:txBody>
          <a:bodyPr>
            <a:spAutoFit/>
          </a:bodyPr>
          <a:lstStyle/>
          <a:p>
            <a:pPr algn="ctr" fontAlgn="auto">
              <a:spcBef>
                <a:spcPts val="0"/>
              </a:spcBef>
              <a:spcAft>
                <a:spcPts val="0"/>
              </a:spcAft>
              <a:defRPr/>
            </a:pPr>
            <a:r>
              <a:rPr lang="uk-UA"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Творче засідання  </a:t>
            </a:r>
            <a:r>
              <a:rPr lang="uk-UA"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“Культурна</a:t>
            </a:r>
            <a:r>
              <a:rPr lang="uk-UA"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 </a:t>
            </a:r>
            <a:r>
              <a:rPr lang="uk-UA"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кухня”</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endParaRPr>
          </a:p>
        </p:txBody>
      </p:sp>
      <p:sp>
        <p:nvSpPr>
          <p:cNvPr id="9" name="Прямоугольник 8"/>
          <p:cNvSpPr/>
          <p:nvPr/>
        </p:nvSpPr>
        <p:spPr>
          <a:xfrm>
            <a:off x="1571604" y="2571744"/>
            <a:ext cx="6643734" cy="1077218"/>
          </a:xfrm>
          <a:prstGeom prst="rect">
            <a:avLst/>
          </a:prstGeom>
        </p:spPr>
        <p:txBody>
          <a:bodyPr>
            <a:spAutoFit/>
          </a:bodyPr>
          <a:lstStyle/>
          <a:p>
            <a:pPr algn="ctr" fontAlgn="auto">
              <a:spcBef>
                <a:spcPts val="0"/>
              </a:spcBef>
              <a:spcAft>
                <a:spcPts val="0"/>
              </a:spcAft>
              <a:defRPr/>
            </a:pPr>
            <a:r>
              <a:rPr lang="ru-RU" sz="3200" kern="10" dirty="0">
                <a:ln w="9525">
                  <a:solidFill>
                    <a:schemeClr val="accent6">
                      <a:lumMod val="60000"/>
                      <a:lumOff val="40000"/>
                    </a:schemeClr>
                  </a:solidFill>
                  <a:round/>
                  <a:headEnd/>
                  <a:tailEnd/>
                </a:ln>
                <a:solidFill>
                  <a:srgbClr val="002060"/>
                </a:solidFill>
                <a:effectLst>
                  <a:outerShdw dist="35921" dir="2700000" algn="ctr" rotWithShape="0">
                    <a:srgbClr val="C0C0C0">
                      <a:alpha val="80000"/>
                    </a:srgbClr>
                  </a:outerShdw>
                </a:effectLst>
                <a:latin typeface="Impact"/>
                <a:cs typeface="+mn-cs"/>
              </a:rPr>
              <a:t>ФОРМУВАННЯ  ДУХОВНИХ  ЦІННОСТЕЙ  НА УРОКАХ  СЛОВЕСНОСТІ</a:t>
            </a:r>
            <a:endParaRPr lang="uk-UA" sz="3200" dirty="0">
              <a:latin typeface="+mn-lt"/>
              <a:cs typeface="+mn-cs"/>
            </a:endParaRPr>
          </a:p>
        </p:txBody>
      </p:sp>
      <p:sp>
        <p:nvSpPr>
          <p:cNvPr id="10" name="Прямоугольник 9"/>
          <p:cNvSpPr/>
          <p:nvPr/>
        </p:nvSpPr>
        <p:spPr>
          <a:xfrm rot="10800000" flipV="1">
            <a:off x="5572132" y="3857628"/>
            <a:ext cx="2808235" cy="369332"/>
          </a:xfrm>
          <a:prstGeom prst="rect">
            <a:avLst/>
          </a:prstGeom>
        </p:spPr>
        <p:txBody>
          <a:bodyPr>
            <a:spAutoFit/>
          </a:bodyPr>
          <a:lstStyle/>
          <a:p>
            <a:pPr algn="ctr" fontAlgn="auto">
              <a:spcBef>
                <a:spcPts val="0"/>
              </a:spcBef>
              <a:spcAft>
                <a:spcPts val="0"/>
              </a:spcAft>
              <a:defRPr/>
            </a:pPr>
            <a:r>
              <a:rPr lang="ru-RU"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Форми</a:t>
            </a:r>
            <a:r>
              <a:rPr lang="ru-RU"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 </a:t>
            </a:r>
            <a:r>
              <a:rPr lang="ru-RU"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роботи</a:t>
            </a:r>
            <a:r>
              <a:rPr lang="ru-RU"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a:t>
            </a:r>
          </a:p>
        </p:txBody>
      </p:sp>
      <p:sp>
        <p:nvSpPr>
          <p:cNvPr id="29702" name="Прямоугольник 11"/>
          <p:cNvSpPr>
            <a:spLocks noChangeArrowheads="1"/>
          </p:cNvSpPr>
          <p:nvPr/>
        </p:nvSpPr>
        <p:spPr bwMode="auto">
          <a:xfrm>
            <a:off x="3143250" y="4572000"/>
            <a:ext cx="4929188" cy="1938338"/>
          </a:xfrm>
          <a:prstGeom prst="rect">
            <a:avLst/>
          </a:prstGeom>
          <a:noFill/>
          <a:ln w="9525">
            <a:noFill/>
            <a:miter lim="800000"/>
            <a:headEnd/>
            <a:tailEnd/>
          </a:ln>
        </p:spPr>
        <p:txBody>
          <a:bodyPr>
            <a:spAutoFit/>
          </a:bodyPr>
          <a:lstStyle/>
          <a:p>
            <a:pPr>
              <a:buFontTx/>
              <a:buChar char="-"/>
            </a:pPr>
            <a:r>
              <a:rPr lang="uk-UA">
                <a:solidFill>
                  <a:srgbClr val="C00000"/>
                </a:solidFill>
                <a:latin typeface="Monotype Corsiva" pitchFamily="66" charset="0"/>
              </a:rPr>
              <a:t> </a:t>
            </a:r>
            <a:r>
              <a:rPr lang="uk-UA" sz="2400">
                <a:solidFill>
                  <a:srgbClr val="C00000"/>
                </a:solidFill>
                <a:latin typeface="Monotype Corsiva" pitchFamily="66" charset="0"/>
              </a:rPr>
              <a:t>відкрита трибуна;</a:t>
            </a:r>
          </a:p>
          <a:p>
            <a:pPr>
              <a:buFontTx/>
              <a:buChar char="-"/>
            </a:pPr>
            <a:r>
              <a:rPr lang="uk-UA" sz="2400">
                <a:solidFill>
                  <a:srgbClr val="C00000"/>
                </a:solidFill>
                <a:latin typeface="Monotype Corsiva" pitchFamily="66" charset="0"/>
              </a:rPr>
              <a:t>презентаційний калейдоскоп;</a:t>
            </a:r>
          </a:p>
          <a:p>
            <a:pPr>
              <a:buFontTx/>
              <a:buChar char="-"/>
            </a:pPr>
            <a:r>
              <a:rPr lang="uk-UA" sz="2400">
                <a:solidFill>
                  <a:srgbClr val="C00000"/>
                </a:solidFill>
                <a:latin typeface="Monotype Corsiva" pitchFamily="66" charset="0"/>
              </a:rPr>
              <a:t>майстер-клас;</a:t>
            </a:r>
          </a:p>
          <a:p>
            <a:pPr>
              <a:buFontTx/>
              <a:buChar char="-"/>
            </a:pPr>
            <a:r>
              <a:rPr lang="uk-UA" sz="2400">
                <a:solidFill>
                  <a:srgbClr val="C00000"/>
                </a:solidFill>
                <a:latin typeface="Monotype Corsiva" pitchFamily="66" charset="0"/>
              </a:rPr>
              <a:t>конструкторське бюро;</a:t>
            </a:r>
          </a:p>
          <a:p>
            <a:pPr>
              <a:buFontTx/>
              <a:buChar char="-"/>
            </a:pPr>
            <a:r>
              <a:rPr lang="uk-UA" sz="2400">
                <a:solidFill>
                  <a:srgbClr val="C00000"/>
                </a:solidFill>
                <a:latin typeface="Monotype Corsiva" pitchFamily="66" charset="0"/>
              </a:rPr>
              <a:t>аналітичний діалог</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450" y="188913"/>
            <a:ext cx="8208963" cy="1143000"/>
          </a:xfrm>
        </p:spPr>
        <p:txBody>
          <a:bodyPr>
            <a:noAutofit/>
          </a:bodyPr>
          <a:lstStyle/>
          <a:p>
            <a:pPr fontAlgn="auto">
              <a:spcAft>
                <a:spcPts val="0"/>
              </a:spcAft>
              <a:defRPr/>
            </a:pPr>
            <a:r>
              <a:rPr lang="uk-UA" sz="3200" dirty="0" smtClean="0">
                <a:solidFill>
                  <a:schemeClr val="tx2">
                    <a:satMod val="130000"/>
                  </a:schemeClr>
                </a:solidFill>
              </a:rPr>
              <a:t>УМОВИ  УСПІШНОГО ПРОФЕСІЙНОГО СТАНОВЛЕННЯ МОЛОДИХ ПЕДАГОГІВ</a:t>
            </a:r>
            <a:endParaRPr lang="ru-RU" sz="3200" dirty="0">
              <a:solidFill>
                <a:schemeClr val="tx2">
                  <a:satMod val="130000"/>
                </a:schemeClr>
              </a:solidFill>
            </a:endParaRPr>
          </a:p>
        </p:txBody>
      </p:sp>
      <p:sp>
        <p:nvSpPr>
          <p:cNvPr id="4" name="Прямоугольник 3"/>
          <p:cNvSpPr/>
          <p:nvPr/>
        </p:nvSpPr>
        <p:spPr>
          <a:xfrm>
            <a:off x="1259632" y="1556792"/>
            <a:ext cx="3456384" cy="83099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uk-UA" sz="2400" dirty="0"/>
              <a:t>Індивідуальна робота адміністрації школи </a:t>
            </a:r>
            <a:endParaRPr lang="ru-RU" sz="2400" dirty="0"/>
          </a:p>
        </p:txBody>
      </p:sp>
      <p:sp>
        <p:nvSpPr>
          <p:cNvPr id="5" name="Прямоугольник 4"/>
          <p:cNvSpPr/>
          <p:nvPr/>
        </p:nvSpPr>
        <p:spPr>
          <a:xfrm>
            <a:off x="5436096" y="1556792"/>
            <a:ext cx="3085204" cy="83099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fontAlgn="auto">
              <a:spcBef>
                <a:spcPts val="0"/>
              </a:spcBef>
              <a:spcAft>
                <a:spcPts val="0"/>
              </a:spcAft>
              <a:defRPr/>
            </a:pPr>
            <a:r>
              <a:rPr lang="uk-UA" sz="2400" dirty="0"/>
              <a:t>Індивідуальна робота</a:t>
            </a:r>
          </a:p>
          <a:p>
            <a:pPr algn="ctr" fontAlgn="auto">
              <a:spcBef>
                <a:spcPts val="0"/>
              </a:spcBef>
              <a:spcAft>
                <a:spcPts val="0"/>
              </a:spcAft>
              <a:defRPr/>
            </a:pPr>
            <a:r>
              <a:rPr lang="uk-UA" sz="2400" dirty="0"/>
              <a:t> вчителя-наставника</a:t>
            </a:r>
            <a:endParaRPr lang="ru-RU" sz="2400" dirty="0"/>
          </a:p>
        </p:txBody>
      </p:sp>
      <p:sp>
        <p:nvSpPr>
          <p:cNvPr id="6" name="Прямоугольник 5"/>
          <p:cNvSpPr/>
          <p:nvPr/>
        </p:nvSpPr>
        <p:spPr>
          <a:xfrm>
            <a:off x="1907704" y="2780928"/>
            <a:ext cx="6220682" cy="10156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fontAlgn="auto">
              <a:spcBef>
                <a:spcPts val="0"/>
              </a:spcBef>
              <a:spcAft>
                <a:spcPts val="0"/>
              </a:spcAft>
              <a:defRPr/>
            </a:pPr>
            <a:r>
              <a:rPr lang="uk-UA" sz="2000" b="1" dirty="0"/>
              <a:t>Створення сприятливого соціально-психологічного клімату в колективі, спрямованого на співтворчість учителів з різним стажем роботи</a:t>
            </a:r>
            <a:endParaRPr lang="ru-RU" sz="2000" b="1" dirty="0"/>
          </a:p>
        </p:txBody>
      </p:sp>
      <p:sp>
        <p:nvSpPr>
          <p:cNvPr id="7" name="Прямоугольник 6"/>
          <p:cNvSpPr/>
          <p:nvPr/>
        </p:nvSpPr>
        <p:spPr>
          <a:xfrm>
            <a:off x="4427984" y="4149080"/>
            <a:ext cx="4083234" cy="70788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ts val="0"/>
              </a:spcBef>
              <a:spcAft>
                <a:spcPts val="0"/>
              </a:spcAft>
              <a:defRPr/>
            </a:pPr>
            <a:r>
              <a:rPr lang="uk-UA" sz="2000" b="1" dirty="0"/>
              <a:t>Залучення молодих фахівців </a:t>
            </a:r>
          </a:p>
          <a:p>
            <a:pPr algn="ctr" fontAlgn="auto">
              <a:spcBef>
                <a:spcPts val="0"/>
              </a:spcBef>
              <a:spcAft>
                <a:spcPts val="0"/>
              </a:spcAft>
              <a:defRPr/>
            </a:pPr>
            <a:r>
              <a:rPr lang="uk-UA" sz="2000" b="1" dirty="0"/>
              <a:t>до науково-методичної діяльності</a:t>
            </a:r>
            <a:endParaRPr lang="ru-RU" sz="2000" b="1" dirty="0"/>
          </a:p>
        </p:txBody>
      </p:sp>
      <p:sp>
        <p:nvSpPr>
          <p:cNvPr id="8" name="Прямоугольник 7"/>
          <p:cNvSpPr/>
          <p:nvPr/>
        </p:nvSpPr>
        <p:spPr>
          <a:xfrm>
            <a:off x="1979712" y="4293096"/>
            <a:ext cx="1681871"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uk-UA" sz="2400" dirty="0"/>
              <a:t>Самоосвіта</a:t>
            </a:r>
            <a:endParaRPr lang="ru-RU" sz="2400" dirty="0"/>
          </a:p>
        </p:txBody>
      </p:sp>
      <p:sp>
        <p:nvSpPr>
          <p:cNvPr id="9" name="Прямоугольник 8"/>
          <p:cNvSpPr/>
          <p:nvPr/>
        </p:nvSpPr>
        <p:spPr>
          <a:xfrm>
            <a:off x="1619672" y="5517232"/>
            <a:ext cx="6923049" cy="64633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fontAlgn="auto">
              <a:spcBef>
                <a:spcPts val="0"/>
              </a:spcBef>
              <a:spcAft>
                <a:spcPts val="0"/>
              </a:spcAft>
              <a:defRPr/>
            </a:pPr>
            <a:r>
              <a:rPr lang="uk-UA" sz="3600" b="1" dirty="0"/>
              <a:t>Організація школи наставництва</a:t>
            </a:r>
            <a:endParaRPr lang="ru-RU" sz="36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Users\Класична Гімназія\Desktop\kniga143.png"/>
          <p:cNvPicPr>
            <a:picLocks noChangeAspect="1" noChangeArrowheads="1"/>
          </p:cNvPicPr>
          <p:nvPr/>
        </p:nvPicPr>
        <p:blipFill>
          <a:blip r:embed="rId2"/>
          <a:srcRect l="48546" b="74997"/>
          <a:stretch>
            <a:fillRect/>
          </a:stretch>
        </p:blipFill>
        <p:spPr bwMode="auto">
          <a:xfrm>
            <a:off x="971550" y="4005263"/>
            <a:ext cx="5413375" cy="2376487"/>
          </a:xfrm>
          <a:prstGeom prst="rect">
            <a:avLst/>
          </a:prstGeom>
          <a:noFill/>
          <a:ln w="9525">
            <a:noFill/>
            <a:miter lim="800000"/>
            <a:headEnd/>
            <a:tailEnd/>
          </a:ln>
        </p:spPr>
      </p:pic>
      <p:sp>
        <p:nvSpPr>
          <p:cNvPr id="2" name="Заголовок 1"/>
          <p:cNvSpPr>
            <a:spLocks noGrp="1"/>
          </p:cNvSpPr>
          <p:nvPr>
            <p:ph type="title"/>
          </p:nvPr>
        </p:nvSpPr>
        <p:spPr>
          <a:xfrm>
            <a:off x="1331913" y="0"/>
            <a:ext cx="7497762" cy="1143000"/>
          </a:xfrm>
        </p:spPr>
        <p:txBody>
          <a:bodyPr/>
          <a:lstStyle/>
          <a:p>
            <a:pPr fontAlgn="auto">
              <a:spcAft>
                <a:spcPts val="0"/>
              </a:spcAft>
              <a:defRPr/>
            </a:pPr>
            <a:r>
              <a:rPr lang="uk-UA" dirty="0" err="1" smtClean="0">
                <a:solidFill>
                  <a:schemeClr val="tx2">
                    <a:satMod val="130000"/>
                  </a:schemeClr>
                </a:solidFill>
              </a:rPr>
              <a:t>Пам</a:t>
            </a:r>
            <a:r>
              <a:rPr lang="en-US" dirty="0" smtClean="0">
                <a:solidFill>
                  <a:schemeClr val="tx2">
                    <a:satMod val="130000"/>
                  </a:schemeClr>
                </a:solidFill>
              </a:rPr>
              <a:t>’</a:t>
            </a:r>
            <a:r>
              <a:rPr lang="uk-UA" dirty="0" smtClean="0">
                <a:solidFill>
                  <a:schemeClr val="tx2">
                    <a:satMod val="130000"/>
                  </a:schemeClr>
                </a:solidFill>
              </a:rPr>
              <a:t>ятка для наставника</a:t>
            </a:r>
            <a:endParaRPr lang="ru-RU" dirty="0">
              <a:solidFill>
                <a:schemeClr val="tx2">
                  <a:satMod val="130000"/>
                </a:schemeClr>
              </a:solidFill>
            </a:endParaRPr>
          </a:p>
        </p:txBody>
      </p:sp>
      <p:pic>
        <p:nvPicPr>
          <p:cNvPr id="31747" name="Picture 2" descr="C:\Users\Класична Гімназія\Desktop\kniga143.png"/>
          <p:cNvPicPr>
            <a:picLocks noChangeAspect="1" noChangeArrowheads="1"/>
          </p:cNvPicPr>
          <p:nvPr/>
        </p:nvPicPr>
        <p:blipFill>
          <a:blip r:embed="rId3"/>
          <a:srcRect l="48546" b="74997"/>
          <a:stretch>
            <a:fillRect/>
          </a:stretch>
        </p:blipFill>
        <p:spPr bwMode="auto">
          <a:xfrm>
            <a:off x="755650" y="1125538"/>
            <a:ext cx="4389438" cy="2087562"/>
          </a:xfrm>
          <a:prstGeom prst="rect">
            <a:avLst/>
          </a:prstGeom>
          <a:noFill/>
          <a:ln w="9525">
            <a:noFill/>
            <a:miter lim="800000"/>
            <a:headEnd/>
            <a:tailEnd/>
          </a:ln>
        </p:spPr>
      </p:pic>
      <p:sp>
        <p:nvSpPr>
          <p:cNvPr id="4" name="Прямоугольник 3"/>
          <p:cNvSpPr/>
          <p:nvPr/>
        </p:nvSpPr>
        <p:spPr>
          <a:xfrm>
            <a:off x="2484438" y="1628775"/>
            <a:ext cx="2232025" cy="1200150"/>
          </a:xfrm>
          <a:prstGeom prst="rect">
            <a:avLst/>
          </a:prstGeom>
        </p:spPr>
        <p:txBody>
          <a:bodyPr>
            <a:spAutoFit/>
          </a:bodyPr>
          <a:lstStyle/>
          <a:p>
            <a:pPr algn="ctr" fontAlgn="auto">
              <a:spcBef>
                <a:spcPts val="0"/>
              </a:spcBef>
              <a:spcAft>
                <a:spcPts val="0"/>
              </a:spcAft>
              <a:defRPr/>
            </a:pPr>
            <a:r>
              <a:rPr lang="uk-UA" b="1" dirty="0">
                <a:effectLst>
                  <a:outerShdw blurRad="38100" dist="38100" dir="2700000" algn="tl">
                    <a:srgbClr val="000000">
                      <a:alpha val="43137"/>
                    </a:srgbClr>
                  </a:outerShdw>
                </a:effectLst>
                <a:latin typeface="+mn-lt"/>
                <a:cs typeface="+mn-cs"/>
              </a:rPr>
              <a:t>Доброзичливо ділитися досвідом, демонструючи зразки роботи</a:t>
            </a:r>
            <a:endParaRPr lang="ru-RU" b="1" dirty="0">
              <a:effectLst>
                <a:outerShdw blurRad="38100" dist="38100" dir="2700000" algn="tl">
                  <a:srgbClr val="000000">
                    <a:alpha val="43137"/>
                  </a:srgbClr>
                </a:outerShdw>
              </a:effectLst>
              <a:latin typeface="+mn-lt"/>
              <a:cs typeface="+mn-cs"/>
            </a:endParaRPr>
          </a:p>
        </p:txBody>
      </p:sp>
      <p:pic>
        <p:nvPicPr>
          <p:cNvPr id="31749" name="Picture 2" descr="C:\Users\Класична Гімназія\Desktop\kniga143.png"/>
          <p:cNvPicPr>
            <a:picLocks noChangeAspect="1" noChangeArrowheads="1"/>
          </p:cNvPicPr>
          <p:nvPr/>
        </p:nvPicPr>
        <p:blipFill>
          <a:blip r:embed="rId3"/>
          <a:srcRect l="48546" b="74997"/>
          <a:stretch>
            <a:fillRect/>
          </a:stretch>
        </p:blipFill>
        <p:spPr bwMode="auto">
          <a:xfrm>
            <a:off x="4752975" y="1844675"/>
            <a:ext cx="4391025" cy="2089150"/>
          </a:xfrm>
          <a:prstGeom prst="rect">
            <a:avLst/>
          </a:prstGeom>
          <a:noFill/>
          <a:ln w="9525">
            <a:noFill/>
            <a:miter lim="800000"/>
            <a:headEnd/>
            <a:tailEnd/>
          </a:ln>
        </p:spPr>
      </p:pic>
      <p:sp>
        <p:nvSpPr>
          <p:cNvPr id="5" name="Прямоугольник 4"/>
          <p:cNvSpPr/>
          <p:nvPr/>
        </p:nvSpPr>
        <p:spPr>
          <a:xfrm>
            <a:off x="6300788" y="2636838"/>
            <a:ext cx="2447925" cy="923925"/>
          </a:xfrm>
          <a:prstGeom prst="rect">
            <a:avLst/>
          </a:prstGeom>
        </p:spPr>
        <p:txBody>
          <a:bodyPr>
            <a:spAutoFit/>
          </a:bodyPr>
          <a:lstStyle/>
          <a:p>
            <a:pPr algn="ctr" fontAlgn="auto">
              <a:spcBef>
                <a:spcPts val="0"/>
              </a:spcBef>
              <a:spcAft>
                <a:spcPts val="0"/>
              </a:spcAft>
              <a:defRPr/>
            </a:pPr>
            <a:r>
              <a:rPr lang="uk-UA" b="1" dirty="0">
                <a:effectLst>
                  <a:outerShdw blurRad="38100" dist="38100" dir="2700000" algn="tl">
                    <a:srgbClr val="000000">
                      <a:alpha val="43137"/>
                    </a:srgbClr>
                  </a:outerShdw>
                </a:effectLst>
                <a:latin typeface="+mn-lt"/>
                <a:cs typeface="+mn-cs"/>
              </a:rPr>
              <a:t>Намагатися створити атмосферу творчої співпраці</a:t>
            </a:r>
            <a:endParaRPr lang="ru-RU" b="1" dirty="0">
              <a:effectLst>
                <a:outerShdw blurRad="38100" dist="38100" dir="2700000" algn="tl">
                  <a:srgbClr val="000000">
                    <a:alpha val="43137"/>
                  </a:srgbClr>
                </a:outerShdw>
              </a:effectLst>
              <a:latin typeface="+mn-lt"/>
              <a:cs typeface="+mn-cs"/>
            </a:endParaRPr>
          </a:p>
        </p:txBody>
      </p:sp>
      <p:sp>
        <p:nvSpPr>
          <p:cNvPr id="6" name="Прямоугольник 5"/>
          <p:cNvSpPr/>
          <p:nvPr/>
        </p:nvSpPr>
        <p:spPr>
          <a:xfrm>
            <a:off x="2627313" y="4508500"/>
            <a:ext cx="3600450" cy="1201738"/>
          </a:xfrm>
          <a:prstGeom prst="rect">
            <a:avLst/>
          </a:prstGeom>
        </p:spPr>
        <p:txBody>
          <a:bodyPr>
            <a:spAutoFit/>
          </a:bodyPr>
          <a:lstStyle/>
          <a:p>
            <a:pPr algn="ctr" fontAlgn="auto">
              <a:spcBef>
                <a:spcPts val="0"/>
              </a:spcBef>
              <a:spcAft>
                <a:spcPts val="0"/>
              </a:spcAft>
              <a:defRPr/>
            </a:pPr>
            <a:r>
              <a:rPr lang="uk-UA" b="1" dirty="0">
                <a:solidFill>
                  <a:schemeClr val="tx2">
                    <a:lumMod val="50000"/>
                  </a:schemeClr>
                </a:solidFill>
                <a:effectLst>
                  <a:outerShdw blurRad="38100" dist="38100" dir="2700000" algn="tl">
                    <a:srgbClr val="000000">
                      <a:alpha val="43137"/>
                    </a:srgbClr>
                  </a:outerShdw>
                </a:effectLst>
                <a:latin typeface="+mn-lt"/>
                <a:cs typeface="+mn-cs"/>
              </a:rPr>
              <a:t>Вчити не копіювати, не сподіватись на готові </a:t>
            </a:r>
          </a:p>
          <a:p>
            <a:pPr algn="ctr" fontAlgn="auto">
              <a:spcBef>
                <a:spcPts val="0"/>
              </a:spcBef>
              <a:spcAft>
                <a:spcPts val="0"/>
              </a:spcAft>
              <a:defRPr/>
            </a:pPr>
            <a:r>
              <a:rPr lang="uk-UA" b="1" dirty="0">
                <a:solidFill>
                  <a:schemeClr val="tx2">
                    <a:lumMod val="50000"/>
                  </a:schemeClr>
                </a:solidFill>
                <a:effectLst>
                  <a:outerShdw blurRad="38100" dist="38100" dir="2700000" algn="tl">
                    <a:srgbClr val="000000">
                      <a:alpha val="43137"/>
                    </a:srgbClr>
                  </a:outerShdw>
                </a:effectLst>
                <a:latin typeface="+mn-lt"/>
                <a:cs typeface="+mn-cs"/>
              </a:rPr>
              <a:t>розробки, а виявляти особистий педагогічний почерк</a:t>
            </a:r>
            <a:endParaRPr lang="ru-RU" b="1" dirty="0">
              <a:solidFill>
                <a:schemeClr val="tx2">
                  <a:lumMod val="50000"/>
                </a:schemeClr>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0" y="0"/>
            <a:ext cx="9144000" cy="6858000"/>
          </a:xfrm>
          <a:prstGeom prst="rect">
            <a:avLst/>
          </a:prstGeom>
          <a:gradFill rotWithShape="1">
            <a:gsLst>
              <a:gs pos="0">
                <a:schemeClr val="bg1"/>
              </a:gs>
              <a:gs pos="100000">
                <a:srgbClr val="663300">
                  <a:alpha val="28000"/>
                </a:srgbClr>
              </a:gs>
            </a:gsLst>
            <a:path path="shape">
              <a:fillToRect l="50000" t="50000" r="50000" b="50000"/>
            </a:path>
          </a:gradFill>
          <a:ln w="9525">
            <a:solidFill>
              <a:schemeClr val="tx1"/>
            </a:solidFill>
            <a:miter lim="800000"/>
            <a:headEnd/>
            <a:tailEnd/>
          </a:ln>
        </p:spPr>
        <p:txBody>
          <a:bodyPr wrap="none" anchor="ctr"/>
          <a:lstStyle/>
          <a:p>
            <a:endParaRPr lang="uk-UA">
              <a:latin typeface="Corbel" pitchFamily="34" charset="0"/>
            </a:endParaRPr>
          </a:p>
        </p:txBody>
      </p:sp>
      <p:sp>
        <p:nvSpPr>
          <p:cNvPr id="32770" name="WordArt 33"/>
          <p:cNvSpPr>
            <a:spLocks noChangeArrowheads="1" noChangeShapeType="1" noTextEdit="1"/>
          </p:cNvSpPr>
          <p:nvPr/>
        </p:nvSpPr>
        <p:spPr bwMode="auto">
          <a:xfrm>
            <a:off x="611188" y="333375"/>
            <a:ext cx="7991475" cy="576263"/>
          </a:xfrm>
          <a:prstGeom prst="rect">
            <a:avLst/>
          </a:prstGeom>
        </p:spPr>
        <p:txBody>
          <a:bodyPr wrap="none" fromWordArt="1">
            <a:prstTxWarp prst="textPlain">
              <a:avLst>
                <a:gd name="adj" fmla="val 50000"/>
              </a:avLst>
            </a:prstTxWarp>
          </a:bodyPr>
          <a:lstStyle/>
          <a:p>
            <a:pPr algn="ctr"/>
            <a:r>
              <a:rPr lang="uk-UA" sz="3600" kern="10">
                <a:ln w="9525">
                  <a:solidFill>
                    <a:srgbClr val="663300"/>
                  </a:solidFill>
                  <a:round/>
                  <a:headEnd/>
                  <a:tailEnd/>
                </a:ln>
                <a:solidFill>
                  <a:schemeClr val="bg1"/>
                </a:solidFill>
                <a:effectLst>
                  <a:outerShdw dist="35921" dir="2700000" algn="ctr" rotWithShape="0">
                    <a:srgbClr val="C0C0C0">
                      <a:alpha val="79999"/>
                    </a:srgbClr>
                  </a:outerShdw>
                </a:effectLst>
                <a:latin typeface="Impact"/>
              </a:rPr>
              <a:t>"МАЙДАН МОЛОДИХ" (кер. ГРИНЧУК О.Б.)</a:t>
            </a:r>
          </a:p>
        </p:txBody>
      </p:sp>
      <p:sp>
        <p:nvSpPr>
          <p:cNvPr id="32771" name="WordArt 34"/>
          <p:cNvSpPr>
            <a:spLocks noChangeArrowheads="1" noChangeShapeType="1" noTextEdit="1"/>
          </p:cNvSpPr>
          <p:nvPr/>
        </p:nvSpPr>
        <p:spPr bwMode="auto">
          <a:xfrm>
            <a:off x="4284663" y="1052513"/>
            <a:ext cx="1223962" cy="576262"/>
          </a:xfrm>
          <a:prstGeom prst="rect">
            <a:avLst/>
          </a:prstGeom>
        </p:spPr>
        <p:txBody>
          <a:bodyPr wrap="none" fromWordArt="1">
            <a:prstTxWarp prst="textPlain">
              <a:avLst>
                <a:gd name="adj" fmla="val 50000"/>
              </a:avLst>
            </a:prstTxWarp>
          </a:bodyPr>
          <a:lstStyle/>
          <a:p>
            <a:pPr algn="ctr"/>
            <a:r>
              <a:rPr lang="uk-UA" sz="3600" kern="10">
                <a:ln w="9525">
                  <a:solidFill>
                    <a:srgbClr val="663300"/>
                  </a:solidFill>
                  <a:round/>
                  <a:headEnd/>
                  <a:tailEnd/>
                </a:ln>
                <a:solidFill>
                  <a:schemeClr val="bg1"/>
                </a:solidFill>
                <a:effectLst>
                  <a:outerShdw dist="35921" dir="2700000" algn="ctr" rotWithShape="0">
                    <a:srgbClr val="C0C0C0">
                      <a:alpha val="79999"/>
                    </a:srgbClr>
                  </a:outerShdw>
                </a:effectLst>
                <a:latin typeface="Impact"/>
              </a:rPr>
              <a:t>2011 р.</a:t>
            </a:r>
          </a:p>
        </p:txBody>
      </p:sp>
      <p:pic>
        <p:nvPicPr>
          <p:cNvPr id="32772" name="Picture 37" descr="ма1"/>
          <p:cNvPicPr>
            <a:picLocks noChangeAspect="1" noChangeArrowheads="1"/>
          </p:cNvPicPr>
          <p:nvPr/>
        </p:nvPicPr>
        <p:blipFill>
          <a:blip r:embed="rId2"/>
          <a:srcRect/>
          <a:stretch>
            <a:fillRect/>
          </a:stretch>
        </p:blipFill>
        <p:spPr bwMode="auto">
          <a:xfrm>
            <a:off x="250825" y="1125538"/>
            <a:ext cx="3816350" cy="2774950"/>
          </a:xfrm>
          <a:prstGeom prst="rect">
            <a:avLst/>
          </a:prstGeom>
          <a:noFill/>
          <a:ln w="9525">
            <a:noFill/>
            <a:miter lim="800000"/>
            <a:headEnd/>
            <a:tailEnd/>
          </a:ln>
        </p:spPr>
      </p:pic>
      <p:pic>
        <p:nvPicPr>
          <p:cNvPr id="32773" name="Picture 38" descr="DSC_0126"/>
          <p:cNvPicPr>
            <a:picLocks noChangeAspect="1" noChangeArrowheads="1"/>
          </p:cNvPicPr>
          <p:nvPr/>
        </p:nvPicPr>
        <p:blipFill>
          <a:blip r:embed="rId3"/>
          <a:srcRect/>
          <a:stretch>
            <a:fillRect/>
          </a:stretch>
        </p:blipFill>
        <p:spPr bwMode="auto">
          <a:xfrm>
            <a:off x="6300788" y="1196975"/>
            <a:ext cx="2843212" cy="1889125"/>
          </a:xfrm>
          <a:prstGeom prst="rect">
            <a:avLst/>
          </a:prstGeom>
          <a:noFill/>
          <a:ln w="9525">
            <a:noFill/>
            <a:miter lim="800000"/>
            <a:headEnd/>
            <a:tailEnd/>
          </a:ln>
        </p:spPr>
      </p:pic>
      <p:pic>
        <p:nvPicPr>
          <p:cNvPr id="32774" name="Picture 39" descr="DSC_0080"/>
          <p:cNvPicPr>
            <a:picLocks noChangeAspect="1" noChangeArrowheads="1"/>
          </p:cNvPicPr>
          <p:nvPr/>
        </p:nvPicPr>
        <p:blipFill>
          <a:blip r:embed="rId4"/>
          <a:srcRect l="33122"/>
          <a:stretch>
            <a:fillRect/>
          </a:stretch>
        </p:blipFill>
        <p:spPr bwMode="auto">
          <a:xfrm>
            <a:off x="4140200" y="1844675"/>
            <a:ext cx="2179638" cy="2165350"/>
          </a:xfrm>
          <a:prstGeom prst="rect">
            <a:avLst/>
          </a:prstGeom>
          <a:noFill/>
          <a:ln w="9525">
            <a:noFill/>
            <a:miter lim="800000"/>
            <a:headEnd/>
            <a:tailEnd/>
          </a:ln>
        </p:spPr>
      </p:pic>
      <p:pic>
        <p:nvPicPr>
          <p:cNvPr id="32775" name="Picture 40" descr="DSC_0090"/>
          <p:cNvPicPr>
            <a:picLocks noChangeAspect="1" noChangeArrowheads="1"/>
          </p:cNvPicPr>
          <p:nvPr/>
        </p:nvPicPr>
        <p:blipFill>
          <a:blip r:embed="rId5"/>
          <a:srcRect/>
          <a:stretch>
            <a:fillRect/>
          </a:stretch>
        </p:blipFill>
        <p:spPr bwMode="auto">
          <a:xfrm>
            <a:off x="5724525" y="4919663"/>
            <a:ext cx="2917825" cy="1938337"/>
          </a:xfrm>
          <a:prstGeom prst="rect">
            <a:avLst/>
          </a:prstGeom>
          <a:noFill/>
          <a:ln w="9525">
            <a:noFill/>
            <a:miter lim="800000"/>
            <a:headEnd/>
            <a:tailEnd/>
          </a:ln>
        </p:spPr>
      </p:pic>
      <p:pic>
        <p:nvPicPr>
          <p:cNvPr id="32776" name="Picture 41" descr="DSC_0043"/>
          <p:cNvPicPr>
            <a:picLocks noChangeAspect="1" noChangeArrowheads="1"/>
          </p:cNvPicPr>
          <p:nvPr/>
        </p:nvPicPr>
        <p:blipFill>
          <a:blip r:embed="rId6"/>
          <a:srcRect/>
          <a:stretch>
            <a:fillRect/>
          </a:stretch>
        </p:blipFill>
        <p:spPr bwMode="auto">
          <a:xfrm>
            <a:off x="3348038" y="4365625"/>
            <a:ext cx="2520950" cy="1674813"/>
          </a:xfrm>
          <a:prstGeom prst="rect">
            <a:avLst/>
          </a:prstGeom>
          <a:noFill/>
          <a:ln w="9525">
            <a:noFill/>
            <a:miter lim="800000"/>
            <a:headEnd/>
            <a:tailEnd/>
          </a:ln>
        </p:spPr>
      </p:pic>
      <p:pic>
        <p:nvPicPr>
          <p:cNvPr id="32777" name="Picture 42" descr="DSC_0142"/>
          <p:cNvPicPr>
            <a:picLocks noChangeAspect="1" noChangeArrowheads="1"/>
          </p:cNvPicPr>
          <p:nvPr/>
        </p:nvPicPr>
        <p:blipFill>
          <a:blip r:embed="rId7"/>
          <a:srcRect/>
          <a:stretch>
            <a:fillRect/>
          </a:stretch>
        </p:blipFill>
        <p:spPr bwMode="auto">
          <a:xfrm>
            <a:off x="6072188" y="3143250"/>
            <a:ext cx="2773362" cy="1843088"/>
          </a:xfrm>
          <a:prstGeom prst="rect">
            <a:avLst/>
          </a:prstGeom>
          <a:noFill/>
          <a:ln w="9525">
            <a:noFill/>
            <a:miter lim="800000"/>
            <a:headEnd/>
            <a:tailEnd/>
          </a:ln>
        </p:spPr>
      </p:pic>
      <p:pic>
        <p:nvPicPr>
          <p:cNvPr id="32778" name="Picture 43" descr="DSC_0130"/>
          <p:cNvPicPr>
            <a:picLocks noChangeAspect="1" noChangeArrowheads="1"/>
          </p:cNvPicPr>
          <p:nvPr/>
        </p:nvPicPr>
        <p:blipFill>
          <a:blip r:embed="rId8"/>
          <a:srcRect/>
          <a:stretch>
            <a:fillRect/>
          </a:stretch>
        </p:blipFill>
        <p:spPr bwMode="auto">
          <a:xfrm>
            <a:off x="250825" y="4437063"/>
            <a:ext cx="3024188" cy="200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bwMode="auto">
          <a:xfrm>
            <a:off x="1403350" y="260350"/>
            <a:ext cx="7499350" cy="1143000"/>
          </a:xfrm>
          <a:noFill/>
        </p:spPr>
        <p:txBody>
          <a:bodyPr vert="horz" wrap="square" lIns="91440" tIns="45720" rIns="91440" bIns="45720" numCol="1" anchorCtr="0" compatLnSpc="1">
            <a:prstTxWarp prst="textNoShape">
              <a:avLst/>
            </a:prstTxWarp>
          </a:bodyPr>
          <a:lstStyle/>
          <a:p>
            <a:r>
              <a:rPr lang="uk-UA" b="1" i="1" u="sng" smtClean="0">
                <a:solidFill>
                  <a:schemeClr val="folHlink"/>
                </a:solidFill>
                <a:effectLst/>
                <a:latin typeface="Times New Roman" pitchFamily="18" charset="0"/>
              </a:rPr>
              <a:t>Гринчук Ольга Болеславівна</a:t>
            </a:r>
          </a:p>
        </p:txBody>
      </p:sp>
      <p:sp>
        <p:nvSpPr>
          <p:cNvPr id="48133" name="Rectangle 5"/>
          <p:cNvSpPr>
            <a:spLocks noGrp="1"/>
          </p:cNvSpPr>
          <p:nvPr>
            <p:ph type="body" sz="half" idx="4294967295"/>
          </p:nvPr>
        </p:nvSpPr>
        <p:spPr>
          <a:xfrm>
            <a:off x="4284663" y="2133600"/>
            <a:ext cx="4608512" cy="3276600"/>
          </a:xfrm>
        </p:spPr>
        <p:txBody>
          <a:bodyPr/>
          <a:lstStyle/>
          <a:p>
            <a:r>
              <a:rPr lang="uk-UA" sz="1600" dirty="0" smtClean="0">
                <a:latin typeface="Times New Roman" pitchFamily="18" charset="0"/>
              </a:rPr>
              <a:t>Освіта вища:</a:t>
            </a:r>
          </a:p>
          <a:p>
            <a:pPr lvl="1"/>
            <a:r>
              <a:rPr lang="uk-UA" sz="1400" dirty="0" smtClean="0">
                <a:latin typeface="Times New Roman" pitchFamily="18" charset="0"/>
              </a:rPr>
              <a:t>ТДПІ </a:t>
            </a:r>
            <a:r>
              <a:rPr lang="uk-UA" sz="1400" dirty="0" err="1" smtClean="0">
                <a:latin typeface="Times New Roman" pitchFamily="18" charset="0"/>
              </a:rPr>
              <a:t>ім.Я.Галана</a:t>
            </a:r>
            <a:r>
              <a:rPr lang="uk-UA" sz="1400" dirty="0" smtClean="0">
                <a:latin typeface="Times New Roman" pitchFamily="18" charset="0"/>
              </a:rPr>
              <a:t>, 1984, спеціальність - російська мова та література;</a:t>
            </a:r>
          </a:p>
          <a:p>
            <a:pPr lvl="1"/>
            <a:r>
              <a:rPr lang="uk-UA" sz="1400" dirty="0" smtClean="0">
                <a:latin typeface="Times New Roman" pitchFamily="18" charset="0"/>
              </a:rPr>
              <a:t>ТДПІ </a:t>
            </a:r>
            <a:r>
              <a:rPr lang="uk-UA" sz="1400" dirty="0" err="1" smtClean="0">
                <a:latin typeface="Times New Roman" pitchFamily="18" charset="0"/>
              </a:rPr>
              <a:t>ім.Я.Галана</a:t>
            </a:r>
            <a:r>
              <a:rPr lang="uk-UA" sz="1400" dirty="0" smtClean="0">
                <a:latin typeface="Times New Roman" pitchFamily="18" charset="0"/>
              </a:rPr>
              <a:t>, 1991, спеціальність - українська мова та література;</a:t>
            </a:r>
          </a:p>
          <a:p>
            <a:r>
              <a:rPr lang="uk-UA" sz="1600" dirty="0" smtClean="0">
                <a:latin typeface="Times New Roman" pitchFamily="18" charset="0"/>
              </a:rPr>
              <a:t>Курси підвищення кваліфікації у ТОКІППО, 2013;</a:t>
            </a:r>
          </a:p>
          <a:p>
            <a:r>
              <a:rPr lang="uk-UA" sz="1600" dirty="0" smtClean="0">
                <a:latin typeface="Times New Roman" pitchFamily="18" charset="0"/>
              </a:rPr>
              <a:t>Кваліфікація – вчитель української мови і </a:t>
            </a:r>
            <a:r>
              <a:rPr lang="uk-UA" sz="1600" dirty="0" smtClean="0">
                <a:latin typeface="Times New Roman" pitchFamily="18" charset="0"/>
              </a:rPr>
              <a:t>літератури (</a:t>
            </a:r>
            <a:r>
              <a:rPr lang="uk-UA" sz="1600" dirty="0" smtClean="0">
                <a:latin typeface="Times New Roman" pitchFamily="18" charset="0"/>
              </a:rPr>
              <a:t>спеціаліст </a:t>
            </a:r>
            <a:r>
              <a:rPr lang="uk-UA" sz="1600" dirty="0" smtClean="0">
                <a:latin typeface="Times New Roman" pitchFamily="18" charset="0"/>
              </a:rPr>
              <a:t>вищої </a:t>
            </a:r>
            <a:r>
              <a:rPr lang="uk-UA" sz="1600" dirty="0" smtClean="0">
                <a:latin typeface="Times New Roman" pitchFamily="18" charset="0"/>
              </a:rPr>
              <a:t>категорії); вчитель світової </a:t>
            </a:r>
            <a:r>
              <a:rPr lang="uk-UA" sz="1600" dirty="0" smtClean="0">
                <a:latin typeface="Times New Roman" pitchFamily="18" charset="0"/>
              </a:rPr>
              <a:t>літератури (вчитель-методист), </a:t>
            </a:r>
            <a:endParaRPr lang="uk-UA" sz="1600" dirty="0" smtClean="0">
              <a:latin typeface="Times New Roman" pitchFamily="18" charset="0"/>
            </a:endParaRPr>
          </a:p>
          <a:p>
            <a:r>
              <a:rPr lang="uk-UA" sz="1600" dirty="0" smtClean="0">
                <a:latin typeface="Times New Roman" pitchFamily="18" charset="0"/>
              </a:rPr>
              <a:t>Педагогічний стаж роботи – 29 </a:t>
            </a:r>
            <a:r>
              <a:rPr lang="uk-UA" sz="1600" dirty="0" smtClean="0">
                <a:latin typeface="Times New Roman" pitchFamily="18" charset="0"/>
              </a:rPr>
              <a:t>років.</a:t>
            </a:r>
            <a:endParaRPr lang="uk-UA" sz="1600" dirty="0" smtClean="0">
              <a:latin typeface="Times New Roman" pitchFamily="18" charset="0"/>
            </a:endParaRPr>
          </a:p>
          <a:p>
            <a:endParaRPr lang="uk-UA" sz="1600" dirty="0" smtClean="0">
              <a:latin typeface="Times New Roman" pitchFamily="18" charset="0"/>
            </a:endParaRPr>
          </a:p>
        </p:txBody>
      </p:sp>
      <p:pic>
        <p:nvPicPr>
          <p:cNvPr id="48134" name="Picture 2" descr="G:\OLYA2.JPG"/>
          <p:cNvPicPr>
            <a:picLocks noGrp="1" noChangeAspect="1" noChangeArrowheads="1"/>
          </p:cNvPicPr>
          <p:nvPr>
            <p:ph sz="half" idx="4294967295"/>
          </p:nvPr>
        </p:nvPicPr>
        <p:blipFill>
          <a:blip r:embed="rId2"/>
          <a:srcRect/>
          <a:stretch>
            <a:fillRect/>
          </a:stretch>
        </p:blipFill>
        <p:spPr>
          <a:xfrm>
            <a:off x="1331913" y="1773238"/>
            <a:ext cx="2714625" cy="4073525"/>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0"/>
            <a:ext cx="9144000" cy="6858000"/>
          </a:xfrm>
          <a:prstGeom prst="rect">
            <a:avLst/>
          </a:prstGeom>
          <a:gradFill rotWithShape="1">
            <a:gsLst>
              <a:gs pos="0">
                <a:schemeClr val="bg1"/>
              </a:gs>
              <a:gs pos="100000">
                <a:srgbClr val="663300">
                  <a:alpha val="28000"/>
                </a:srgbClr>
              </a:gs>
            </a:gsLst>
            <a:path path="shape">
              <a:fillToRect l="50000" t="50000" r="50000" b="50000"/>
            </a:path>
          </a:gradFill>
          <a:ln w="9525">
            <a:solidFill>
              <a:schemeClr val="tx1"/>
            </a:solidFill>
            <a:miter lim="800000"/>
            <a:headEnd/>
            <a:tailEnd/>
          </a:ln>
        </p:spPr>
        <p:txBody>
          <a:bodyPr wrap="none" anchor="ctr"/>
          <a:lstStyle/>
          <a:p>
            <a:endParaRPr lang="uk-UA">
              <a:latin typeface="Corbel" pitchFamily="34" charset="0"/>
            </a:endParaRPr>
          </a:p>
        </p:txBody>
      </p:sp>
      <p:sp>
        <p:nvSpPr>
          <p:cNvPr id="33794" name="WordArt 3"/>
          <p:cNvSpPr>
            <a:spLocks noChangeArrowheads="1" noChangeShapeType="1" noTextEdit="1"/>
          </p:cNvSpPr>
          <p:nvPr/>
        </p:nvSpPr>
        <p:spPr bwMode="auto">
          <a:xfrm>
            <a:off x="4140200" y="333375"/>
            <a:ext cx="1008063" cy="431800"/>
          </a:xfrm>
          <a:prstGeom prst="rect">
            <a:avLst/>
          </a:prstGeom>
        </p:spPr>
        <p:txBody>
          <a:bodyPr wrap="none" fromWordArt="1">
            <a:prstTxWarp prst="textPlain">
              <a:avLst>
                <a:gd name="adj" fmla="val 50000"/>
              </a:avLst>
            </a:prstTxWarp>
          </a:bodyPr>
          <a:lstStyle/>
          <a:p>
            <a:pPr algn="ctr"/>
            <a:r>
              <a:rPr lang="uk-UA" sz="3600" kern="10">
                <a:ln w="9525">
                  <a:solidFill>
                    <a:srgbClr val="663300"/>
                  </a:solidFill>
                  <a:round/>
                  <a:headEnd/>
                  <a:tailEnd/>
                </a:ln>
                <a:solidFill>
                  <a:schemeClr val="bg1"/>
                </a:solidFill>
                <a:effectLst>
                  <a:outerShdw dist="35921" dir="2700000" algn="ctr" rotWithShape="0">
                    <a:srgbClr val="C0C0C0">
                      <a:alpha val="79999"/>
                    </a:srgbClr>
                  </a:outerShdw>
                </a:effectLst>
                <a:latin typeface="Impact"/>
              </a:rPr>
              <a:t>2012 р.</a:t>
            </a:r>
          </a:p>
        </p:txBody>
      </p:sp>
      <p:pic>
        <p:nvPicPr>
          <p:cNvPr id="33795" name="Picture 5" descr="ма2"/>
          <p:cNvPicPr>
            <a:picLocks noChangeAspect="1" noChangeArrowheads="1"/>
          </p:cNvPicPr>
          <p:nvPr/>
        </p:nvPicPr>
        <p:blipFill>
          <a:blip r:embed="rId2"/>
          <a:srcRect/>
          <a:stretch>
            <a:fillRect/>
          </a:stretch>
        </p:blipFill>
        <p:spPr bwMode="auto">
          <a:xfrm>
            <a:off x="250825" y="188913"/>
            <a:ext cx="3600450" cy="2619375"/>
          </a:xfrm>
          <a:prstGeom prst="rect">
            <a:avLst/>
          </a:prstGeom>
          <a:noFill/>
          <a:ln w="9525">
            <a:noFill/>
            <a:miter lim="800000"/>
            <a:headEnd/>
            <a:tailEnd/>
          </a:ln>
        </p:spPr>
      </p:pic>
      <p:pic>
        <p:nvPicPr>
          <p:cNvPr id="33796" name="Picture 6" descr="IMG_7706"/>
          <p:cNvPicPr>
            <a:picLocks noChangeAspect="1" noChangeArrowheads="1"/>
          </p:cNvPicPr>
          <p:nvPr/>
        </p:nvPicPr>
        <p:blipFill>
          <a:blip r:embed="rId3"/>
          <a:srcRect/>
          <a:stretch>
            <a:fillRect/>
          </a:stretch>
        </p:blipFill>
        <p:spPr bwMode="auto">
          <a:xfrm>
            <a:off x="7019925" y="260350"/>
            <a:ext cx="1727200" cy="2305050"/>
          </a:xfrm>
          <a:prstGeom prst="rect">
            <a:avLst/>
          </a:prstGeom>
          <a:noFill/>
          <a:ln w="9525">
            <a:noFill/>
            <a:miter lim="800000"/>
            <a:headEnd/>
            <a:tailEnd/>
          </a:ln>
        </p:spPr>
      </p:pic>
      <p:pic>
        <p:nvPicPr>
          <p:cNvPr id="33797" name="Picture 7" descr="IMG_7719"/>
          <p:cNvPicPr>
            <a:picLocks noChangeAspect="1" noChangeArrowheads="1"/>
          </p:cNvPicPr>
          <p:nvPr/>
        </p:nvPicPr>
        <p:blipFill>
          <a:blip r:embed="rId4"/>
          <a:srcRect/>
          <a:stretch>
            <a:fillRect/>
          </a:stretch>
        </p:blipFill>
        <p:spPr bwMode="auto">
          <a:xfrm>
            <a:off x="250825" y="2924175"/>
            <a:ext cx="2881313" cy="2160588"/>
          </a:xfrm>
          <a:prstGeom prst="rect">
            <a:avLst/>
          </a:prstGeom>
          <a:noFill/>
          <a:ln w="9525">
            <a:noFill/>
            <a:miter lim="800000"/>
            <a:headEnd/>
            <a:tailEnd/>
          </a:ln>
        </p:spPr>
      </p:pic>
      <p:pic>
        <p:nvPicPr>
          <p:cNvPr id="33798" name="Picture 9" descr="IMG_7755"/>
          <p:cNvPicPr>
            <a:picLocks noChangeAspect="1" noChangeArrowheads="1"/>
          </p:cNvPicPr>
          <p:nvPr/>
        </p:nvPicPr>
        <p:blipFill>
          <a:blip r:embed="rId5"/>
          <a:srcRect/>
          <a:stretch>
            <a:fillRect/>
          </a:stretch>
        </p:blipFill>
        <p:spPr bwMode="auto">
          <a:xfrm>
            <a:off x="4140200" y="981075"/>
            <a:ext cx="2447925" cy="1835150"/>
          </a:xfrm>
          <a:prstGeom prst="rect">
            <a:avLst/>
          </a:prstGeom>
          <a:noFill/>
          <a:ln w="9525">
            <a:noFill/>
            <a:miter lim="800000"/>
            <a:headEnd/>
            <a:tailEnd/>
          </a:ln>
        </p:spPr>
      </p:pic>
      <p:pic>
        <p:nvPicPr>
          <p:cNvPr id="33799" name="Picture 8" descr="IMG_7741"/>
          <p:cNvPicPr>
            <a:picLocks noChangeAspect="1" noChangeArrowheads="1"/>
          </p:cNvPicPr>
          <p:nvPr/>
        </p:nvPicPr>
        <p:blipFill>
          <a:blip r:embed="rId6"/>
          <a:srcRect/>
          <a:stretch>
            <a:fillRect/>
          </a:stretch>
        </p:blipFill>
        <p:spPr bwMode="auto">
          <a:xfrm>
            <a:off x="6156325" y="4581525"/>
            <a:ext cx="2636838" cy="1976438"/>
          </a:xfrm>
          <a:prstGeom prst="rect">
            <a:avLst/>
          </a:prstGeom>
          <a:noFill/>
          <a:ln w="9525">
            <a:noFill/>
            <a:miter lim="800000"/>
            <a:headEnd/>
            <a:tailEnd/>
          </a:ln>
        </p:spPr>
      </p:pic>
      <p:pic>
        <p:nvPicPr>
          <p:cNvPr id="33800" name="Picture 11" descr="IMG_7725"/>
          <p:cNvPicPr>
            <a:picLocks noChangeAspect="1" noChangeArrowheads="1"/>
          </p:cNvPicPr>
          <p:nvPr/>
        </p:nvPicPr>
        <p:blipFill>
          <a:blip r:embed="rId7"/>
          <a:srcRect/>
          <a:stretch>
            <a:fillRect/>
          </a:stretch>
        </p:blipFill>
        <p:spPr bwMode="auto">
          <a:xfrm>
            <a:off x="6372225" y="2492375"/>
            <a:ext cx="2411413" cy="1808163"/>
          </a:xfrm>
          <a:prstGeom prst="rect">
            <a:avLst/>
          </a:prstGeom>
          <a:noFill/>
          <a:ln w="9525">
            <a:noFill/>
            <a:miter lim="800000"/>
            <a:headEnd/>
            <a:tailEnd/>
          </a:ln>
        </p:spPr>
      </p:pic>
      <p:pic>
        <p:nvPicPr>
          <p:cNvPr id="33801" name="Picture 12" descr="IMG_7697"/>
          <p:cNvPicPr>
            <a:picLocks noChangeAspect="1" noChangeArrowheads="1"/>
          </p:cNvPicPr>
          <p:nvPr/>
        </p:nvPicPr>
        <p:blipFill>
          <a:blip r:embed="rId8"/>
          <a:srcRect/>
          <a:stretch>
            <a:fillRect/>
          </a:stretch>
        </p:blipFill>
        <p:spPr bwMode="auto">
          <a:xfrm>
            <a:off x="2987675" y="2924175"/>
            <a:ext cx="3024188" cy="2266950"/>
          </a:xfrm>
          <a:prstGeom prst="rect">
            <a:avLst/>
          </a:prstGeom>
          <a:noFill/>
          <a:ln w="9525">
            <a:noFill/>
            <a:miter lim="800000"/>
            <a:headEnd/>
            <a:tailEnd/>
          </a:ln>
        </p:spPr>
      </p:pic>
      <p:pic>
        <p:nvPicPr>
          <p:cNvPr id="33802" name="Picture 10" descr="IMG_7791"/>
          <p:cNvPicPr>
            <a:picLocks noChangeAspect="1" noChangeArrowheads="1"/>
          </p:cNvPicPr>
          <p:nvPr/>
        </p:nvPicPr>
        <p:blipFill>
          <a:blip r:embed="rId9"/>
          <a:srcRect/>
          <a:stretch>
            <a:fillRect/>
          </a:stretch>
        </p:blipFill>
        <p:spPr bwMode="auto">
          <a:xfrm>
            <a:off x="1331913" y="4724400"/>
            <a:ext cx="2555875" cy="191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7" descr="C:\Documents and Settings\User\Рабочий стол\12111420889kbci5.jpg"/>
          <p:cNvPicPr>
            <a:picLocks noChangeAspect="1" noChangeArrowheads="1"/>
          </p:cNvPicPr>
          <p:nvPr/>
        </p:nvPicPr>
        <p:blipFill>
          <a:blip r:embed="rId3"/>
          <a:srcRect/>
          <a:stretch>
            <a:fillRect/>
          </a:stretch>
        </p:blipFill>
        <p:spPr bwMode="auto">
          <a:xfrm>
            <a:off x="1258888" y="0"/>
            <a:ext cx="2459037" cy="2520950"/>
          </a:xfrm>
          <a:prstGeom prst="rect">
            <a:avLst/>
          </a:prstGeom>
          <a:noFill/>
          <a:ln w="9525">
            <a:noFill/>
            <a:miter lim="800000"/>
            <a:headEnd/>
            <a:tailEnd/>
          </a:ln>
        </p:spPr>
      </p:pic>
      <p:sp>
        <p:nvSpPr>
          <p:cNvPr id="19" name="Прямоугольник 18"/>
          <p:cNvSpPr/>
          <p:nvPr/>
        </p:nvSpPr>
        <p:spPr>
          <a:xfrm>
            <a:off x="3491880" y="4293096"/>
            <a:ext cx="5286380" cy="2092881"/>
          </a:xfrm>
          <a:prstGeom prst="rect">
            <a:avLst/>
          </a:prstGeom>
          <a:effectLst>
            <a:glow rad="228600">
              <a:schemeClr val="accent4">
                <a:satMod val="175000"/>
                <a:alpha val="40000"/>
              </a:schemeClr>
            </a:glow>
            <a:softEdge rad="635000"/>
          </a:effectLst>
        </p:spPr>
        <p:txBody>
          <a:bodyPr>
            <a:spAutoFit/>
          </a:bodyPr>
          <a:lstStyle/>
          <a:p>
            <a:pPr fontAlgn="auto">
              <a:spcBef>
                <a:spcPts val="0"/>
              </a:spcBef>
              <a:spcAft>
                <a:spcPts val="0"/>
              </a:spcAft>
              <a:defRPr/>
            </a:pPr>
            <a:endParaRPr lang="uk-UA" dirty="0">
              <a:latin typeface="+mn-lt"/>
              <a:cs typeface="+mn-cs"/>
            </a:endParaRPr>
          </a:p>
          <a:p>
            <a:pPr fontAlgn="auto">
              <a:spcBef>
                <a:spcPts val="0"/>
              </a:spcBef>
              <a:spcAft>
                <a:spcPts val="0"/>
              </a:spcAft>
              <a:buFontTx/>
              <a:buChar char="-"/>
              <a:defRPr/>
            </a:pPr>
            <a:r>
              <a:rPr lang="uk-UA" sz="2800" dirty="0">
                <a:solidFill>
                  <a:srgbClr val="C00000"/>
                </a:solidFill>
                <a:latin typeface="Monotype Corsiva" pitchFamily="66" charset="0"/>
                <a:cs typeface="+mn-cs"/>
              </a:rPr>
              <a:t> функціональне навчання;</a:t>
            </a:r>
          </a:p>
          <a:p>
            <a:pPr fontAlgn="auto">
              <a:spcBef>
                <a:spcPts val="0"/>
              </a:spcBef>
              <a:spcAft>
                <a:spcPts val="0"/>
              </a:spcAft>
              <a:buFontTx/>
              <a:buChar char="-"/>
              <a:defRPr/>
            </a:pPr>
            <a:r>
              <a:rPr lang="uk-UA" sz="2800" dirty="0">
                <a:solidFill>
                  <a:srgbClr val="C00000"/>
                </a:solidFill>
                <a:latin typeface="Monotype Corsiva" pitchFamily="66" charset="0"/>
                <a:cs typeface="+mn-cs"/>
              </a:rPr>
              <a:t>пізнавально-методична екскурсія;</a:t>
            </a:r>
          </a:p>
          <a:p>
            <a:pPr fontAlgn="auto">
              <a:spcBef>
                <a:spcPts val="0"/>
              </a:spcBef>
              <a:spcAft>
                <a:spcPts val="0"/>
              </a:spcAft>
              <a:buFontTx/>
              <a:buChar char="-"/>
              <a:defRPr/>
            </a:pPr>
            <a:r>
              <a:rPr lang="uk-UA" sz="2800" dirty="0">
                <a:solidFill>
                  <a:srgbClr val="C00000"/>
                </a:solidFill>
                <a:latin typeface="Monotype Corsiva" pitchFamily="66" charset="0"/>
                <a:cs typeface="+mn-cs"/>
              </a:rPr>
              <a:t>дидактична майстерня;</a:t>
            </a:r>
          </a:p>
          <a:p>
            <a:pPr fontAlgn="auto">
              <a:spcBef>
                <a:spcPts val="0"/>
              </a:spcBef>
              <a:spcAft>
                <a:spcPts val="0"/>
              </a:spcAft>
              <a:buFontTx/>
              <a:buChar char="-"/>
              <a:defRPr/>
            </a:pPr>
            <a:r>
              <a:rPr lang="uk-UA" sz="2800" dirty="0">
                <a:solidFill>
                  <a:srgbClr val="C00000"/>
                </a:solidFill>
                <a:latin typeface="Monotype Corsiva" pitchFamily="66" charset="0"/>
                <a:cs typeface="+mn-cs"/>
              </a:rPr>
              <a:t>методичний діалог</a:t>
            </a:r>
          </a:p>
        </p:txBody>
      </p:sp>
      <p:sp>
        <p:nvSpPr>
          <p:cNvPr id="8" name="WordArt 3"/>
          <p:cNvSpPr>
            <a:spLocks noChangeArrowheads="1" noChangeShapeType="1" noTextEdit="1"/>
          </p:cNvSpPr>
          <p:nvPr/>
        </p:nvSpPr>
        <p:spPr bwMode="auto">
          <a:xfrm>
            <a:off x="5868144" y="4005064"/>
            <a:ext cx="2808312" cy="359792"/>
          </a:xfrm>
          <a:prstGeom prst="rect">
            <a:avLst/>
          </a:prstGeom>
        </p:spPr>
        <p:txBody>
          <a:bodyPr wrap="none" fromWordArt="1">
            <a:prstTxWarp prst="textPlain">
              <a:avLst>
                <a:gd name="adj" fmla="val 5000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ru-RU" sz="3600"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Форми</a:t>
            </a:r>
            <a:r>
              <a:rPr lang="ru-RU"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 </a:t>
            </a:r>
            <a:r>
              <a:rPr lang="ru-RU" sz="3600"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роботи</a:t>
            </a:r>
            <a:r>
              <a:rPr lang="ru-RU"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a:t>
            </a:r>
          </a:p>
        </p:txBody>
      </p:sp>
      <p:sp>
        <p:nvSpPr>
          <p:cNvPr id="10" name="Прямоугольник 9"/>
          <p:cNvSpPr/>
          <p:nvPr/>
        </p:nvSpPr>
        <p:spPr>
          <a:xfrm>
            <a:off x="3239344" y="548680"/>
            <a:ext cx="5904656" cy="1323439"/>
          </a:xfrm>
          <a:prstGeom prst="rect">
            <a:avLst/>
          </a:prstGeom>
          <a:scene3d>
            <a:camera prst="perspectiveContrastingLeftFacing"/>
            <a:lightRig rig="threePt" dir="t"/>
          </a:scene3d>
        </p:spPr>
        <p:style>
          <a:lnRef idx="1">
            <a:schemeClr val="accent2"/>
          </a:lnRef>
          <a:fillRef idx="2">
            <a:schemeClr val="accent2"/>
          </a:fillRef>
          <a:effectRef idx="1">
            <a:schemeClr val="accent2"/>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uk-U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Творче засідання “ </a:t>
            </a:r>
            <a:r>
              <a:rPr lang="uk-UA"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“Культурна</a:t>
            </a:r>
            <a:r>
              <a:rPr lang="uk-U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кухня”</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1043608" y="2708920"/>
            <a:ext cx="7560840" cy="1077218"/>
          </a:xfrm>
          <a:prstGeom prst="rect">
            <a:avLst/>
          </a:prstGeom>
        </p:spPr>
        <p:txBody>
          <a:bodyPr>
            <a:spAutoFit/>
          </a:bodyPr>
          <a:lstStyle/>
          <a:p>
            <a:pPr algn="ctr" fontAlgn="auto">
              <a:spcBef>
                <a:spcPts val="0"/>
              </a:spcBef>
              <a:spcAft>
                <a:spcPts val="0"/>
              </a:spcAft>
              <a:defRPr/>
            </a:pPr>
            <a:r>
              <a:rPr lang="ru-RU" sz="3200" kern="10" dirty="0">
                <a:ln w="9525">
                  <a:solidFill>
                    <a:schemeClr val="tx2">
                      <a:lumMod val="60000"/>
                      <a:lumOff val="40000"/>
                    </a:schemeClr>
                  </a:solidFill>
                  <a:round/>
                  <a:headEnd/>
                  <a:tailEnd/>
                </a:ln>
                <a:solidFill>
                  <a:srgbClr val="002060"/>
                </a:solidFill>
                <a:effectLst>
                  <a:outerShdw dist="35921" dir="2700000" algn="ctr" rotWithShape="0">
                    <a:srgbClr val="C0C0C0">
                      <a:alpha val="80000"/>
                    </a:srgbClr>
                  </a:outerShdw>
                </a:effectLst>
                <a:latin typeface="Impact"/>
                <a:cs typeface="+mn-cs"/>
              </a:rPr>
              <a:t>ВИКОРИСТАННЯ КРАЄЗНАВЧОГО МАТЕРІАЛУ НА УРОКАХ  ЛІТЕРАТУРИ</a:t>
            </a:r>
          </a:p>
        </p:txBody>
      </p:sp>
      <p:pic>
        <p:nvPicPr>
          <p:cNvPr id="34824" name="Picture 2" descr="C:\Users\Класична Гімназія\Desktop\картинки\kniga26.png"/>
          <p:cNvPicPr>
            <a:picLocks noChangeAspect="1" noChangeArrowheads="1"/>
          </p:cNvPicPr>
          <p:nvPr/>
        </p:nvPicPr>
        <p:blipFill>
          <a:blip r:embed="rId4"/>
          <a:srcRect/>
          <a:stretch>
            <a:fillRect/>
          </a:stretch>
        </p:blipFill>
        <p:spPr bwMode="auto">
          <a:xfrm>
            <a:off x="395288" y="4652963"/>
            <a:ext cx="2305050" cy="1973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0" y="0"/>
            <a:ext cx="9144000" cy="6858000"/>
          </a:xfrm>
          <a:prstGeom prst="rect">
            <a:avLst/>
          </a:prstGeom>
          <a:gradFill rotWithShape="1">
            <a:gsLst>
              <a:gs pos="0">
                <a:schemeClr val="bg1"/>
              </a:gs>
              <a:gs pos="100000">
                <a:srgbClr val="663300">
                  <a:alpha val="28000"/>
                </a:srgbClr>
              </a:gs>
            </a:gsLst>
            <a:path path="shape">
              <a:fillToRect l="50000" t="50000" r="50000" b="50000"/>
            </a:path>
          </a:gradFill>
          <a:ln w="9525">
            <a:solidFill>
              <a:schemeClr val="tx1"/>
            </a:solidFill>
            <a:miter lim="800000"/>
            <a:headEnd/>
            <a:tailEnd/>
          </a:ln>
        </p:spPr>
        <p:txBody>
          <a:bodyPr wrap="none" anchor="ctr"/>
          <a:lstStyle/>
          <a:p>
            <a:endParaRPr lang="uk-UA">
              <a:latin typeface="Corbel" pitchFamily="34" charset="0"/>
            </a:endParaRPr>
          </a:p>
        </p:txBody>
      </p:sp>
      <p:sp>
        <p:nvSpPr>
          <p:cNvPr id="36866" name="WordArt 3"/>
          <p:cNvSpPr>
            <a:spLocks noChangeArrowheads="1" noChangeShapeType="1" noTextEdit="1"/>
          </p:cNvSpPr>
          <p:nvPr/>
        </p:nvSpPr>
        <p:spPr bwMode="auto">
          <a:xfrm>
            <a:off x="4067175" y="692150"/>
            <a:ext cx="1008063" cy="431800"/>
          </a:xfrm>
          <a:prstGeom prst="rect">
            <a:avLst/>
          </a:prstGeom>
        </p:spPr>
        <p:txBody>
          <a:bodyPr wrap="none" fromWordArt="1">
            <a:prstTxWarp prst="textPlain">
              <a:avLst>
                <a:gd name="adj" fmla="val 50000"/>
              </a:avLst>
            </a:prstTxWarp>
          </a:bodyPr>
          <a:lstStyle/>
          <a:p>
            <a:pPr algn="ctr"/>
            <a:r>
              <a:rPr lang="uk-UA" sz="3600" kern="10">
                <a:ln w="9525">
                  <a:solidFill>
                    <a:srgbClr val="663300"/>
                  </a:solidFill>
                  <a:round/>
                  <a:headEnd/>
                  <a:tailEnd/>
                </a:ln>
                <a:solidFill>
                  <a:schemeClr val="bg1"/>
                </a:solidFill>
                <a:effectLst>
                  <a:outerShdw dist="35921" dir="2700000" algn="ctr" rotWithShape="0">
                    <a:srgbClr val="C0C0C0">
                      <a:alpha val="79999"/>
                    </a:srgbClr>
                  </a:outerShdw>
                </a:effectLst>
                <a:latin typeface="Impact"/>
              </a:rPr>
              <a:t>2013 р.</a:t>
            </a:r>
          </a:p>
        </p:txBody>
      </p:sp>
      <p:pic>
        <p:nvPicPr>
          <p:cNvPr id="36867" name="Picture 12" descr="DSCN1290"/>
          <p:cNvPicPr>
            <a:picLocks noChangeAspect="1" noChangeArrowheads="1"/>
          </p:cNvPicPr>
          <p:nvPr/>
        </p:nvPicPr>
        <p:blipFill>
          <a:blip r:embed="rId2"/>
          <a:srcRect l="2611" b="6502"/>
          <a:stretch>
            <a:fillRect/>
          </a:stretch>
        </p:blipFill>
        <p:spPr bwMode="auto">
          <a:xfrm>
            <a:off x="3276600" y="1773238"/>
            <a:ext cx="2808288" cy="2047875"/>
          </a:xfrm>
          <a:prstGeom prst="rect">
            <a:avLst/>
          </a:prstGeom>
          <a:noFill/>
          <a:ln w="9525">
            <a:noFill/>
            <a:miter lim="800000"/>
            <a:headEnd/>
            <a:tailEnd/>
          </a:ln>
        </p:spPr>
      </p:pic>
      <p:pic>
        <p:nvPicPr>
          <p:cNvPr id="36868" name="Picture 13" descr="DSCN1287"/>
          <p:cNvPicPr>
            <a:picLocks noChangeAspect="1" noChangeArrowheads="1"/>
          </p:cNvPicPr>
          <p:nvPr/>
        </p:nvPicPr>
        <p:blipFill>
          <a:blip r:embed="rId3"/>
          <a:srcRect/>
          <a:stretch>
            <a:fillRect/>
          </a:stretch>
        </p:blipFill>
        <p:spPr bwMode="auto">
          <a:xfrm>
            <a:off x="5867400" y="260350"/>
            <a:ext cx="3063875" cy="2297113"/>
          </a:xfrm>
          <a:prstGeom prst="rect">
            <a:avLst/>
          </a:prstGeom>
          <a:noFill/>
          <a:ln w="9525">
            <a:noFill/>
            <a:miter lim="800000"/>
            <a:headEnd/>
            <a:tailEnd/>
          </a:ln>
        </p:spPr>
      </p:pic>
      <p:pic>
        <p:nvPicPr>
          <p:cNvPr id="36869" name="Picture 15" descr="DSCN1294"/>
          <p:cNvPicPr>
            <a:picLocks noChangeAspect="1" noChangeArrowheads="1"/>
          </p:cNvPicPr>
          <p:nvPr/>
        </p:nvPicPr>
        <p:blipFill>
          <a:blip r:embed="rId4"/>
          <a:srcRect/>
          <a:stretch>
            <a:fillRect/>
          </a:stretch>
        </p:blipFill>
        <p:spPr bwMode="auto">
          <a:xfrm>
            <a:off x="611188" y="4221163"/>
            <a:ext cx="3095625" cy="2320925"/>
          </a:xfrm>
          <a:prstGeom prst="rect">
            <a:avLst/>
          </a:prstGeom>
          <a:noFill/>
          <a:ln w="9525">
            <a:noFill/>
            <a:miter lim="800000"/>
            <a:headEnd/>
            <a:tailEnd/>
          </a:ln>
        </p:spPr>
      </p:pic>
      <p:pic>
        <p:nvPicPr>
          <p:cNvPr id="36870" name="Picture 16" descr="DSCN1291"/>
          <p:cNvPicPr>
            <a:picLocks noChangeAspect="1" noChangeArrowheads="1"/>
          </p:cNvPicPr>
          <p:nvPr/>
        </p:nvPicPr>
        <p:blipFill>
          <a:blip r:embed="rId5"/>
          <a:srcRect l="2573" t="3477" r="1430" b="4005"/>
          <a:stretch>
            <a:fillRect/>
          </a:stretch>
        </p:blipFill>
        <p:spPr bwMode="auto">
          <a:xfrm>
            <a:off x="6084888" y="2852738"/>
            <a:ext cx="3059112" cy="2232025"/>
          </a:xfrm>
          <a:prstGeom prst="rect">
            <a:avLst/>
          </a:prstGeom>
          <a:noFill/>
          <a:ln w="9525">
            <a:noFill/>
            <a:miter lim="800000"/>
            <a:headEnd/>
            <a:tailEnd/>
          </a:ln>
        </p:spPr>
      </p:pic>
      <p:pic>
        <p:nvPicPr>
          <p:cNvPr id="36871" name="Picture 17" descr="1"/>
          <p:cNvPicPr>
            <a:picLocks noChangeAspect="1" noChangeArrowheads="1"/>
          </p:cNvPicPr>
          <p:nvPr/>
        </p:nvPicPr>
        <p:blipFill>
          <a:blip r:embed="rId6" cstate="print"/>
          <a:srcRect t="6007" r="4280" b="3156"/>
          <a:stretch>
            <a:fillRect/>
          </a:stretch>
        </p:blipFill>
        <p:spPr bwMode="auto">
          <a:xfrm>
            <a:off x="250825" y="188913"/>
            <a:ext cx="2735263" cy="1887537"/>
          </a:xfrm>
          <a:prstGeom prst="rect">
            <a:avLst/>
          </a:prstGeom>
          <a:noFill/>
          <a:ln w="9525">
            <a:noFill/>
            <a:miter lim="800000"/>
            <a:headEnd/>
            <a:tailEnd/>
          </a:ln>
        </p:spPr>
      </p:pic>
      <p:pic>
        <p:nvPicPr>
          <p:cNvPr id="36872" name="Picture 14" descr="DSCN1295"/>
          <p:cNvPicPr>
            <a:picLocks noChangeAspect="1" noChangeArrowheads="1"/>
          </p:cNvPicPr>
          <p:nvPr/>
        </p:nvPicPr>
        <p:blipFill>
          <a:blip r:embed="rId7"/>
          <a:srcRect/>
          <a:stretch>
            <a:fillRect/>
          </a:stretch>
        </p:blipFill>
        <p:spPr bwMode="auto">
          <a:xfrm>
            <a:off x="4067175" y="4437063"/>
            <a:ext cx="2914650" cy="2185987"/>
          </a:xfrm>
          <a:prstGeom prst="rect">
            <a:avLst/>
          </a:prstGeom>
          <a:noFill/>
          <a:ln w="9525">
            <a:noFill/>
            <a:miter lim="800000"/>
            <a:headEnd/>
            <a:tailEnd/>
          </a:ln>
        </p:spPr>
      </p:pic>
      <p:pic>
        <p:nvPicPr>
          <p:cNvPr id="36873" name="Picture 18" descr="2"/>
          <p:cNvPicPr>
            <a:picLocks noChangeAspect="1" noChangeArrowheads="1"/>
          </p:cNvPicPr>
          <p:nvPr/>
        </p:nvPicPr>
        <p:blipFill>
          <a:blip r:embed="rId8"/>
          <a:srcRect l="4277" t="6422" r="2734" b="6114"/>
          <a:stretch>
            <a:fillRect/>
          </a:stretch>
        </p:blipFill>
        <p:spPr bwMode="auto">
          <a:xfrm>
            <a:off x="179388" y="2060575"/>
            <a:ext cx="3024187"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descr="C:\Documents and Settings\User\Рабочий стол\12111420889kbci5.jpg"/>
          <p:cNvPicPr>
            <a:picLocks noChangeAspect="1" noChangeArrowheads="1"/>
          </p:cNvPicPr>
          <p:nvPr/>
        </p:nvPicPr>
        <p:blipFill>
          <a:blip r:embed="rId3"/>
          <a:srcRect/>
          <a:stretch>
            <a:fillRect/>
          </a:stretch>
        </p:blipFill>
        <p:spPr bwMode="auto">
          <a:xfrm>
            <a:off x="1116013" y="0"/>
            <a:ext cx="2459037" cy="2520950"/>
          </a:xfrm>
          <a:prstGeom prst="rect">
            <a:avLst/>
          </a:prstGeom>
          <a:noFill/>
          <a:ln w="9525">
            <a:noFill/>
            <a:miter lim="800000"/>
            <a:headEnd/>
            <a:tailEnd/>
          </a:ln>
        </p:spPr>
      </p:pic>
      <p:sp>
        <p:nvSpPr>
          <p:cNvPr id="19" name="Прямоугольник 18"/>
          <p:cNvSpPr/>
          <p:nvPr/>
        </p:nvSpPr>
        <p:spPr>
          <a:xfrm>
            <a:off x="3491880" y="4293096"/>
            <a:ext cx="5286380" cy="2092881"/>
          </a:xfrm>
          <a:prstGeom prst="rect">
            <a:avLst/>
          </a:prstGeom>
          <a:effectLst>
            <a:glow rad="228600">
              <a:schemeClr val="accent4">
                <a:satMod val="175000"/>
                <a:alpha val="40000"/>
              </a:schemeClr>
            </a:glow>
            <a:softEdge rad="635000"/>
          </a:effectLst>
        </p:spPr>
        <p:txBody>
          <a:bodyPr>
            <a:spAutoFit/>
          </a:bodyPr>
          <a:lstStyle/>
          <a:p>
            <a:pPr fontAlgn="auto">
              <a:spcBef>
                <a:spcPts val="0"/>
              </a:spcBef>
              <a:spcAft>
                <a:spcPts val="0"/>
              </a:spcAft>
              <a:defRPr/>
            </a:pPr>
            <a:endParaRPr lang="uk-UA" dirty="0">
              <a:latin typeface="+mn-lt"/>
              <a:cs typeface="+mn-cs"/>
            </a:endParaRPr>
          </a:p>
          <a:p>
            <a:pPr fontAlgn="auto">
              <a:spcBef>
                <a:spcPts val="0"/>
              </a:spcBef>
              <a:spcAft>
                <a:spcPts val="0"/>
              </a:spcAft>
              <a:buFontTx/>
              <a:buChar char="-"/>
              <a:defRPr/>
            </a:pPr>
            <a:r>
              <a:rPr lang="uk-UA" sz="2800" dirty="0">
                <a:solidFill>
                  <a:srgbClr val="C00000"/>
                </a:solidFill>
                <a:latin typeface="Monotype Corsiva" pitchFamily="66" charset="0"/>
                <a:cs typeface="+mn-cs"/>
              </a:rPr>
              <a:t> клуб педагогічного спілкування;</a:t>
            </a:r>
          </a:p>
          <a:p>
            <a:pPr fontAlgn="auto">
              <a:spcBef>
                <a:spcPts val="0"/>
              </a:spcBef>
              <a:spcAft>
                <a:spcPts val="0"/>
              </a:spcAft>
              <a:buFontTx/>
              <a:buChar char="-"/>
              <a:defRPr/>
            </a:pPr>
            <a:r>
              <a:rPr lang="uk-UA" sz="2800" dirty="0">
                <a:solidFill>
                  <a:srgbClr val="C00000"/>
                </a:solidFill>
                <a:latin typeface="Monotype Corsiva" pitchFamily="66" charset="0"/>
                <a:cs typeface="+mn-cs"/>
              </a:rPr>
              <a:t> </a:t>
            </a:r>
            <a:r>
              <a:rPr lang="uk-UA" sz="2800" dirty="0" err="1">
                <a:solidFill>
                  <a:srgbClr val="C00000"/>
                </a:solidFill>
                <a:latin typeface="Monotype Corsiva" pitchFamily="66" charset="0"/>
                <a:cs typeface="+mn-cs"/>
              </a:rPr>
              <a:t>онлайн-заняття</a:t>
            </a:r>
            <a:r>
              <a:rPr lang="uk-UA" sz="2800" dirty="0">
                <a:solidFill>
                  <a:srgbClr val="C00000"/>
                </a:solidFill>
                <a:latin typeface="Monotype Corsiva" pitchFamily="66" charset="0"/>
                <a:cs typeface="+mn-cs"/>
              </a:rPr>
              <a:t>;</a:t>
            </a:r>
          </a:p>
          <a:p>
            <a:pPr fontAlgn="auto">
              <a:spcBef>
                <a:spcPts val="0"/>
              </a:spcBef>
              <a:spcAft>
                <a:spcPts val="0"/>
              </a:spcAft>
              <a:buFontTx/>
              <a:buChar char="-"/>
              <a:defRPr/>
            </a:pPr>
            <a:r>
              <a:rPr lang="uk-UA" sz="2800" dirty="0">
                <a:solidFill>
                  <a:srgbClr val="C00000"/>
                </a:solidFill>
                <a:latin typeface="Monotype Corsiva" pitchFamily="66" charset="0"/>
                <a:cs typeface="+mn-cs"/>
              </a:rPr>
              <a:t> методичний анонс;</a:t>
            </a:r>
          </a:p>
          <a:p>
            <a:pPr fontAlgn="auto">
              <a:spcBef>
                <a:spcPts val="0"/>
              </a:spcBef>
              <a:spcAft>
                <a:spcPts val="0"/>
              </a:spcAft>
              <a:buFontTx/>
              <a:buChar char="-"/>
              <a:defRPr/>
            </a:pPr>
            <a:r>
              <a:rPr lang="uk-UA" sz="2800" dirty="0">
                <a:solidFill>
                  <a:srgbClr val="C00000"/>
                </a:solidFill>
                <a:latin typeface="Monotype Corsiva" pitchFamily="66" charset="0"/>
                <a:cs typeface="+mn-cs"/>
              </a:rPr>
              <a:t>створення </a:t>
            </a:r>
            <a:r>
              <a:rPr lang="uk-UA" sz="2800" dirty="0" err="1">
                <a:solidFill>
                  <a:srgbClr val="C00000"/>
                </a:solidFill>
                <a:latin typeface="Monotype Corsiva" pitchFamily="66" charset="0"/>
                <a:cs typeface="+mn-cs"/>
              </a:rPr>
              <a:t>медіагазети</a:t>
            </a:r>
            <a:endParaRPr lang="uk-UA" sz="2800" dirty="0">
              <a:solidFill>
                <a:srgbClr val="C00000"/>
              </a:solidFill>
              <a:latin typeface="Monotype Corsiva" pitchFamily="66" charset="0"/>
              <a:cs typeface="+mn-cs"/>
            </a:endParaRPr>
          </a:p>
        </p:txBody>
      </p:sp>
      <p:sp>
        <p:nvSpPr>
          <p:cNvPr id="8" name="WordArt 3"/>
          <p:cNvSpPr>
            <a:spLocks noChangeArrowheads="1" noChangeShapeType="1" noTextEdit="1"/>
          </p:cNvSpPr>
          <p:nvPr/>
        </p:nvSpPr>
        <p:spPr bwMode="auto">
          <a:xfrm>
            <a:off x="6012160" y="3933056"/>
            <a:ext cx="2664296" cy="431800"/>
          </a:xfrm>
          <a:prstGeom prst="rect">
            <a:avLst/>
          </a:prstGeom>
        </p:spPr>
        <p:txBody>
          <a:bodyPr wrap="none" fromWordArt="1">
            <a:prstTxWarp prst="textPlain">
              <a:avLst>
                <a:gd name="adj" fmla="val 5000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ru-RU" sz="3600"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Форми</a:t>
            </a:r>
            <a:r>
              <a:rPr lang="ru-RU"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 </a:t>
            </a:r>
            <a:r>
              <a:rPr lang="ru-RU" sz="3600" b="1" kern="1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роботи</a:t>
            </a:r>
            <a:r>
              <a:rPr lang="ru-RU"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cs typeface="+mn-cs"/>
              </a:rPr>
              <a:t>:.</a:t>
            </a:r>
          </a:p>
        </p:txBody>
      </p:sp>
      <p:sp>
        <p:nvSpPr>
          <p:cNvPr id="10" name="Прямоугольник 9"/>
          <p:cNvSpPr/>
          <p:nvPr/>
        </p:nvSpPr>
        <p:spPr>
          <a:xfrm>
            <a:off x="3239344" y="548680"/>
            <a:ext cx="5904656" cy="1323439"/>
          </a:xfrm>
          <a:prstGeom prst="rect">
            <a:avLst/>
          </a:prstGeom>
          <a:scene3d>
            <a:camera prst="perspectiveContrastingLeftFacing"/>
            <a:lightRig rig="threePt" dir="t"/>
          </a:scene3d>
        </p:spPr>
        <p:style>
          <a:lnRef idx="1">
            <a:schemeClr val="accent2"/>
          </a:lnRef>
          <a:fillRef idx="2">
            <a:schemeClr val="accent2"/>
          </a:fillRef>
          <a:effectRef idx="1">
            <a:schemeClr val="accent2"/>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uk-U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Творче засідання “ </a:t>
            </a:r>
            <a:r>
              <a:rPr lang="uk-UA"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“Культурна</a:t>
            </a:r>
            <a:r>
              <a:rPr lang="uk-U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кухня”</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1043608" y="2492896"/>
            <a:ext cx="7776864" cy="1384995"/>
          </a:xfrm>
          <a:prstGeom prst="rect">
            <a:avLst/>
          </a:prstGeom>
        </p:spPr>
        <p:txBody>
          <a:bodyPr>
            <a:spAutoFit/>
          </a:bodyPr>
          <a:lstStyle/>
          <a:p>
            <a:pPr algn="ctr" fontAlgn="auto">
              <a:spcBef>
                <a:spcPts val="0"/>
              </a:spcBef>
              <a:spcAft>
                <a:spcPts val="0"/>
              </a:spcAft>
              <a:defRPr/>
            </a:pPr>
            <a:r>
              <a:rPr lang="ru-RU" sz="2800" kern="10" dirty="0">
                <a:ln w="9525">
                  <a:solidFill>
                    <a:schemeClr val="tx2">
                      <a:lumMod val="60000"/>
                      <a:lumOff val="40000"/>
                    </a:schemeClr>
                  </a:solidFill>
                  <a:round/>
                  <a:headEnd/>
                  <a:tailEnd/>
                </a:ln>
                <a:solidFill>
                  <a:srgbClr val="002060"/>
                </a:solidFill>
                <a:effectLst>
                  <a:outerShdw dist="35921" dir="2700000" algn="ctr" rotWithShape="0">
                    <a:srgbClr val="C0C0C0">
                      <a:alpha val="80000"/>
                    </a:srgbClr>
                  </a:outerShdw>
                </a:effectLst>
                <a:latin typeface="Impact"/>
                <a:cs typeface="+mn-cs"/>
              </a:rPr>
              <a:t>ЗАСТОСУВАННЯ ТРАДИЦІЙНИХ ТА ІННОВАЦІЙНИХ ФОРМ НАВЧАЛЬНОЇ ДІЯЛЬНОСТІ НА УРОКАХ ЛІТЕРАТУРИ</a:t>
            </a:r>
          </a:p>
        </p:txBody>
      </p:sp>
      <p:pic>
        <p:nvPicPr>
          <p:cNvPr id="37896" name="Picture 2" descr="C:\Users\Класична Гімназія\Desktop\картинки\kniga26.png"/>
          <p:cNvPicPr>
            <a:picLocks noChangeAspect="1" noChangeArrowheads="1"/>
          </p:cNvPicPr>
          <p:nvPr/>
        </p:nvPicPr>
        <p:blipFill>
          <a:blip r:embed="rId4"/>
          <a:srcRect/>
          <a:stretch>
            <a:fillRect/>
          </a:stretch>
        </p:blipFill>
        <p:spPr bwMode="auto">
          <a:xfrm>
            <a:off x="250825" y="4333875"/>
            <a:ext cx="2592388"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7"/>
          <p:cNvPicPr>
            <a:picLocks noChangeAspect="1" noChangeArrowheads="1"/>
          </p:cNvPicPr>
          <p:nvPr/>
        </p:nvPicPr>
        <p:blipFill>
          <a:blip r:embed="rId2"/>
          <a:srcRect/>
          <a:stretch>
            <a:fillRect/>
          </a:stretch>
        </p:blipFill>
        <p:spPr bwMode="auto">
          <a:xfrm>
            <a:off x="-119063" y="-90488"/>
            <a:ext cx="9382126" cy="70389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9"/>
          <p:cNvPicPr>
            <a:picLocks noChangeAspect="1"/>
          </p:cNvPicPr>
          <p:nvPr/>
        </p:nvPicPr>
        <p:blipFill>
          <a:blip r:embed="rId2"/>
          <a:srcRect/>
          <a:stretch>
            <a:fillRect/>
          </a:stretch>
        </p:blipFill>
        <p:spPr bwMode="auto">
          <a:xfrm>
            <a:off x="0" y="0"/>
            <a:ext cx="2857500" cy="2524125"/>
          </a:xfrm>
          <a:prstGeom prst="rect">
            <a:avLst/>
          </a:prstGeom>
          <a:noFill/>
          <a:ln w="9525">
            <a:noFill/>
            <a:miter lim="800000"/>
            <a:headEnd/>
            <a:tailEnd/>
          </a:ln>
        </p:spPr>
      </p:pic>
      <p:pic>
        <p:nvPicPr>
          <p:cNvPr id="16386" name="Рисунок 8"/>
          <p:cNvPicPr>
            <a:picLocks noChangeAspect="1"/>
          </p:cNvPicPr>
          <p:nvPr/>
        </p:nvPicPr>
        <p:blipFill>
          <a:blip r:embed="rId3"/>
          <a:srcRect/>
          <a:stretch>
            <a:fillRect/>
          </a:stretch>
        </p:blipFill>
        <p:spPr bwMode="auto">
          <a:xfrm>
            <a:off x="6215063" y="0"/>
            <a:ext cx="2919412" cy="2000250"/>
          </a:xfrm>
          <a:prstGeom prst="rect">
            <a:avLst/>
          </a:prstGeom>
          <a:noFill/>
          <a:ln w="9525">
            <a:noFill/>
            <a:miter lim="800000"/>
            <a:headEnd/>
            <a:tailEnd/>
          </a:ln>
        </p:spPr>
      </p:pic>
      <p:pic>
        <p:nvPicPr>
          <p:cNvPr id="16387" name="Рисунок 7"/>
          <p:cNvPicPr>
            <a:picLocks noChangeAspect="1"/>
          </p:cNvPicPr>
          <p:nvPr/>
        </p:nvPicPr>
        <p:blipFill>
          <a:blip r:embed="rId4"/>
          <a:srcRect/>
          <a:stretch>
            <a:fillRect/>
          </a:stretch>
        </p:blipFill>
        <p:spPr bwMode="auto">
          <a:xfrm>
            <a:off x="0" y="2957513"/>
            <a:ext cx="2360613" cy="3895725"/>
          </a:xfrm>
          <a:prstGeom prst="rect">
            <a:avLst/>
          </a:prstGeom>
          <a:noFill/>
          <a:ln w="9525">
            <a:noFill/>
            <a:miter lim="800000"/>
            <a:headEnd/>
            <a:tailEnd/>
          </a:ln>
        </p:spPr>
      </p:pic>
      <p:pic>
        <p:nvPicPr>
          <p:cNvPr id="16388" name="Рисунок 6"/>
          <p:cNvPicPr>
            <a:picLocks noChangeAspect="1"/>
          </p:cNvPicPr>
          <p:nvPr/>
        </p:nvPicPr>
        <p:blipFill>
          <a:blip r:embed="rId5"/>
          <a:srcRect/>
          <a:stretch>
            <a:fillRect/>
          </a:stretch>
        </p:blipFill>
        <p:spPr bwMode="auto">
          <a:xfrm>
            <a:off x="3014663" y="0"/>
            <a:ext cx="3036887" cy="3429000"/>
          </a:xfrm>
          <a:prstGeom prst="rect">
            <a:avLst/>
          </a:prstGeom>
          <a:noFill/>
          <a:ln w="9525">
            <a:noFill/>
            <a:miter lim="800000"/>
            <a:headEnd/>
            <a:tailEnd/>
          </a:ln>
        </p:spPr>
      </p:pic>
      <p:pic>
        <p:nvPicPr>
          <p:cNvPr id="16389" name="Рисунок 5"/>
          <p:cNvPicPr>
            <a:picLocks noChangeAspect="1"/>
          </p:cNvPicPr>
          <p:nvPr/>
        </p:nvPicPr>
        <p:blipFill>
          <a:blip r:embed="rId6"/>
          <a:srcRect/>
          <a:stretch>
            <a:fillRect/>
          </a:stretch>
        </p:blipFill>
        <p:spPr bwMode="auto">
          <a:xfrm>
            <a:off x="5781675" y="3990975"/>
            <a:ext cx="3362325" cy="2867025"/>
          </a:xfrm>
          <a:prstGeom prst="rect">
            <a:avLst/>
          </a:prstGeom>
          <a:noFill/>
          <a:ln w="9525">
            <a:noFill/>
            <a:miter lim="800000"/>
            <a:headEnd/>
            <a:tailEnd/>
          </a:ln>
        </p:spPr>
      </p:pic>
      <p:sp>
        <p:nvSpPr>
          <p:cNvPr id="4" name="Прямоугольник 3"/>
          <p:cNvSpPr/>
          <p:nvPr/>
        </p:nvSpPr>
        <p:spPr>
          <a:xfrm>
            <a:off x="0" y="1285860"/>
            <a:ext cx="8568952" cy="5078313"/>
          </a:xfrm>
          <a:prstGeom prst="rect">
            <a:avLst/>
          </a:prstGeom>
          <a:noFill/>
        </p:spPr>
        <p:txBody>
          <a:bodyPr>
            <a:spAutoFit/>
          </a:bodyPr>
          <a:lstStyle/>
          <a:p>
            <a:pPr algn="ctr" fontAlgn="auto">
              <a:spcBef>
                <a:spcPts val="0"/>
              </a:spcBef>
              <a:spcAft>
                <a:spcPts val="0"/>
              </a:spcAft>
              <a:defRPr/>
            </a:pPr>
            <a:r>
              <a:rPr lang="uk-UA"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Проблема, над якою я працюю:</a:t>
            </a:r>
          </a:p>
          <a:p>
            <a:pPr algn="ctr" fontAlgn="auto">
              <a:spcBef>
                <a:spcPts val="0"/>
              </a:spcBef>
              <a:spcAft>
                <a:spcPts val="0"/>
              </a:spcAft>
              <a:defRPr/>
            </a:pPr>
            <a:r>
              <a:rPr lang="uk-UA" sz="5400" b="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“Формування</a:t>
            </a:r>
            <a:r>
              <a:rPr lang="uk-UA"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 та виховання</a:t>
            </a:r>
          </a:p>
          <a:p>
            <a:pPr algn="ctr" fontAlgn="auto">
              <a:spcBef>
                <a:spcPts val="0"/>
              </a:spcBef>
              <a:spcAft>
                <a:spcPts val="0"/>
              </a:spcAft>
              <a:defRPr/>
            </a:pPr>
            <a:r>
              <a:rPr lang="uk-UA"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читацької культури</a:t>
            </a:r>
          </a:p>
          <a:p>
            <a:pPr algn="ctr" fontAlgn="auto">
              <a:spcBef>
                <a:spcPts val="0"/>
              </a:spcBef>
              <a:spcAft>
                <a:spcPts val="0"/>
              </a:spcAft>
              <a:defRPr/>
            </a:pPr>
            <a:r>
              <a:rPr lang="uk-UA"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 на уроках </a:t>
            </a:r>
            <a:r>
              <a:rPr lang="uk-UA" sz="5400" b="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словесності”</a:t>
            </a:r>
            <a:endPar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ъект 2"/>
          <p:cNvSpPr>
            <a:spLocks noGrp="1"/>
          </p:cNvSpPr>
          <p:nvPr>
            <p:ph idx="1"/>
          </p:nvPr>
        </p:nvSpPr>
        <p:spPr>
          <a:xfrm>
            <a:off x="0" y="0"/>
            <a:ext cx="9144000" cy="6858000"/>
          </a:xfrm>
        </p:spPr>
        <p:txBody>
          <a:bodyPr/>
          <a:lstStyle/>
          <a:p>
            <a:pPr algn="ctr">
              <a:buFont typeface="Wingdings 2" pitchFamily="18" charset="2"/>
              <a:buNone/>
            </a:pPr>
            <a:r>
              <a:rPr lang="uk-UA" sz="1200" b="1" smtClean="0">
                <a:latin typeface="Times New Roman" pitchFamily="18" charset="0"/>
                <a:cs typeface="Times New Roman" pitchFamily="18" charset="0"/>
              </a:rPr>
              <a:t>Відгук </a:t>
            </a:r>
            <a:endParaRPr lang="ru-RU" sz="1200" smtClean="0">
              <a:latin typeface="Times New Roman" pitchFamily="18" charset="0"/>
              <a:cs typeface="Times New Roman" pitchFamily="18" charset="0"/>
            </a:endParaRPr>
          </a:p>
          <a:p>
            <a:pPr algn="ctr">
              <a:buFont typeface="Wingdings 2" pitchFamily="18" charset="2"/>
              <a:buNone/>
            </a:pPr>
            <a:r>
              <a:rPr lang="uk-UA" sz="1200" b="1" smtClean="0">
                <a:latin typeface="Times New Roman" pitchFamily="18" charset="0"/>
                <a:cs typeface="Times New Roman" pitchFamily="18" charset="0"/>
              </a:rPr>
              <a:t>про педагогічну та методичну діяльність</a:t>
            </a:r>
            <a:endParaRPr lang="ru-RU" sz="1200" smtClean="0">
              <a:latin typeface="Times New Roman" pitchFamily="18" charset="0"/>
              <a:cs typeface="Times New Roman" pitchFamily="18" charset="0"/>
            </a:endParaRPr>
          </a:p>
          <a:p>
            <a:pPr algn="ctr">
              <a:buFont typeface="Wingdings 2" pitchFamily="18" charset="2"/>
              <a:buNone/>
            </a:pPr>
            <a:r>
              <a:rPr lang="uk-UA" sz="1200" b="1" smtClean="0">
                <a:latin typeface="Times New Roman" pitchFamily="18" charset="0"/>
                <a:cs typeface="Times New Roman" pitchFamily="18" charset="0"/>
              </a:rPr>
              <a:t>учителя  української мови і літератури </a:t>
            </a:r>
            <a:endParaRPr lang="ru-RU" sz="1200" smtClean="0">
              <a:latin typeface="Times New Roman" pitchFamily="18" charset="0"/>
              <a:cs typeface="Times New Roman" pitchFamily="18" charset="0"/>
            </a:endParaRPr>
          </a:p>
          <a:p>
            <a:pPr algn="ctr">
              <a:buFont typeface="Wingdings 2" pitchFamily="18" charset="2"/>
              <a:buNone/>
            </a:pPr>
            <a:r>
              <a:rPr lang="uk-UA" sz="1200" b="1" smtClean="0">
                <a:latin typeface="Times New Roman" pitchFamily="18" charset="0"/>
                <a:cs typeface="Times New Roman" pitchFamily="18" charset="0"/>
              </a:rPr>
              <a:t>Тернопільської класичної гімназії  </a:t>
            </a:r>
            <a:endParaRPr lang="ru-RU" sz="1200" smtClean="0">
              <a:latin typeface="Times New Roman" pitchFamily="18" charset="0"/>
              <a:cs typeface="Times New Roman" pitchFamily="18" charset="0"/>
            </a:endParaRPr>
          </a:p>
          <a:p>
            <a:pPr algn="ctr">
              <a:buFont typeface="Wingdings 2" pitchFamily="18" charset="2"/>
              <a:buNone/>
            </a:pPr>
            <a:r>
              <a:rPr lang="uk-UA" sz="1200" b="1" smtClean="0">
                <a:latin typeface="Times New Roman" pitchFamily="18" charset="0"/>
                <a:cs typeface="Times New Roman" pitchFamily="18" charset="0"/>
              </a:rPr>
              <a:t>Гринчук Ольги Болеславівни</a:t>
            </a:r>
            <a:endParaRPr lang="ru-RU" sz="1200" smtClean="0">
              <a:latin typeface="Times New Roman" pitchFamily="18" charset="0"/>
              <a:cs typeface="Times New Roman" pitchFamily="18" charset="0"/>
            </a:endParaRPr>
          </a:p>
          <a:p>
            <a:pPr>
              <a:buFont typeface="Wingdings 2" pitchFamily="18" charset="2"/>
              <a:buNone/>
            </a:pPr>
            <a:r>
              <a:rPr lang="uk-UA" sz="1200" smtClean="0"/>
              <a:t>		</a:t>
            </a:r>
            <a:r>
              <a:rPr lang="uk-UA" sz="1200" smtClean="0">
                <a:latin typeface="Times New Roman" pitchFamily="18" charset="0"/>
                <a:cs typeface="Times New Roman" pitchFamily="18" charset="0"/>
              </a:rPr>
              <a:t>Педагогічний  стаж Гринчук О.Б. становить двадцять дев’ять років. У Тернопільській  класичній  гімназії  Ольга Болеславівна працює з 1997 року. За час роботи у вчителя склалася власна система форм, методів і прийомів навчання школярів, серед яких пріоритетними є вироблення навичок самоосвіти, самовиховання, що сприяє всесторонньому  розвитку особистості учня.  </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Учитель працює над проблемою «Формування та виховання читацької культури на уроках словесності». Основним завданням Гринчук О.Б. вважає не лише ознайомлення школярів з кращими зразками художніх творів, запропонованих програмою, але й формування у дітей естетичних смаків, уміння визначити справжню художню перлину серед розмаїття книг.</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Кожне заняття Ольга Болеславівна проводить на високому професійному та методичному рівнях, на основі співпраці і зацікавленого діалогу. Невід’ємною складовою роботи Гринчук О. Б. є використання технічних засобів навчання, які дають можливість ширше залучати учнів до проектної діяльності, застосовувати інтерактивні технології на уроках української мови і літератури. Систематичними у роботі вчителя стали інтегровані  уроки з використанням інноваційних технологій.</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Уроки вчителя Гринчук О.Б. завжди логічно побудовані, цікаві, глибоко змістовні, насичені проблемно-пізнавальними завданнями. Велику увагу педагог приділяє розвитку логічного мислення учнів, їхнього мовлення, індивідуалізації та диференціації навчання, здійсненню між предметних  зв’язків, за допомогою яких поєднує навчальний матеріал з історією, географією, художньою культурою, світовою літературою, музикою, образотворчим мистецтвом.</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Гринчук О.Б. – член методичної комісії учителів української мови і літератури, світової літератури, постійно працює над підвищенням свого фахового та методичного рівня. Вона є автором посібника «Зошит для поточного і контрольного оцінювання з української літератури. 5 клас» («Мандрівець», 2014р.). Своїм досвідом роботи  учитель ділиться з колегами: виступає перед слухачами  курсів підвищення  кваліфікації, бере активну участь у різноманітних формах методичної роботи гімназії, міста, області. Гринчук О.Б. допомагає молодим педагогам у професійному становленні, є керівником міської школи педагогічного зростання «Майдан молодих».  Учитель плідно співпрацює з ТДПУ ім. В. Гнатюка, ділиться власним педагогічним досвідом зі студентами,  проводить показові заняття, позакласні заходи.</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Директор Тернопільської </a:t>
            </a:r>
            <a:endParaRPr lang="ru-RU" sz="1200" smtClean="0">
              <a:latin typeface="Times New Roman" pitchFamily="18" charset="0"/>
              <a:cs typeface="Times New Roman" pitchFamily="18" charset="0"/>
            </a:endParaRPr>
          </a:p>
          <a:p>
            <a:pPr>
              <a:buFont typeface="Wingdings 2" pitchFamily="18" charset="2"/>
              <a:buNone/>
            </a:pPr>
            <a:r>
              <a:rPr lang="uk-UA" sz="1200" smtClean="0">
                <a:latin typeface="Times New Roman" pitchFamily="18" charset="0"/>
                <a:cs typeface="Times New Roman" pitchFamily="18" charset="0"/>
              </a:rPr>
              <a:t>  		 класичної гімназії                                                       				В.К. Тригуба</a:t>
            </a:r>
            <a:endParaRPr lang="ru-RU" sz="1200" smtClean="0">
              <a:latin typeface="Times New Roman" pitchFamily="18" charset="0"/>
              <a:cs typeface="Times New Roman" pitchFamily="18" charset="0"/>
            </a:endParaRPr>
          </a:p>
          <a:p>
            <a:pPr>
              <a:buFont typeface="Wingdings 2" pitchFamily="18" charset="2"/>
              <a:buNone/>
            </a:pPr>
            <a:endParaRPr lang="uk-UA" sz="12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fontAlgn="auto">
              <a:spcAft>
                <a:spcPts val="0"/>
              </a:spcAft>
              <a:defRPr/>
            </a:pPr>
            <a:r>
              <a:rPr lang="uk-UA" sz="6000" b="1" i="1" u="sng" dirty="0" smtClean="0">
                <a:solidFill>
                  <a:schemeClr val="tx2">
                    <a:satMod val="130000"/>
                  </a:schemeClr>
                </a:solidFill>
              </a:rPr>
              <a:t>Мої нагороди</a:t>
            </a:r>
            <a:endParaRPr lang="uk-UA" sz="6000" b="1" i="1" u="sng" dirty="0">
              <a:solidFill>
                <a:schemeClr val="tx2">
                  <a:satMod val="130000"/>
                </a:schemeClr>
              </a:solidFill>
            </a:endParaRPr>
          </a:p>
        </p:txBody>
      </p:sp>
      <p:pic>
        <p:nvPicPr>
          <p:cNvPr id="18434" name="Picture 2"/>
          <p:cNvPicPr>
            <a:picLocks noChangeAspect="1" noChangeArrowheads="1"/>
          </p:cNvPicPr>
          <p:nvPr/>
        </p:nvPicPr>
        <p:blipFill>
          <a:blip r:embed="rId2"/>
          <a:srcRect/>
          <a:stretch>
            <a:fillRect/>
          </a:stretch>
        </p:blipFill>
        <p:spPr bwMode="auto">
          <a:xfrm>
            <a:off x="0" y="1214438"/>
            <a:ext cx="3270250" cy="4643437"/>
          </a:xfrm>
          <a:prstGeom prst="rect">
            <a:avLst/>
          </a:prstGeom>
          <a:noFill/>
          <a:ln w="9525">
            <a:noFill/>
            <a:miter lim="800000"/>
            <a:headEnd/>
            <a:tailEnd/>
          </a:ln>
        </p:spPr>
      </p:pic>
      <p:pic>
        <p:nvPicPr>
          <p:cNvPr id="18435" name="Picture 3"/>
          <p:cNvPicPr>
            <a:picLocks noChangeAspect="1" noChangeArrowheads="1"/>
          </p:cNvPicPr>
          <p:nvPr/>
        </p:nvPicPr>
        <p:blipFill>
          <a:blip r:embed="rId3"/>
          <a:srcRect/>
          <a:stretch>
            <a:fillRect/>
          </a:stretch>
        </p:blipFill>
        <p:spPr bwMode="auto">
          <a:xfrm>
            <a:off x="3143250" y="2000250"/>
            <a:ext cx="3136900" cy="4572000"/>
          </a:xfrm>
          <a:prstGeom prst="rect">
            <a:avLst/>
          </a:prstGeom>
          <a:noFill/>
          <a:ln w="9525">
            <a:noFill/>
            <a:miter lim="800000"/>
            <a:headEnd/>
            <a:tailEnd/>
          </a:ln>
        </p:spPr>
      </p:pic>
      <p:pic>
        <p:nvPicPr>
          <p:cNvPr id="18436" name="Picture 4"/>
          <p:cNvPicPr>
            <a:picLocks noChangeAspect="1" noChangeArrowheads="1"/>
          </p:cNvPicPr>
          <p:nvPr/>
        </p:nvPicPr>
        <p:blipFill>
          <a:blip r:embed="rId4"/>
          <a:srcRect/>
          <a:stretch>
            <a:fillRect/>
          </a:stretch>
        </p:blipFill>
        <p:spPr bwMode="auto">
          <a:xfrm>
            <a:off x="6215063" y="1428750"/>
            <a:ext cx="2928937" cy="424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71563"/>
          </a:xfrm>
        </p:spPr>
        <p:txBody>
          <a:bodyPr/>
          <a:lstStyle/>
          <a:p>
            <a:pPr algn="ctr" fontAlgn="auto">
              <a:spcAft>
                <a:spcPts val="0"/>
              </a:spcAft>
              <a:defRPr/>
            </a:pPr>
            <a:r>
              <a:rPr lang="uk-UA" sz="6000" u="sng" dirty="0" smtClean="0">
                <a:solidFill>
                  <a:schemeClr val="tx2">
                    <a:satMod val="130000"/>
                  </a:schemeClr>
                </a:solidFill>
              </a:rPr>
              <a:t>Мої друковані праці</a:t>
            </a:r>
            <a:endParaRPr lang="uk-UA" sz="6000" u="sng" dirty="0">
              <a:solidFill>
                <a:schemeClr val="tx2">
                  <a:satMod val="130000"/>
                </a:schemeClr>
              </a:solidFill>
            </a:endParaRPr>
          </a:p>
        </p:txBody>
      </p:sp>
      <p:pic>
        <p:nvPicPr>
          <p:cNvPr id="19458" name="Рисунок 1"/>
          <p:cNvPicPr>
            <a:picLocks noChangeAspect="1" noChangeArrowheads="1"/>
          </p:cNvPicPr>
          <p:nvPr/>
        </p:nvPicPr>
        <p:blipFill>
          <a:blip r:embed="rId2"/>
          <a:srcRect/>
          <a:stretch>
            <a:fillRect/>
          </a:stretch>
        </p:blipFill>
        <p:spPr bwMode="auto">
          <a:xfrm>
            <a:off x="2857500" y="1062038"/>
            <a:ext cx="5072063" cy="579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25" y="0"/>
            <a:ext cx="7934325" cy="6248400"/>
          </a:xfrm>
        </p:spPr>
        <p:txBody>
          <a:bodyPr>
            <a:normAutofit lnSpcReduction="10000"/>
          </a:bodyPr>
          <a:lstStyle/>
          <a:p>
            <a:pPr marL="365760" indent="-283464" algn="ctr" fontAlgn="auto">
              <a:spcAft>
                <a:spcPts val="0"/>
              </a:spcAft>
              <a:buFont typeface="Wingdings 2"/>
              <a:buNone/>
              <a:defRPr/>
            </a:pPr>
            <a:r>
              <a:rPr lang="ru-RU" sz="1100" b="1" dirty="0" smtClean="0"/>
              <a:t> </a:t>
            </a:r>
            <a:r>
              <a:rPr lang="ru-RU" sz="1100" b="1" dirty="0" err="1" smtClean="0"/>
              <a:t>Опис</a:t>
            </a:r>
            <a:r>
              <a:rPr lang="ru-RU" sz="1100" b="1" dirty="0" smtClean="0"/>
              <a:t>  </a:t>
            </a:r>
            <a:r>
              <a:rPr lang="ru-RU" sz="1100" b="1" dirty="0" err="1" smtClean="0"/>
              <a:t>досвіду</a:t>
            </a:r>
            <a:r>
              <a:rPr lang="ru-RU" sz="1100" b="1" dirty="0" smtClean="0"/>
              <a:t>  </a:t>
            </a:r>
            <a:r>
              <a:rPr lang="ru-RU" sz="1100" b="1" dirty="0" err="1" smtClean="0"/>
              <a:t>роботи</a:t>
            </a:r>
            <a:r>
              <a:rPr lang="ru-RU" sz="1100" dirty="0" smtClean="0"/>
              <a:t/>
            </a:r>
            <a:br>
              <a:rPr lang="ru-RU" sz="1100" dirty="0" smtClean="0"/>
            </a:br>
            <a:r>
              <a:rPr lang="ru-RU" sz="1100" b="1" dirty="0" err="1" smtClean="0"/>
              <a:t>вчителя</a:t>
            </a:r>
            <a:r>
              <a:rPr lang="ru-RU" sz="1100" b="1" dirty="0" smtClean="0"/>
              <a:t>  </a:t>
            </a:r>
            <a:r>
              <a:rPr lang="uk-UA" sz="1100" b="1" dirty="0" smtClean="0"/>
              <a:t>української  мови та літератури</a:t>
            </a:r>
            <a:r>
              <a:rPr lang="ru-RU" sz="1100" dirty="0" smtClean="0"/>
              <a:t/>
            </a:r>
            <a:br>
              <a:rPr lang="ru-RU" sz="1100" dirty="0" smtClean="0"/>
            </a:br>
            <a:r>
              <a:rPr lang="uk-UA" sz="1100" b="1" dirty="0" smtClean="0"/>
              <a:t>Тернопільської  класичної  гімназії</a:t>
            </a:r>
            <a:r>
              <a:rPr lang="ru-RU" sz="1100" dirty="0" smtClean="0"/>
              <a:t/>
            </a:r>
            <a:br>
              <a:rPr lang="ru-RU" sz="1100" dirty="0" smtClean="0"/>
            </a:br>
            <a:r>
              <a:rPr lang="uk-UA" sz="1100" b="1" dirty="0" err="1" smtClean="0"/>
              <a:t>Гринчук</a:t>
            </a:r>
            <a:r>
              <a:rPr lang="uk-UA" sz="1100" b="1" dirty="0" smtClean="0"/>
              <a:t>  Ольги  Болеславівни</a:t>
            </a:r>
            <a:endParaRPr lang="ru-RU" sz="1100" dirty="0" smtClean="0"/>
          </a:p>
          <a:p>
            <a:pPr marL="365760" indent="-283464" algn="r" fontAlgn="auto">
              <a:spcAft>
                <a:spcPts val="0"/>
              </a:spcAft>
              <a:buFont typeface="Wingdings 2"/>
              <a:buNone/>
              <a:defRPr/>
            </a:pPr>
            <a:r>
              <a:rPr lang="uk-UA" sz="1100" b="1" dirty="0" smtClean="0"/>
              <a:t>Найперше, що має зробити вчитель, – </a:t>
            </a:r>
            <a:endParaRPr lang="ru-RU" sz="1100" dirty="0" smtClean="0"/>
          </a:p>
          <a:p>
            <a:pPr marL="365760" indent="-283464" algn="r" fontAlgn="auto">
              <a:spcAft>
                <a:spcPts val="0"/>
              </a:spcAft>
              <a:buFont typeface="Wingdings 2"/>
              <a:buNone/>
              <a:defRPr/>
            </a:pPr>
            <a:r>
              <a:rPr lang="uk-UA" sz="1100" b="1" dirty="0" smtClean="0"/>
              <a:t>це розвинути в учня дух допитливості</a:t>
            </a:r>
            <a:endParaRPr lang="ru-RU" sz="1100" dirty="0" smtClean="0"/>
          </a:p>
          <a:p>
            <a:pPr marL="365760" indent="-283464" fontAlgn="auto">
              <a:spcAft>
                <a:spcPts val="0"/>
              </a:spcAft>
              <a:buFont typeface="Wingdings 2"/>
              <a:buNone/>
              <a:defRPr/>
            </a:pPr>
            <a:endParaRPr lang="ru-RU" sz="1100" dirty="0" smtClean="0"/>
          </a:p>
          <a:p>
            <a:pPr marL="365760" indent="-283464" fontAlgn="auto">
              <a:spcAft>
                <a:spcPts val="0"/>
              </a:spcAft>
              <a:buFont typeface="Wingdings 2"/>
              <a:buNone/>
              <a:defRPr/>
            </a:pPr>
            <a:r>
              <a:rPr lang="uk-UA" sz="1100" dirty="0" smtClean="0"/>
              <a:t>		Читацька культура – це складова частина загальної культури особистості, комплекс знань, умінь і почуттів читача, що передбачає свідомий вибір тематики читання, його системність з метою повноцінного і глибокого сприйняття та засвоєння літературного тексту. Оцінка впливу літератури на школярів проводиться з трьох аспектів: </a:t>
            </a:r>
            <a:r>
              <a:rPr lang="uk-UA" sz="1100" dirty="0" err="1" smtClean="0"/>
              <a:t>освітньо-змістового</a:t>
            </a:r>
            <a:r>
              <a:rPr lang="uk-UA" sz="1100" dirty="0" smtClean="0"/>
              <a:t>, практичного та </a:t>
            </a:r>
            <a:r>
              <a:rPr lang="uk-UA" sz="1100" dirty="0" err="1" smtClean="0"/>
              <a:t>ціннісно-орiєнтаційного</a:t>
            </a:r>
            <a:r>
              <a:rPr lang="uk-UA" sz="1100" dirty="0" smtClean="0"/>
              <a:t>.</a:t>
            </a:r>
            <a:endParaRPr lang="ru-RU" sz="1100" dirty="0" smtClean="0"/>
          </a:p>
          <a:p>
            <a:pPr marL="365760" indent="-283464" fontAlgn="auto">
              <a:spcAft>
                <a:spcPts val="0"/>
              </a:spcAft>
              <a:buFont typeface="Wingdings 2"/>
              <a:buNone/>
              <a:defRPr/>
            </a:pPr>
            <a:r>
              <a:rPr lang="uk-UA" sz="1100" dirty="0" smtClean="0"/>
              <a:t>		Загальна начитаність (літературна ерудиція, знання текстів прочитаних творів), фактичні знання з літератури (знання з теорії та історії літератури, літературної критики, оволодіння логікою аналізу творів) складають </a:t>
            </a:r>
            <a:r>
              <a:rPr lang="uk-UA" sz="1100" dirty="0" err="1" smtClean="0"/>
              <a:t>освітньо-змістовий</a:t>
            </a:r>
            <a:r>
              <a:rPr lang="uk-UA" sz="1100" dirty="0" smtClean="0"/>
              <a:t> аспект читацької культури.</a:t>
            </a:r>
            <a:endParaRPr lang="ru-RU" sz="1100" dirty="0" smtClean="0"/>
          </a:p>
          <a:p>
            <a:pPr marL="365760" indent="-283464" fontAlgn="auto">
              <a:spcAft>
                <a:spcPts val="0"/>
              </a:spcAft>
              <a:buFont typeface="Wingdings 2"/>
              <a:buNone/>
              <a:defRPr/>
            </a:pPr>
            <a:r>
              <a:rPr lang="uk-UA" sz="1100" dirty="0" smtClean="0"/>
              <a:t>		Вибір літератури, уміння опрацьовувати її, інтерпретувати, усно і письмово висловлювати свої роздуми стосовно того чи іншого літературного явища вказують на наявність читацької культури та її рівень в практичній діяльності, спрямованій на опанування самостійним читанням.</a:t>
            </a:r>
            <a:endParaRPr lang="ru-RU" sz="1100" dirty="0" smtClean="0"/>
          </a:p>
          <a:p>
            <a:pPr marL="365760" indent="-283464" fontAlgn="auto">
              <a:spcAft>
                <a:spcPts val="0"/>
              </a:spcAft>
              <a:buFont typeface="Wingdings 2"/>
              <a:buNone/>
              <a:defRPr/>
            </a:pPr>
            <a:r>
              <a:rPr lang="uk-UA" sz="1100" dirty="0" smtClean="0"/>
              <a:t>		Здатність сприймати конкретні художні твори, оцінка цих творів на основі власних почуттів, особисті читацькі інтереси, естетичний смак загалом складають </a:t>
            </a:r>
            <a:r>
              <a:rPr lang="uk-UA" sz="1100" dirty="0" err="1" smtClean="0"/>
              <a:t>ціннісно-орієнтаційний</a:t>
            </a:r>
            <a:r>
              <a:rPr lang="uk-UA" sz="1100" dirty="0" smtClean="0"/>
              <a:t> аспект читацької культури.</a:t>
            </a:r>
            <a:endParaRPr lang="ru-RU" sz="1100" dirty="0" smtClean="0"/>
          </a:p>
          <a:p>
            <a:pPr marL="365760" indent="-283464" fontAlgn="auto">
              <a:spcAft>
                <a:spcPts val="0"/>
              </a:spcAft>
              <a:buFont typeface="Wingdings 2"/>
              <a:buNone/>
              <a:defRPr/>
            </a:pPr>
            <a:r>
              <a:rPr lang="uk-UA" sz="1100" dirty="0" smtClean="0"/>
              <a:t>		Концепція розвитку читацької діяльності особистості вибудовується на основі технологічного підходу, виходячи із тенденцій розвитку знань, умінь і почуттів читача. </a:t>
            </a:r>
            <a:endParaRPr lang="ru-RU" sz="1100" dirty="0" smtClean="0"/>
          </a:p>
          <a:p>
            <a:pPr marL="365760" indent="-283464" fontAlgn="auto">
              <a:spcAft>
                <a:spcPts val="0"/>
              </a:spcAft>
              <a:buFont typeface="Wingdings 2"/>
              <a:buNone/>
              <a:defRPr/>
            </a:pPr>
            <a:r>
              <a:rPr lang="uk-UA" sz="1100" dirty="0" smtClean="0"/>
              <a:t>		Одним із найважливіших умінь дитини є вміння читати. Обсяг інформації постійно зростає, а щоб отримати її з книг, преси, Інтернету, потрібно вміти читати. Сьогодні як ніколи актуальні слова Василя Сухомлинського: «Без високої культури читання немає ні школи, ні справжньої розумової праці, читання — це найважливіший інструмент навчання та джерело багатого духовного життя». В умовах особистісно-орієнтованого навчання потрібна така система читання, яка забезпечить розвиток дитини, збагатить її емоційно-художній досвід, інформаційно-естетичну базу, що сприятиме становленню духовного світу, розвиватиме відчуття прекрасного.</a:t>
            </a:r>
          </a:p>
          <a:p>
            <a:pPr marL="365760" indent="-283464" fontAlgn="auto">
              <a:spcAft>
                <a:spcPts val="0"/>
              </a:spcAft>
              <a:buFont typeface="Wingdings 2"/>
              <a:buNone/>
              <a:defRPr/>
            </a:pPr>
            <a:r>
              <a:rPr lang="uk-UA" sz="1100" dirty="0" smtClean="0"/>
              <a:t>		Проблему учнівського читання розглянуто як у працях прогресивних педагогів минулого Ф.І.Буслаєва, В.І.</a:t>
            </a:r>
            <a:r>
              <a:rPr lang="uk-UA" sz="1100" dirty="0" err="1" smtClean="0"/>
              <a:t>Водовозова</a:t>
            </a:r>
            <a:r>
              <a:rPr lang="uk-UA" sz="1100" dirty="0" smtClean="0"/>
              <a:t>, В.Я.</a:t>
            </a:r>
            <a:r>
              <a:rPr lang="uk-UA" sz="1100" dirty="0" err="1" smtClean="0"/>
              <a:t>Стоюніна</a:t>
            </a:r>
            <a:r>
              <a:rPr lang="uk-UA" sz="1100" dirty="0" smtClean="0"/>
              <a:t> та ін., так і у дослідженнях сучасних вчених-методистів О.О.Ісаєвої, Л.Ф.Мірошниченко, А.Л.</a:t>
            </a:r>
            <a:r>
              <a:rPr lang="uk-UA" sz="1100" dirty="0" err="1" smtClean="0"/>
              <a:t>Ситченка</a:t>
            </a:r>
            <a:r>
              <a:rPr lang="uk-UA" sz="1100" dirty="0" smtClean="0"/>
              <a:t>, А.М.</a:t>
            </a:r>
            <a:r>
              <a:rPr lang="uk-UA" sz="1100" dirty="0" err="1" smtClean="0"/>
              <a:t>Сафонової</a:t>
            </a:r>
            <a:r>
              <a:rPr lang="uk-UA" sz="1100" dirty="0" smtClean="0"/>
              <a:t> та ін. Розвиток операційної свідомості під час читацької діяльності досліджено у працях провідних учених-методистів О.М.Бандури, Н.Й.Волошиної, В.Г.</a:t>
            </a:r>
            <a:r>
              <a:rPr lang="uk-UA" sz="1100" dirty="0" err="1" smtClean="0"/>
              <a:t>Маранцмана</a:t>
            </a:r>
            <a:r>
              <a:rPr lang="uk-UA" sz="1100" dirty="0" smtClean="0"/>
              <a:t>, Є.А.Пасічника та ін. Сприйняття виучуваних творів та їх аналіз розглянуто у працях А.О.</a:t>
            </a:r>
            <a:r>
              <a:rPr lang="uk-UA" sz="1100" dirty="0" err="1" smtClean="0"/>
              <a:t>Вітченка</a:t>
            </a:r>
            <a:r>
              <a:rPr lang="uk-UA" sz="1100" dirty="0" smtClean="0"/>
              <a:t>, Ж.В.Клименко, В.М.Коваленко, Ю.І.Ковбасенка, К.В.</a:t>
            </a:r>
            <a:r>
              <a:rPr lang="uk-UA" sz="1100" dirty="0" err="1" smtClean="0"/>
              <a:t>Таранік-Ткачук</a:t>
            </a:r>
            <a:r>
              <a:rPr lang="uk-UA" sz="1100" dirty="0" smtClean="0"/>
              <a:t>, С.І.</a:t>
            </a:r>
            <a:r>
              <a:rPr lang="uk-UA" sz="1100" dirty="0" err="1" smtClean="0"/>
              <a:t>Сафарян</a:t>
            </a:r>
            <a:r>
              <a:rPr lang="uk-UA" sz="1100" dirty="0" smtClean="0"/>
              <a:t> та ін. Формування практичних умінь та навичок навчальної діяльності на рівні автоматичних у своїх дослідженнях розглядали В.О.</a:t>
            </a:r>
            <a:r>
              <a:rPr lang="uk-UA" sz="1100" dirty="0" err="1" smtClean="0"/>
              <a:t>Онищук</a:t>
            </a:r>
            <a:r>
              <a:rPr lang="uk-UA" sz="1100" dirty="0" smtClean="0"/>
              <a:t>, Г.К.</a:t>
            </a:r>
            <a:r>
              <a:rPr lang="uk-UA" sz="1100" dirty="0" err="1" smtClean="0"/>
              <a:t>Селевко</a:t>
            </a:r>
            <a:r>
              <a:rPr lang="uk-UA" sz="1100" dirty="0" smtClean="0"/>
              <a:t>, Д.В.</a:t>
            </a:r>
            <a:r>
              <a:rPr lang="uk-UA" sz="1100" dirty="0" err="1" smtClean="0"/>
              <a:t>Чернилевський</a:t>
            </a:r>
            <a:r>
              <a:rPr lang="uk-UA" sz="1100" dirty="0" smtClean="0"/>
              <a:t> та ін.</a:t>
            </a:r>
            <a:endParaRPr lang="ru-RU" sz="1100" dirty="0" smtClean="0"/>
          </a:p>
          <a:p>
            <a:pPr marL="365760" indent="-283464" fontAlgn="auto">
              <a:spcAft>
                <a:spcPts val="0"/>
              </a:spcAft>
              <a:buFont typeface="Wingdings 2"/>
              <a:buNone/>
              <a:defRPr/>
            </a:pPr>
            <a:endParaRPr lang="ru-RU" sz="1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25" y="357188"/>
            <a:ext cx="8143875" cy="6500812"/>
          </a:xfrm>
        </p:spPr>
        <p:txBody>
          <a:bodyPr>
            <a:normAutofit fontScale="92500"/>
          </a:bodyPr>
          <a:lstStyle/>
          <a:p>
            <a:pPr marL="365760" indent="-283464" fontAlgn="auto">
              <a:spcAft>
                <a:spcPts val="0"/>
              </a:spcAft>
              <a:buFont typeface="Wingdings 2"/>
              <a:buNone/>
              <a:defRPr/>
            </a:pPr>
            <a:r>
              <a:rPr lang="ru-RU" sz="1400" dirty="0" smtClean="0"/>
              <a:t>		</a:t>
            </a:r>
            <a:r>
              <a:rPr lang="ru-RU" sz="1400" dirty="0" err="1" smtClean="0"/>
              <a:t>Вважаю</a:t>
            </a:r>
            <a:r>
              <a:rPr lang="ru-RU" sz="1400" dirty="0" smtClean="0"/>
              <a:t>  </a:t>
            </a:r>
            <a:r>
              <a:rPr lang="ru-RU" sz="1400" dirty="0" err="1" smtClean="0"/>
              <a:t>особистість</a:t>
            </a:r>
            <a:r>
              <a:rPr lang="ru-RU" sz="1400" dirty="0" smtClean="0"/>
              <a:t>   </a:t>
            </a:r>
            <a:r>
              <a:rPr lang="ru-RU" sz="1400" dirty="0" err="1" smtClean="0"/>
              <a:t>пріоритетом</a:t>
            </a:r>
            <a:r>
              <a:rPr lang="ru-RU" sz="1400" dirty="0" smtClean="0"/>
              <a:t>   </a:t>
            </a:r>
            <a:r>
              <a:rPr lang="ru-RU" sz="1400" dirty="0" err="1" smtClean="0"/>
              <a:t>педагогічної</a:t>
            </a:r>
            <a:r>
              <a:rPr lang="ru-RU" sz="1400" dirty="0" smtClean="0"/>
              <a:t>   </a:t>
            </a:r>
            <a:r>
              <a:rPr lang="ru-RU" sz="1400" dirty="0" err="1" smtClean="0"/>
              <a:t>діяльності</a:t>
            </a:r>
            <a:r>
              <a:rPr lang="ru-RU" sz="1400" dirty="0" smtClean="0"/>
              <a:t>,   тому </a:t>
            </a:r>
            <a:r>
              <a:rPr lang="ru-RU" sz="1400" dirty="0" err="1" smtClean="0"/>
              <a:t>навчаю</a:t>
            </a:r>
            <a:r>
              <a:rPr lang="ru-RU" sz="1400" dirty="0" smtClean="0"/>
              <a:t> </a:t>
            </a:r>
            <a:r>
              <a:rPr lang="ru-RU" sz="1400" dirty="0" err="1" smtClean="0"/>
              <a:t>своїх</a:t>
            </a:r>
            <a:r>
              <a:rPr lang="ru-RU" sz="1400" dirty="0" smtClean="0"/>
              <a:t> </a:t>
            </a:r>
            <a:r>
              <a:rPr lang="ru-RU" sz="1400" dirty="0" err="1" smtClean="0"/>
              <a:t>вихованців</a:t>
            </a:r>
            <a:r>
              <a:rPr lang="ru-RU" sz="1400" dirty="0" smtClean="0"/>
              <a:t>   не   </a:t>
            </a:r>
            <a:r>
              <a:rPr lang="ru-RU" sz="1400" dirty="0" err="1" smtClean="0"/>
              <a:t>тільки</a:t>
            </a:r>
            <a:r>
              <a:rPr lang="ru-RU" sz="1400" dirty="0" smtClean="0"/>
              <a:t>  </a:t>
            </a:r>
            <a:r>
              <a:rPr lang="ru-RU" sz="1400" dirty="0" err="1" smtClean="0"/>
              <a:t>читати</a:t>
            </a:r>
            <a:r>
              <a:rPr lang="ru-RU" sz="1400" dirty="0" smtClean="0"/>
              <a:t>,  </a:t>
            </a:r>
            <a:r>
              <a:rPr lang="ru-RU" sz="1400" dirty="0" err="1" smtClean="0"/>
              <a:t>писати</a:t>
            </a:r>
            <a:r>
              <a:rPr lang="ru-RU" sz="1400" dirty="0" smtClean="0"/>
              <a:t>, а  </a:t>
            </a:r>
            <a:r>
              <a:rPr lang="ru-RU" sz="1400" dirty="0" err="1" smtClean="0"/>
              <a:t>й</a:t>
            </a:r>
            <a:r>
              <a:rPr lang="ru-RU" sz="1400" dirty="0" smtClean="0"/>
              <a:t>  </a:t>
            </a:r>
            <a:r>
              <a:rPr lang="ru-RU" sz="1400" dirty="0" err="1" smtClean="0"/>
              <a:t>любити</a:t>
            </a:r>
            <a:r>
              <a:rPr lang="ru-RU" sz="1400" dirty="0" smtClean="0"/>
              <a:t> </a:t>
            </a:r>
            <a:r>
              <a:rPr lang="ru-RU" sz="1400" dirty="0" err="1" smtClean="0"/>
              <a:t>і</a:t>
            </a:r>
            <a:r>
              <a:rPr lang="ru-RU" sz="1400" dirty="0" smtClean="0"/>
              <a:t> </a:t>
            </a:r>
            <a:r>
              <a:rPr lang="ru-RU" sz="1400" dirty="0" err="1" smtClean="0"/>
              <a:t>шанувати</a:t>
            </a:r>
            <a:r>
              <a:rPr lang="ru-RU" sz="1400" dirty="0" smtClean="0"/>
              <a:t> </a:t>
            </a:r>
            <a:r>
              <a:rPr lang="ru-RU" sz="1400" dirty="0" err="1" smtClean="0"/>
              <a:t>людей,Батьківщину</a:t>
            </a:r>
            <a:r>
              <a:rPr lang="ru-RU" sz="1400" dirty="0" smtClean="0"/>
              <a:t>, </a:t>
            </a:r>
            <a:r>
              <a:rPr lang="ru-RU" sz="1400" dirty="0" err="1" smtClean="0"/>
              <a:t>поважати</a:t>
            </a:r>
            <a:r>
              <a:rPr lang="ru-RU" sz="1400" dirty="0" smtClean="0"/>
              <a:t> старших. </a:t>
            </a:r>
            <a:r>
              <a:rPr lang="ru-RU" sz="1400" dirty="0" err="1" smtClean="0"/>
              <a:t>Найголовніше</a:t>
            </a:r>
            <a:r>
              <a:rPr lang="ru-RU" sz="1400" dirty="0" smtClean="0"/>
              <a:t> </a:t>
            </a:r>
            <a:r>
              <a:rPr lang="ru-RU" sz="1400" dirty="0" err="1" smtClean="0"/>
              <a:t>завдання</a:t>
            </a:r>
            <a:r>
              <a:rPr lang="ru-RU" sz="1400" dirty="0" smtClean="0"/>
              <a:t> для мене -  </a:t>
            </a:r>
            <a:r>
              <a:rPr lang="ru-RU" sz="1400" dirty="0" err="1" smtClean="0"/>
              <a:t>навчити</a:t>
            </a:r>
            <a:r>
              <a:rPr lang="ru-RU" sz="1400" dirty="0" smtClean="0"/>
              <a:t> </a:t>
            </a:r>
            <a:r>
              <a:rPr lang="ru-RU" sz="1400" dirty="0" err="1" smtClean="0"/>
              <a:t>дітей</a:t>
            </a:r>
            <a:r>
              <a:rPr lang="ru-RU" sz="1400" dirty="0" smtClean="0"/>
              <a:t> </a:t>
            </a:r>
            <a:r>
              <a:rPr lang="ru-RU" sz="1400" dirty="0" err="1" smtClean="0"/>
              <a:t>мислити</a:t>
            </a:r>
            <a:r>
              <a:rPr lang="ru-RU" sz="1400" dirty="0" smtClean="0"/>
              <a:t> </a:t>
            </a:r>
            <a:r>
              <a:rPr lang="ru-RU" sz="1400" dirty="0" err="1" smtClean="0"/>
              <a:t>самостійно</a:t>
            </a:r>
            <a:r>
              <a:rPr lang="ru-RU" sz="1400" dirty="0" smtClean="0"/>
              <a:t> </a:t>
            </a:r>
            <a:r>
              <a:rPr lang="ru-RU" sz="1400" dirty="0" err="1" smtClean="0"/>
              <a:t>і</a:t>
            </a:r>
            <a:r>
              <a:rPr lang="ru-RU" sz="1400" dirty="0" smtClean="0"/>
              <a:t> </a:t>
            </a:r>
            <a:r>
              <a:rPr lang="ru-RU" sz="1400" dirty="0" err="1" smtClean="0"/>
              <a:t>творчо</a:t>
            </a:r>
            <a:r>
              <a:rPr lang="ru-RU" sz="1400" dirty="0" smtClean="0"/>
              <a:t>, </a:t>
            </a:r>
            <a:r>
              <a:rPr lang="ru-RU" sz="1400" dirty="0" err="1" smtClean="0"/>
              <a:t>зробити</a:t>
            </a:r>
            <a:r>
              <a:rPr lang="ru-RU" sz="1400" dirty="0" smtClean="0"/>
              <a:t> все, </a:t>
            </a:r>
            <a:r>
              <a:rPr lang="ru-RU" sz="1400" dirty="0" err="1" smtClean="0"/>
              <a:t>щоб</a:t>
            </a:r>
            <a:r>
              <a:rPr lang="ru-RU" sz="1400" dirty="0" smtClean="0"/>
              <a:t> дитячий талант </a:t>
            </a:r>
            <a:r>
              <a:rPr lang="ru-RU" sz="1400" dirty="0" err="1" smtClean="0"/>
              <a:t>розквітав</a:t>
            </a:r>
            <a:r>
              <a:rPr lang="ru-RU" sz="1400" dirty="0" smtClean="0"/>
              <a:t> </a:t>
            </a:r>
            <a:r>
              <a:rPr lang="ru-RU" sz="1400" dirty="0" err="1" smtClean="0"/>
              <a:t>зі</a:t>
            </a:r>
            <a:r>
              <a:rPr lang="ru-RU" sz="1400" dirty="0" smtClean="0"/>
              <a:t> </a:t>
            </a:r>
            <a:r>
              <a:rPr lang="ru-RU" sz="1400" dirty="0" err="1" smtClean="0"/>
              <a:t>шкільних</a:t>
            </a:r>
            <a:r>
              <a:rPr lang="ru-RU" sz="1400" dirty="0" smtClean="0"/>
              <a:t> </a:t>
            </a:r>
            <a:r>
              <a:rPr lang="ru-RU" sz="1400" dirty="0" err="1" smtClean="0"/>
              <a:t>років</a:t>
            </a:r>
            <a:r>
              <a:rPr lang="ru-RU" sz="1400" dirty="0" smtClean="0"/>
              <a:t>, </a:t>
            </a:r>
            <a:r>
              <a:rPr lang="ru-RU" sz="1400" dirty="0" err="1" smtClean="0"/>
              <a:t>щоб</a:t>
            </a:r>
            <a:r>
              <a:rPr lang="ru-RU" sz="1400" dirty="0" smtClean="0"/>
              <a:t> </a:t>
            </a:r>
            <a:r>
              <a:rPr lang="ru-RU" sz="1400" dirty="0" err="1" smtClean="0"/>
              <a:t>учні</a:t>
            </a:r>
            <a:r>
              <a:rPr lang="ru-RU" sz="1400" dirty="0" smtClean="0"/>
              <a:t> </a:t>
            </a:r>
            <a:r>
              <a:rPr lang="ru-RU" sz="1400" dirty="0" err="1" smtClean="0"/>
              <a:t>засвоювали</a:t>
            </a:r>
            <a:r>
              <a:rPr lang="ru-RU" sz="1400" dirty="0" smtClean="0"/>
              <a:t> </a:t>
            </a:r>
            <a:r>
              <a:rPr lang="ru-RU" sz="1400" dirty="0" err="1" smtClean="0"/>
              <a:t>певну</a:t>
            </a:r>
            <a:r>
              <a:rPr lang="ru-RU" sz="1400" dirty="0" smtClean="0"/>
              <a:t> суму </a:t>
            </a:r>
            <a:r>
              <a:rPr lang="ru-RU" sz="1400" dirty="0" err="1" smtClean="0"/>
              <a:t>знань</a:t>
            </a:r>
            <a:r>
              <a:rPr lang="ru-RU" sz="1400" dirty="0" smtClean="0"/>
              <a:t>,  </a:t>
            </a:r>
            <a:r>
              <a:rPr lang="ru-RU" sz="1400" dirty="0" err="1" smtClean="0"/>
              <a:t>щоб</a:t>
            </a:r>
            <a:r>
              <a:rPr lang="ru-RU" sz="1400" dirty="0" smtClean="0"/>
              <a:t> </a:t>
            </a:r>
            <a:r>
              <a:rPr lang="ru-RU" sz="1400" dirty="0" err="1" smtClean="0"/>
              <a:t>кращі</a:t>
            </a:r>
            <a:r>
              <a:rPr lang="ru-RU" sz="1400" dirty="0" smtClean="0"/>
              <a:t> </a:t>
            </a:r>
            <a:r>
              <a:rPr lang="ru-RU" sz="1400" dirty="0" err="1" smtClean="0"/>
              <a:t>риси</a:t>
            </a:r>
            <a:r>
              <a:rPr lang="ru-RU" sz="1400" dirty="0" smtClean="0"/>
              <a:t> </a:t>
            </a:r>
            <a:r>
              <a:rPr lang="ru-RU" sz="1400" dirty="0" err="1" smtClean="0"/>
              <a:t>людської</a:t>
            </a:r>
            <a:r>
              <a:rPr lang="ru-RU" sz="1400" dirty="0" smtClean="0"/>
              <a:t> </a:t>
            </a:r>
            <a:r>
              <a:rPr lang="ru-RU" sz="1400" dirty="0" err="1" smtClean="0"/>
              <a:t>душі</a:t>
            </a:r>
            <a:r>
              <a:rPr lang="ru-RU" sz="1400" dirty="0" smtClean="0"/>
              <a:t> </a:t>
            </a:r>
            <a:r>
              <a:rPr lang="ru-RU" sz="1400" dirty="0" err="1" smtClean="0"/>
              <a:t>були</a:t>
            </a:r>
            <a:r>
              <a:rPr lang="ru-RU" sz="1400" dirty="0" smtClean="0"/>
              <a:t> </a:t>
            </a:r>
            <a:r>
              <a:rPr lang="ru-RU" sz="1400" dirty="0" err="1" smtClean="0"/>
              <a:t>притаманні</a:t>
            </a:r>
            <a:r>
              <a:rPr lang="ru-RU" sz="1400" dirty="0" smtClean="0"/>
              <a:t> </a:t>
            </a:r>
            <a:r>
              <a:rPr lang="ru-RU" sz="1400" dirty="0" err="1" smtClean="0"/>
              <a:t>їм</a:t>
            </a:r>
            <a:r>
              <a:rPr lang="ru-RU" sz="1400" dirty="0" smtClean="0"/>
              <a:t> </a:t>
            </a:r>
            <a:r>
              <a:rPr lang="ru-RU" sz="1400" dirty="0" err="1" smtClean="0"/>
              <a:t>протягом</a:t>
            </a:r>
            <a:r>
              <a:rPr lang="ru-RU" sz="1400" dirty="0" smtClean="0"/>
              <a:t> </a:t>
            </a:r>
            <a:r>
              <a:rPr lang="ru-RU" sz="1400" dirty="0" err="1" smtClean="0"/>
              <a:t>усього</a:t>
            </a:r>
            <a:r>
              <a:rPr lang="ru-RU" sz="1400" dirty="0" smtClean="0"/>
              <a:t> </a:t>
            </a:r>
            <a:r>
              <a:rPr lang="ru-RU" sz="1400" dirty="0" err="1" smtClean="0"/>
              <a:t>життя</a:t>
            </a:r>
            <a:r>
              <a:rPr lang="ru-RU" sz="1400" dirty="0" smtClean="0"/>
              <a:t>.</a:t>
            </a:r>
          </a:p>
          <a:p>
            <a:pPr marL="365760" indent="-283464" fontAlgn="auto">
              <a:spcAft>
                <a:spcPts val="0"/>
              </a:spcAft>
              <a:buFont typeface="Wingdings 2"/>
              <a:buNone/>
              <a:defRPr/>
            </a:pPr>
            <a:r>
              <a:rPr lang="uk-UA" sz="1400" dirty="0" smtClean="0"/>
              <a:t>		Сучасна епоха – це епоха змін, інновацій, епоха інтелекту, глобалізації. Вона диктує свої умови життя, пропагує інші цінності, висуває нові вимоги до учня. </a:t>
            </a:r>
            <a:br>
              <a:rPr lang="uk-UA" sz="1400" dirty="0" smtClean="0"/>
            </a:br>
            <a:r>
              <a:rPr lang="uk-UA" sz="1400" dirty="0" smtClean="0"/>
              <a:t> 	Мій досвід  базується на науково-методичному фундаменті, містить передові педагогічні ідеї, власні знахідки й напрацювання.  Впродовж останніх років працюю над проблемою «Формування та виховання читацької культури на уроках словесності». </a:t>
            </a:r>
            <a:r>
              <a:rPr lang="uk-UA" sz="1400" b="1" dirty="0" smtClean="0"/>
              <a:t>Актуальність</a:t>
            </a:r>
            <a:r>
              <a:rPr lang="uk-UA" sz="1400" dirty="0" smtClean="0"/>
              <a:t> даної проблеми полягає у зниженні інтересу до літератури та низького рівня читацької культури у суспільстві, особливостей сприймання художніх творів та читацької діяльності учнів загальноосвітніх шкіл. </a:t>
            </a:r>
            <a:endParaRPr lang="ru-RU" sz="1400" dirty="0" smtClean="0"/>
          </a:p>
          <a:p>
            <a:pPr marL="365760" indent="-283464" fontAlgn="auto">
              <a:spcAft>
                <a:spcPts val="0"/>
              </a:spcAft>
              <a:buFont typeface="Wingdings 2"/>
              <a:buNone/>
              <a:defRPr/>
            </a:pPr>
            <a:r>
              <a:rPr lang="uk-UA" sz="1400" b="1" dirty="0" smtClean="0"/>
              <a:t>	Мета, </a:t>
            </a:r>
            <a:r>
              <a:rPr lang="uk-UA" sz="1400" dirty="0" smtClean="0"/>
              <a:t>яку я переслідую, працюючи над даною проблемою:</a:t>
            </a:r>
            <a:r>
              <a:rPr lang="uk-UA" sz="1400" b="1" dirty="0" smtClean="0"/>
              <a:t> </a:t>
            </a:r>
            <a:r>
              <a:rPr lang="uk-UA" sz="1400" dirty="0" smtClean="0"/>
              <a:t>Удосконалення фахових </a:t>
            </a:r>
            <a:r>
              <a:rPr lang="uk-UA" sz="1400" dirty="0" err="1" smtClean="0"/>
              <a:t>компетентностей</a:t>
            </a:r>
            <a:r>
              <a:rPr lang="uk-UA" sz="1400" dirty="0" smtClean="0"/>
              <a:t> з проблеми формування  та виховання читацької культури школярів на уроках словесності.</a:t>
            </a:r>
            <a:endParaRPr lang="ru-RU" sz="1400" dirty="0" smtClean="0"/>
          </a:p>
          <a:p>
            <a:pPr marL="365760" indent="-283464" fontAlgn="auto">
              <a:spcAft>
                <a:spcPts val="0"/>
              </a:spcAft>
              <a:buFont typeface="Wingdings 2"/>
              <a:buNone/>
              <a:defRPr/>
            </a:pPr>
            <a:r>
              <a:rPr lang="uk-UA" sz="1400" b="1" dirty="0" smtClean="0"/>
              <a:t>	Завдання</a:t>
            </a:r>
            <a:r>
              <a:rPr lang="uk-UA" sz="1400" dirty="0" smtClean="0"/>
              <a:t>, які використовую для реалізації поставленої мети: </a:t>
            </a:r>
            <a:endParaRPr lang="ru-RU" sz="1400" dirty="0" smtClean="0"/>
          </a:p>
          <a:p>
            <a:pPr marL="365760" indent="-283464" fontAlgn="auto">
              <a:spcAft>
                <a:spcPts val="0"/>
              </a:spcAft>
              <a:buFont typeface="Wingdings 2"/>
              <a:buNone/>
              <a:defRPr/>
            </a:pPr>
            <a:r>
              <a:rPr lang="uk-UA" sz="1400" dirty="0" smtClean="0"/>
              <a:t>	1. Формувати та виховувати читацьку компетентність гімназистів на уроках словесності.</a:t>
            </a:r>
            <a:endParaRPr lang="ru-RU" sz="1400" dirty="0" smtClean="0"/>
          </a:p>
          <a:p>
            <a:pPr marL="365760" indent="-283464" fontAlgn="auto">
              <a:spcAft>
                <a:spcPts val="0"/>
              </a:spcAft>
              <a:buFont typeface="Wingdings 2"/>
              <a:buNone/>
              <a:defRPr/>
            </a:pPr>
            <a:r>
              <a:rPr lang="uk-UA" sz="1400" dirty="0" smtClean="0"/>
              <a:t>	2. Удосконалити власні методи і види роботи з учнями щодо формування їх читацької культури.</a:t>
            </a:r>
            <a:endParaRPr lang="ru-RU" sz="1400" dirty="0" smtClean="0"/>
          </a:p>
          <a:p>
            <a:pPr marL="365760" indent="-283464" fontAlgn="auto">
              <a:spcAft>
                <a:spcPts val="0"/>
              </a:spcAft>
              <a:buFont typeface="Wingdings 2"/>
              <a:buNone/>
              <a:defRPr/>
            </a:pPr>
            <a:r>
              <a:rPr lang="uk-UA" sz="1400" dirty="0" smtClean="0"/>
              <a:t>	3. Реалізувати методичні та дидактичні аспекти формування та виховання читацької культури учня через використання інноваційних технологій, стимулюючи види їх читацької та інтерактивної діяльності. </a:t>
            </a:r>
            <a:endParaRPr lang="ru-RU" sz="1400" dirty="0" smtClean="0"/>
          </a:p>
          <a:p>
            <a:pPr marL="365760" indent="-283464" fontAlgn="auto">
              <a:spcAft>
                <a:spcPts val="0"/>
              </a:spcAft>
              <a:buFont typeface="Wingdings 2"/>
              <a:buNone/>
              <a:defRPr/>
            </a:pPr>
            <a:r>
              <a:rPr lang="uk-UA" sz="1400" dirty="0" smtClean="0"/>
              <a:t>	4. Розробити систему контролю якості читацької діяльності учнів.</a:t>
            </a:r>
          </a:p>
          <a:p>
            <a:pPr marL="365760" indent="-283464" fontAlgn="auto">
              <a:spcAft>
                <a:spcPts val="0"/>
              </a:spcAft>
              <a:buFont typeface="Wingdings 2"/>
              <a:buNone/>
              <a:defRPr/>
            </a:pPr>
            <a:r>
              <a:rPr lang="uk-UA" sz="1400" dirty="0" smtClean="0"/>
              <a:t>		Підвищуючи свій професіоналізм, орієнтуюся  в широкому спектрі сучасних інноваційних проектів,  ідей,  використовую  найефективніші освітні напрями,  впроваджую новітні педагогічні технології,  які гарантують реалізацію творчих здібностей, зв’язного мовлення, розвивають  мислення учнів та пізнавальні інтереси школярів ( Схема 1).</a:t>
            </a:r>
            <a:endParaRPr lang="ru-RU" sz="1400" dirty="0" smtClean="0"/>
          </a:p>
          <a:p>
            <a:pPr marL="365760" indent="-283464" fontAlgn="auto">
              <a:spcAft>
                <a:spcPts val="0"/>
              </a:spcAft>
              <a:buFont typeface="Wingdings 2"/>
              <a:buNone/>
              <a:defRPr/>
            </a:pPr>
            <a:r>
              <a:rPr lang="uk-UA" sz="1400" dirty="0" smtClean="0"/>
              <a:t>		Проводжу відкриті уроки та виховні заходи, методичні семінари  для вчителів школи , міста,  студентів ТНПУ ім. В. Гнатюка.  Декілька років поспіль я є керівником школи молодих учителів - словесників  «Майдан молодих» у </a:t>
            </a:r>
            <a:r>
              <a:rPr lang="uk-UA" sz="1400" dirty="0" err="1" smtClean="0"/>
              <a:t>м.Тернополі</a:t>
            </a:r>
            <a:r>
              <a:rPr lang="uk-UA" sz="1400" dirty="0" smtClean="0"/>
              <a:t>.</a:t>
            </a:r>
            <a:endParaRPr lang="ru-RU" sz="1400" dirty="0" smtClean="0"/>
          </a:p>
          <a:p>
            <a:pPr marL="365760" indent="-283464" fontAlgn="auto">
              <a:spcAft>
                <a:spcPts val="0"/>
              </a:spcAft>
              <a:buFont typeface="Wingdings 2"/>
              <a:buNone/>
              <a:defRPr/>
            </a:pPr>
            <a:endParaRPr lang="ru-RU"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Содержимое 2"/>
          <p:cNvSpPr>
            <a:spLocks noGrp="1"/>
          </p:cNvSpPr>
          <p:nvPr>
            <p:ph idx="1"/>
          </p:nvPr>
        </p:nvSpPr>
        <p:spPr>
          <a:xfrm>
            <a:off x="1000125" y="357188"/>
            <a:ext cx="8143875" cy="6500812"/>
          </a:xfrm>
        </p:spPr>
        <p:txBody>
          <a:bodyPr/>
          <a:lstStyle/>
          <a:p>
            <a:pPr>
              <a:buFont typeface="Wingdings 2" pitchFamily="18" charset="2"/>
              <a:buNone/>
            </a:pPr>
            <a:r>
              <a:rPr lang="ru-RU" sz="1400" smtClean="0"/>
              <a:t>		</a:t>
            </a:r>
          </a:p>
        </p:txBody>
      </p:sp>
      <p:pic>
        <p:nvPicPr>
          <p:cNvPr id="22530" name="Рисунок 3"/>
          <p:cNvPicPr>
            <a:picLocks noChangeAspect="1" noChangeArrowheads="1"/>
          </p:cNvPicPr>
          <p:nvPr/>
        </p:nvPicPr>
        <p:blipFill>
          <a:blip r:embed="rId2"/>
          <a:srcRect l="4158" t="6001" r="3290" b="4680"/>
          <a:stretch>
            <a:fillRect/>
          </a:stretch>
        </p:blipFill>
        <p:spPr bwMode="auto">
          <a:xfrm>
            <a:off x="1636713" y="582613"/>
            <a:ext cx="5870575" cy="569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501</TotalTime>
  <Words>330</Words>
  <Application>Microsoft Office PowerPoint</Application>
  <PresentationFormat>Экран (4:3)</PresentationFormat>
  <Paragraphs>178</Paragraphs>
  <Slides>24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Солнцестояние</vt:lpstr>
      <vt:lpstr>Слайд 1</vt:lpstr>
      <vt:lpstr>Гринчук Ольга Болеславівна</vt:lpstr>
      <vt:lpstr>Слайд 3</vt:lpstr>
      <vt:lpstr>Слайд 4</vt:lpstr>
      <vt:lpstr>Мої нагороди</vt:lpstr>
      <vt:lpstr>Мої друковані праці</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УМОВИ  УСПІШНОГО ПРОФЕСІЙНОГО СТАНОВЛЕННЯ МОЛОДИХ ПЕДАГОГІВ</vt:lpstr>
      <vt:lpstr>Пам’ятка для наставника</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PC</cp:lastModifiedBy>
  <cp:revision>55</cp:revision>
  <dcterms:created xsi:type="dcterms:W3CDTF">2013-11-28T13:56:54Z</dcterms:created>
  <dcterms:modified xsi:type="dcterms:W3CDTF">2014-03-05T10:21:21Z</dcterms:modified>
</cp:coreProperties>
</file>