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58" r:id="rId6"/>
    <p:sldId id="263" r:id="rId7"/>
    <p:sldId id="260" r:id="rId8"/>
    <p:sldId id="264" r:id="rId9"/>
    <p:sldId id="265" r:id="rId10"/>
    <p:sldId id="266" r:id="rId11"/>
    <p:sldId id="267" r:id="rId12"/>
    <p:sldId id="25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metodportal.com/node/25923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etodportal.com/node/26017" TargetMode="External"/><Relationship Id="rId2" Type="http://schemas.openxmlformats.org/officeDocument/2006/relationships/hyperlink" Target="http://metodportal.com/node/26015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My Pictures\Scan Pictures\2014030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9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72400" cy="936625"/>
          </a:xfrm>
        </p:spPr>
        <p:txBody>
          <a:bodyPr/>
          <a:lstStyle/>
          <a:p>
            <a:pPr algn="ctr">
              <a:defRPr/>
            </a:pP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Методична робота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088" y="981075"/>
            <a:ext cx="7772400" cy="1500188"/>
          </a:xfrm>
        </p:spPr>
        <p:txBody>
          <a:bodyPr/>
          <a:lstStyle/>
          <a:p>
            <a:pPr>
              <a:defRPr/>
            </a:pPr>
            <a:r>
              <a:rPr lang="uk-UA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Керівник районного методичного об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єднання вчителів 3 класів</a:t>
            </a:r>
          </a:p>
          <a:p>
            <a:pPr>
              <a:defRPr/>
            </a:pPr>
            <a:endParaRPr lang="uk-UA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uk-UA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Шкільний координатор конкурсу 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Колосок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6" name="Picture 2" descr="C:\Documents and Settings\Admin\Мои документы\My Pictures\Scan Pictures\20140228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2813050"/>
            <a:ext cx="5329238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88913"/>
            <a:ext cx="7772400" cy="863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Обмін досвідом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8208963" cy="5111750"/>
          </a:xfrm>
        </p:spPr>
        <p:txBody>
          <a:bodyPr/>
          <a:lstStyle/>
          <a:p>
            <a:pPr algn="just">
              <a:defRPr/>
            </a:pP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Засідання обласної творчої групи на базі Іванівської ЗОШ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на тему: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мовленнєвої компетентності учнів на уроках в початкових класах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2012 р. </a:t>
            </a:r>
            <a:endParaRPr lang="ru-RU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Засідання обласної творчої групи на базі Городницької ЗОШ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на     тему: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інформаційних технологій на уроках в початковій   школі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2012 р.</a:t>
            </a:r>
            <a:endParaRPr lang="ru-RU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Районний семінар вчителів початкових класів на базі Кошляківської ЗОШ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на тему: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природознавчої компетентності молодших школярів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2013 р.</a:t>
            </a:r>
            <a:endParaRPr lang="ru-RU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Член журі районного етапу конкурсу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Вчитель року – 2013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номінації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Початкові класи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2013р.</a:t>
            </a:r>
          </a:p>
          <a:p>
            <a:pPr algn="just">
              <a:defRPr/>
            </a:pP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Секційне зсідання вчителів початкових класів. </a:t>
            </a:r>
          </a:p>
          <a:p>
            <a:pPr algn="just">
              <a:defRPr/>
            </a:pP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Тема виступу: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інноваційних технологій з метою                                           забезпечення якості навчання.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My Pictures\Scan Pictures\20140302\Im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i="1" smtClean="0">
                <a:solidFill>
                  <a:srgbClr val="FF0000"/>
                </a:solidFill>
              </a:rPr>
              <a:t>Відкритий урок-проект з  природознавства у 2 класі </a:t>
            </a:r>
            <a:r>
              <a:rPr lang="en-US" sz="2400" i="1" smtClean="0">
                <a:solidFill>
                  <a:srgbClr val="FF0000"/>
                </a:solidFill>
              </a:rPr>
              <a:t/>
            </a:r>
            <a:br>
              <a:rPr lang="en-US" sz="2400" i="1" smtClean="0">
                <a:solidFill>
                  <a:srgbClr val="FF0000"/>
                </a:solidFill>
              </a:rPr>
            </a:br>
            <a:r>
              <a:rPr lang="uk-UA" sz="2400" i="1" smtClean="0">
                <a:solidFill>
                  <a:srgbClr val="FF0000"/>
                </a:solidFill>
              </a:rPr>
              <a:t>на тему:</a:t>
            </a:r>
            <a:r>
              <a:rPr lang="en-US" sz="2400" i="1" smtClean="0">
                <a:solidFill>
                  <a:srgbClr val="FF0000"/>
                </a:solidFill>
              </a:rPr>
              <a:t> “</a:t>
            </a:r>
            <a:r>
              <a:rPr lang="ru-RU" sz="2400" i="1" smtClean="0">
                <a:solidFill>
                  <a:srgbClr val="FF0000"/>
                </a:solidFill>
              </a:rPr>
              <a:t>Весна. Рослини весною. Сезонні зміни в неживій природі і житті рослин, їх причини</a:t>
            </a:r>
            <a:r>
              <a:rPr lang="en-US" sz="2400" i="1" smtClean="0">
                <a:solidFill>
                  <a:srgbClr val="FF0000"/>
                </a:solidFill>
              </a:rPr>
              <a:t>”</a:t>
            </a:r>
            <a:endParaRPr lang="ru-RU" sz="2400" i="1" smtClean="0">
              <a:solidFill>
                <a:srgbClr val="FF0000"/>
              </a:solidFill>
            </a:endParaRPr>
          </a:p>
        </p:txBody>
      </p:sp>
      <p:pic>
        <p:nvPicPr>
          <p:cNvPr id="13315" name="Picture 3" descr="C:\Documents and Settings\Admin\Мои документы\My Pictures\Scan Pictures\20140227\Imag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1751013"/>
            <a:ext cx="3024188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C:\Documents and Settings\Admin\Мои документы\My Pictures\Scan Pictures\20140227\Imag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221163"/>
            <a:ext cx="357663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C:\Documents and Settings\Admin\Мои документы\My Pictures\Scan Pictures\20140227\Image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492375"/>
            <a:ext cx="4872038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Відкритий урок з математики у 3 класі </a:t>
            </a:r>
            <a:b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тему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</a:t>
            </a: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Таблиця множення числа 9. Задачі на суму двох добутків. Периметр трикутника. 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2" descr="D:\Школа\фото\SAM_0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2060575"/>
            <a:ext cx="62642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Мої нагороди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3" descr="D:\Школа\фото\Новая папка\Изображение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268413"/>
            <a:ext cx="6367462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650" y="260350"/>
            <a:ext cx="7772400" cy="1728788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 досягнення</a:t>
            </a:r>
            <a:b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i="1" dirty="0" smtClean="0">
                <a:solidFill>
                  <a:srgbClr val="3333FF"/>
                </a:solidFill>
              </a:rPr>
              <a:t>Конкурс знавців української мови </a:t>
            </a:r>
            <a:br>
              <a:rPr lang="uk-UA" sz="3200" i="1" dirty="0" smtClean="0">
                <a:solidFill>
                  <a:srgbClr val="3333FF"/>
                </a:solidFill>
              </a:rPr>
            </a:br>
            <a:r>
              <a:rPr lang="uk-UA" sz="3200" i="1" dirty="0" smtClean="0">
                <a:solidFill>
                  <a:srgbClr val="3333FF"/>
                </a:solidFill>
              </a:rPr>
              <a:t>імені петра яцика</a:t>
            </a:r>
            <a:endParaRPr lang="ru-RU" sz="3200" i="1" dirty="0">
              <a:solidFill>
                <a:srgbClr val="3333FF"/>
              </a:solidFill>
            </a:endParaRPr>
          </a:p>
        </p:txBody>
      </p:sp>
      <p:sp>
        <p:nvSpPr>
          <p:cNvPr id="10243" name="Текст 4"/>
          <p:cNvSpPr>
            <a:spLocks noGrp="1"/>
          </p:cNvSpPr>
          <p:nvPr>
            <p:ph type="body" idx="1"/>
          </p:nvPr>
        </p:nvSpPr>
        <p:spPr>
          <a:xfrm>
            <a:off x="539750" y="2060575"/>
            <a:ext cx="8208963" cy="4105275"/>
          </a:xfrm>
        </p:spPr>
        <p:txBody>
          <a:bodyPr/>
          <a:lstStyle/>
          <a:p>
            <a:pPr eaLnBrk="1" hangingPunct="1"/>
            <a:r>
              <a:rPr lang="uk-UA" sz="3600" b="1" i="1" smtClean="0">
                <a:solidFill>
                  <a:schemeClr val="tx1"/>
                </a:solidFill>
              </a:rPr>
              <a:t>2009 р. Руда Анастасія, 3 клас, </a:t>
            </a:r>
            <a:r>
              <a:rPr lang="en-US" sz="3600" b="1" i="1" smtClean="0">
                <a:solidFill>
                  <a:schemeClr val="tx1"/>
                </a:solidFill>
              </a:rPr>
              <a:t>II </a:t>
            </a:r>
            <a:r>
              <a:rPr lang="uk-UA" sz="3600" b="1" i="1" smtClean="0">
                <a:solidFill>
                  <a:schemeClr val="tx1"/>
                </a:solidFill>
              </a:rPr>
              <a:t>місце            	у </a:t>
            </a:r>
            <a:r>
              <a:rPr lang="en-US" sz="3600" b="1" i="1" smtClean="0">
                <a:solidFill>
                  <a:schemeClr val="tx1"/>
                </a:solidFill>
              </a:rPr>
              <a:t>III</a:t>
            </a:r>
            <a:r>
              <a:rPr lang="uk-UA" sz="3600" b="1" i="1" smtClean="0">
                <a:solidFill>
                  <a:schemeClr val="tx1"/>
                </a:solidFill>
              </a:rPr>
              <a:t> етапі конкурсу</a:t>
            </a:r>
          </a:p>
          <a:p>
            <a:pPr eaLnBrk="1" hangingPunct="1"/>
            <a:r>
              <a:rPr lang="uk-UA" sz="3600" b="1" i="1" smtClean="0">
                <a:solidFill>
                  <a:schemeClr val="tx1"/>
                </a:solidFill>
              </a:rPr>
              <a:t>2010р. Грицина Зоряна, 4 клас, </a:t>
            </a:r>
            <a:r>
              <a:rPr lang="en-US" sz="3600" b="1" i="1" smtClean="0">
                <a:solidFill>
                  <a:schemeClr val="tx1"/>
                </a:solidFill>
              </a:rPr>
              <a:t>I</a:t>
            </a:r>
            <a:r>
              <a:rPr lang="uk-UA" sz="3600" b="1" i="1" smtClean="0">
                <a:solidFill>
                  <a:schemeClr val="tx1"/>
                </a:solidFill>
              </a:rPr>
              <a:t> місце у  	</a:t>
            </a:r>
            <a:r>
              <a:rPr lang="en-US" sz="3600" b="1" i="1" smtClean="0">
                <a:solidFill>
                  <a:schemeClr val="tx1"/>
                </a:solidFill>
              </a:rPr>
              <a:t>II</a:t>
            </a:r>
            <a:r>
              <a:rPr lang="uk-UA" sz="3600" b="1" i="1" smtClean="0">
                <a:solidFill>
                  <a:schemeClr val="tx1"/>
                </a:solidFill>
              </a:rPr>
              <a:t> етапі конкурсу, призер </a:t>
            </a:r>
            <a:r>
              <a:rPr lang="en-US" sz="3600" b="1" i="1" smtClean="0">
                <a:solidFill>
                  <a:schemeClr val="tx1"/>
                </a:solidFill>
              </a:rPr>
              <a:t>III </a:t>
            </a:r>
            <a:r>
              <a:rPr lang="uk-UA" sz="3600" b="1" i="1" smtClean="0">
                <a:solidFill>
                  <a:schemeClr val="tx1"/>
                </a:solidFill>
              </a:rPr>
              <a:t>етапу</a:t>
            </a:r>
          </a:p>
          <a:p>
            <a:pPr eaLnBrk="1" hangingPunct="1"/>
            <a:r>
              <a:rPr lang="uk-UA" sz="3600" b="1" i="1" smtClean="0">
                <a:solidFill>
                  <a:schemeClr val="tx1"/>
                </a:solidFill>
              </a:rPr>
              <a:t>2013 р. Войтович Наталія, 3 клас, </a:t>
            </a:r>
          </a:p>
          <a:p>
            <a:pPr eaLnBrk="1" hangingPunct="1"/>
            <a:r>
              <a:rPr lang="uk-UA" sz="3600" b="1" i="1" smtClean="0">
                <a:solidFill>
                  <a:schemeClr val="tx1"/>
                </a:solidFill>
              </a:rPr>
              <a:t>        </a:t>
            </a:r>
            <a:r>
              <a:rPr lang="en-US" sz="3600" b="1" i="1" smtClean="0">
                <a:solidFill>
                  <a:schemeClr val="tx1"/>
                </a:solidFill>
              </a:rPr>
              <a:t>II </a:t>
            </a:r>
            <a:r>
              <a:rPr lang="uk-UA" sz="3600" b="1" i="1" smtClean="0">
                <a:solidFill>
                  <a:schemeClr val="tx1"/>
                </a:solidFill>
              </a:rPr>
              <a:t>місце у </a:t>
            </a:r>
            <a:r>
              <a:rPr lang="en-US" sz="3600" b="1" i="1" smtClean="0">
                <a:solidFill>
                  <a:schemeClr val="tx1"/>
                </a:solidFill>
              </a:rPr>
              <a:t>II</a:t>
            </a:r>
            <a:r>
              <a:rPr lang="uk-UA" sz="3600" b="1" i="1" smtClean="0">
                <a:solidFill>
                  <a:schemeClr val="tx1"/>
                </a:solidFill>
              </a:rPr>
              <a:t> етапі конкурсу</a:t>
            </a:r>
          </a:p>
          <a:p>
            <a:pPr eaLnBrk="1" hangingPunct="1"/>
            <a:endParaRPr lang="uk-UA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650" y="476250"/>
            <a:ext cx="7772400" cy="158432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 досягнення</a:t>
            </a:r>
            <a:b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міжнародний математичний конкурс </a:t>
            </a:r>
            <a:r>
              <a:rPr lang="en-US" sz="2800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2800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кенгуру</a:t>
            </a:r>
            <a:r>
              <a:rPr lang="en-US" sz="2800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2800" dirty="0">
              <a:solidFill>
                <a:srgbClr val="3333FF"/>
              </a:solidFill>
            </a:endParaRPr>
          </a:p>
        </p:txBody>
      </p:sp>
      <p:sp>
        <p:nvSpPr>
          <p:cNvPr id="11267" name="Текст 4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3690937"/>
          </a:xfrm>
        </p:spPr>
        <p:txBody>
          <a:bodyPr/>
          <a:lstStyle/>
          <a:p>
            <a:pPr eaLnBrk="1" hangingPunct="1"/>
            <a:r>
              <a:rPr lang="uk-UA" sz="2400" smtClean="0">
                <a:solidFill>
                  <a:schemeClr val="tx1"/>
                </a:solidFill>
              </a:rPr>
              <a:t>         Клас           Роки            </a:t>
            </a:r>
            <a:r>
              <a:rPr lang="en-US" sz="2400" smtClean="0">
                <a:solidFill>
                  <a:schemeClr val="tx1"/>
                </a:solidFill>
              </a:rPr>
              <a:t>  </a:t>
            </a:r>
            <a:r>
              <a:rPr lang="uk-UA" sz="2400" smtClean="0">
                <a:solidFill>
                  <a:schemeClr val="tx1"/>
                </a:solidFill>
              </a:rPr>
              <a:t> Учасників      </a:t>
            </a:r>
            <a:r>
              <a:rPr lang="en-US" sz="2400" smtClean="0">
                <a:solidFill>
                  <a:schemeClr val="tx1"/>
                </a:solidFill>
              </a:rPr>
              <a:t>  </a:t>
            </a:r>
            <a:r>
              <a:rPr lang="uk-UA" sz="2400" smtClean="0">
                <a:solidFill>
                  <a:schemeClr val="tx1"/>
                </a:solidFill>
              </a:rPr>
              <a:t> Переможці</a:t>
            </a:r>
          </a:p>
          <a:p>
            <a:pPr eaLnBrk="1" hangingPunct="1"/>
            <a:r>
              <a:rPr lang="uk-UA" sz="2400" smtClean="0">
                <a:solidFill>
                  <a:schemeClr val="tx1"/>
                </a:solidFill>
              </a:rPr>
              <a:t>            4          2010-2011           </a:t>
            </a:r>
            <a:r>
              <a:rPr lang="en-US" sz="2400" smtClean="0">
                <a:solidFill>
                  <a:schemeClr val="tx1"/>
                </a:solidFill>
              </a:rPr>
              <a:t> </a:t>
            </a:r>
            <a:r>
              <a:rPr lang="uk-UA" sz="2400" smtClean="0">
                <a:solidFill>
                  <a:schemeClr val="tx1"/>
                </a:solidFill>
              </a:rPr>
              <a:t> </a:t>
            </a:r>
            <a:r>
              <a:rPr lang="en-US" sz="2400" smtClean="0">
                <a:solidFill>
                  <a:schemeClr val="tx1"/>
                </a:solidFill>
              </a:rPr>
              <a:t>5</a:t>
            </a:r>
            <a:r>
              <a:rPr lang="uk-UA" sz="2400" smtClean="0">
                <a:solidFill>
                  <a:schemeClr val="tx1"/>
                </a:solidFill>
              </a:rPr>
              <a:t>0</a:t>
            </a:r>
            <a:r>
              <a:rPr lang="en-US" sz="2400" smtClean="0">
                <a:solidFill>
                  <a:schemeClr val="tx1"/>
                </a:solidFill>
              </a:rPr>
              <a:t>%                       45%</a:t>
            </a:r>
          </a:p>
          <a:p>
            <a:pPr eaLnBrk="1" hangingPunct="1"/>
            <a:r>
              <a:rPr lang="uk-UA" sz="2400" smtClean="0">
                <a:solidFill>
                  <a:schemeClr val="tx1"/>
                </a:solidFill>
              </a:rPr>
              <a:t>            </a:t>
            </a:r>
            <a:r>
              <a:rPr lang="en-US" sz="2400" smtClean="0">
                <a:solidFill>
                  <a:schemeClr val="tx1"/>
                </a:solidFill>
              </a:rPr>
              <a:t>2</a:t>
            </a:r>
            <a:r>
              <a:rPr lang="uk-UA" sz="2400" smtClean="0">
                <a:solidFill>
                  <a:schemeClr val="tx1"/>
                </a:solidFill>
              </a:rPr>
              <a:t>           </a:t>
            </a:r>
            <a:r>
              <a:rPr lang="en-US" sz="2400" smtClean="0">
                <a:solidFill>
                  <a:schemeClr val="tx1"/>
                </a:solidFill>
              </a:rPr>
              <a:t>2012-2013            40%                       40%</a:t>
            </a:r>
          </a:p>
          <a:p>
            <a:pPr eaLnBrk="1" hangingPunct="1"/>
            <a:r>
              <a:rPr lang="en-US" sz="2400" smtClean="0">
                <a:solidFill>
                  <a:schemeClr val="tx1"/>
                </a:solidFill>
              </a:rPr>
              <a:t>            3           2013-2014            60%          </a:t>
            </a:r>
          </a:p>
          <a:p>
            <a:pPr eaLnBrk="1" hangingPunct="1"/>
            <a:r>
              <a:rPr lang="en-US" sz="2400" smtClean="0">
                <a:solidFill>
                  <a:schemeClr val="tx1"/>
                </a:solidFill>
              </a:rPr>
              <a:t>                  </a:t>
            </a:r>
          </a:p>
          <a:p>
            <a:pPr eaLnBrk="1" hangingPunct="1"/>
            <a:endParaRPr lang="en-US" sz="2400" smtClean="0">
              <a:solidFill>
                <a:schemeClr val="tx1"/>
              </a:solidFill>
            </a:endParaRPr>
          </a:p>
          <a:p>
            <a:pPr eaLnBrk="1" hangingPunct="1"/>
            <a:endParaRPr lang="en-US" sz="220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200" smtClean="0">
                <a:solidFill>
                  <a:schemeClr val="tx1"/>
                </a:solidFill>
              </a:rPr>
              <a:t>                </a:t>
            </a:r>
            <a:r>
              <a:rPr lang="en-US" smtClean="0">
                <a:solidFill>
                  <a:schemeClr val="tx1"/>
                </a:solidFill>
              </a:rPr>
              <a:t>         </a:t>
            </a:r>
            <a:endParaRPr lang="uk-UA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72400" cy="13620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 досягнення</a:t>
            </a:r>
            <a:b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міжнародний природничий  інтерактивний конкурс </a:t>
            </a:r>
            <a:r>
              <a:rPr lang="en-US" sz="2400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400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колосок</a:t>
            </a:r>
            <a:r>
              <a:rPr lang="en-US" sz="2400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2400" i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Текст 4"/>
          <p:cNvSpPr>
            <a:spLocks noGrp="1"/>
          </p:cNvSpPr>
          <p:nvPr>
            <p:ph type="body" idx="1"/>
          </p:nvPr>
        </p:nvSpPr>
        <p:spPr>
          <a:xfrm rot="10800000" flipV="1">
            <a:off x="179508" y="2420888"/>
            <a:ext cx="8315201" cy="1584176"/>
          </a:xfrm>
        </p:spPr>
        <p:txBody>
          <a:bodyPr>
            <a:normAutofit fontScale="25000" lnSpcReduction="20000"/>
          </a:bodyPr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endParaRPr lang="en-US" sz="40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6400" dirty="0" smtClean="0">
                <a:solidFill>
                  <a:schemeClr val="tx1"/>
                </a:solidFill>
              </a:rPr>
              <a:t>                                        “</a:t>
            </a:r>
            <a:r>
              <a:rPr lang="uk-UA" sz="6400" dirty="0" smtClean="0">
                <a:solidFill>
                  <a:schemeClr val="tx1"/>
                </a:solidFill>
              </a:rPr>
              <a:t>Колосок</a:t>
            </a:r>
            <a:r>
              <a:rPr lang="en-US" sz="6400" dirty="0" smtClean="0">
                <a:solidFill>
                  <a:schemeClr val="tx1"/>
                </a:solidFill>
              </a:rPr>
              <a:t>”</a:t>
            </a:r>
            <a:r>
              <a:rPr lang="uk-UA" sz="6400" dirty="0" smtClean="0">
                <a:solidFill>
                  <a:schemeClr val="tx1"/>
                </a:solidFill>
              </a:rPr>
              <a:t>           </a:t>
            </a:r>
            <a:r>
              <a:rPr lang="en-US" sz="6400" dirty="0" smtClean="0">
                <a:solidFill>
                  <a:schemeClr val="tx1"/>
                </a:solidFill>
              </a:rPr>
              <a:t>  </a:t>
            </a:r>
            <a:r>
              <a:rPr lang="uk-UA" sz="6400" dirty="0" smtClean="0">
                <a:solidFill>
                  <a:schemeClr val="tx1"/>
                </a:solidFill>
              </a:rPr>
              <a:t>Клас         </a:t>
            </a:r>
            <a:r>
              <a:rPr lang="uk-UA" sz="6400" dirty="0" smtClean="0">
                <a:solidFill>
                  <a:schemeClr val="tx1"/>
                </a:solidFill>
              </a:rPr>
              <a:t>Роки          Учасників     Золотий       Срібний</a:t>
            </a:r>
          </a:p>
          <a:p>
            <a:pPr eaLnBrk="1" hangingPunct="1"/>
            <a:r>
              <a:rPr lang="uk-UA" sz="6400" dirty="0" smtClean="0">
                <a:solidFill>
                  <a:schemeClr val="tx1"/>
                </a:solidFill>
              </a:rPr>
              <a:t> </a:t>
            </a:r>
            <a:r>
              <a:rPr lang="en-US" sz="6400" dirty="0" smtClean="0">
                <a:solidFill>
                  <a:schemeClr val="tx1"/>
                </a:solidFill>
              </a:rPr>
              <a:t>                                       </a:t>
            </a:r>
            <a:r>
              <a:rPr lang="uk-UA" sz="6400" dirty="0" smtClean="0">
                <a:solidFill>
                  <a:schemeClr val="tx1"/>
                </a:solidFill>
              </a:rPr>
              <a:t> </a:t>
            </a:r>
            <a:r>
              <a:rPr lang="en-US" sz="6400" dirty="0" smtClean="0">
                <a:solidFill>
                  <a:schemeClr val="tx1"/>
                </a:solidFill>
              </a:rPr>
              <a:t> </a:t>
            </a:r>
            <a:r>
              <a:rPr lang="uk-UA" sz="6400" dirty="0" smtClean="0">
                <a:solidFill>
                  <a:schemeClr val="tx1"/>
                </a:solidFill>
              </a:rPr>
              <a:t>осінній               </a:t>
            </a:r>
            <a:r>
              <a:rPr lang="en-US" sz="6400" dirty="0" smtClean="0">
                <a:solidFill>
                  <a:schemeClr val="tx1"/>
                </a:solidFill>
              </a:rPr>
              <a:t>   </a:t>
            </a:r>
            <a:r>
              <a:rPr lang="uk-UA" sz="6400" dirty="0" smtClean="0">
                <a:solidFill>
                  <a:schemeClr val="tx1"/>
                </a:solidFill>
              </a:rPr>
              <a:t>  </a:t>
            </a:r>
            <a:r>
              <a:rPr lang="uk-UA" sz="6400" dirty="0" smtClean="0">
                <a:solidFill>
                  <a:schemeClr val="tx1"/>
                </a:solidFill>
              </a:rPr>
              <a:t>2             2012                </a:t>
            </a:r>
            <a:r>
              <a:rPr lang="en-US" sz="6400" dirty="0" smtClean="0">
                <a:solidFill>
                  <a:schemeClr val="tx1"/>
                </a:solidFill>
              </a:rPr>
              <a:t>10                  8                     </a:t>
            </a:r>
          </a:p>
          <a:p>
            <a:pPr eaLnBrk="1" hangingPunct="1"/>
            <a:r>
              <a:rPr lang="en-US" sz="6400" dirty="0" smtClean="0">
                <a:solidFill>
                  <a:schemeClr val="tx1"/>
                </a:solidFill>
              </a:rPr>
              <a:t>                                          </a:t>
            </a:r>
            <a:r>
              <a:rPr lang="uk-UA" sz="6400" dirty="0" smtClean="0">
                <a:solidFill>
                  <a:schemeClr val="tx1"/>
                </a:solidFill>
              </a:rPr>
              <a:t>весняний               </a:t>
            </a:r>
            <a:r>
              <a:rPr lang="uk-UA" sz="6400" dirty="0" smtClean="0">
                <a:solidFill>
                  <a:schemeClr val="tx1"/>
                </a:solidFill>
              </a:rPr>
              <a:t>2              2013                12                  10                   2</a:t>
            </a:r>
          </a:p>
          <a:p>
            <a:pPr eaLnBrk="1" hangingPunct="1"/>
            <a:r>
              <a:rPr lang="en-US" sz="6400" dirty="0" smtClean="0">
                <a:solidFill>
                  <a:schemeClr val="tx1"/>
                </a:solidFill>
              </a:rPr>
              <a:t>                                         </a:t>
            </a:r>
            <a:r>
              <a:rPr lang="uk-UA" sz="6400" dirty="0" smtClean="0">
                <a:solidFill>
                  <a:schemeClr val="tx1"/>
                </a:solidFill>
              </a:rPr>
              <a:t> </a:t>
            </a:r>
            <a:r>
              <a:rPr lang="uk-UA" sz="6400" dirty="0" smtClean="0">
                <a:solidFill>
                  <a:schemeClr val="tx1"/>
                </a:solidFill>
              </a:rPr>
              <a:t>осінній                </a:t>
            </a:r>
            <a:r>
              <a:rPr lang="en-US" sz="6400" dirty="0" smtClean="0">
                <a:solidFill>
                  <a:schemeClr val="tx1"/>
                </a:solidFill>
              </a:rPr>
              <a:t>  </a:t>
            </a:r>
            <a:r>
              <a:rPr lang="uk-UA" sz="6400" dirty="0" smtClean="0">
                <a:solidFill>
                  <a:schemeClr val="tx1"/>
                </a:solidFill>
              </a:rPr>
              <a:t>  </a:t>
            </a:r>
            <a:r>
              <a:rPr lang="uk-UA" sz="6400" dirty="0" smtClean="0">
                <a:solidFill>
                  <a:schemeClr val="tx1"/>
                </a:solidFill>
              </a:rPr>
              <a:t>3              2013                14                  14                  -</a:t>
            </a:r>
          </a:p>
          <a:p>
            <a:pPr eaLnBrk="1" hangingPunct="1"/>
            <a:endParaRPr lang="uk-UA" sz="6400" dirty="0" smtClean="0">
              <a:solidFill>
                <a:schemeClr val="tx1"/>
              </a:solidFill>
            </a:endParaRPr>
          </a:p>
          <a:p>
            <a:pPr eaLnBrk="1" hangingPunct="1"/>
            <a:endParaRPr lang="uk-UA" dirty="0" smtClean="0">
              <a:solidFill>
                <a:schemeClr val="tx1"/>
              </a:solidFill>
            </a:endParaRPr>
          </a:p>
          <a:p>
            <a:pPr eaLnBrk="1" hangingPunct="1"/>
            <a:endParaRPr lang="uk-UA" dirty="0" smtClean="0">
              <a:solidFill>
                <a:schemeClr val="tx1"/>
              </a:solidFill>
            </a:endParaRPr>
          </a:p>
          <a:p>
            <a:pPr eaLnBrk="1" hangingPunct="1"/>
            <a:endParaRPr lang="uk-UA" dirty="0" smtClean="0">
              <a:solidFill>
                <a:schemeClr val="tx1"/>
              </a:solidFill>
            </a:endParaRPr>
          </a:p>
          <a:p>
            <a:pPr eaLnBrk="1" hangingPunct="1"/>
            <a:endParaRPr lang="uk-UA" dirty="0" smtClean="0">
              <a:solidFill>
                <a:schemeClr val="tx1"/>
              </a:solidFill>
            </a:endParaRPr>
          </a:p>
          <a:p>
            <a:pPr eaLnBrk="1" hangingPunct="1"/>
            <a:endParaRPr lang="uk-UA" dirty="0" smtClean="0">
              <a:solidFill>
                <a:schemeClr val="tx1"/>
              </a:solidFill>
            </a:endParaRPr>
          </a:p>
          <a:p>
            <a:pPr eaLnBrk="1" hangingPunct="1"/>
            <a:endParaRPr lang="uk-UA" dirty="0" smtClean="0">
              <a:solidFill>
                <a:schemeClr val="tx1"/>
              </a:solidFill>
            </a:endParaRPr>
          </a:p>
          <a:p>
            <a:pPr eaLnBrk="1" hangingPunct="1"/>
            <a:endParaRPr lang="uk-UA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uk-UA" dirty="0" smtClean="0">
                <a:solidFill>
                  <a:schemeClr val="tx1"/>
                </a:solidFill>
              </a:rPr>
              <a:t>             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24580" name="Picture 4" descr="D:\Школа\фото\3-А\Изображение 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284984"/>
            <a:ext cx="43211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:\bluetooth\Фото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35880">
            <a:off x="165100" y="2790825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I:\bluetooth\Фото0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8627">
            <a:off x="4243388" y="2720975"/>
            <a:ext cx="45243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 </a:t>
            </a:r>
            <a:r>
              <a:rPr lang="en-US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Колосочки</a:t>
            </a:r>
            <a:r>
              <a:rPr lang="en-US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5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Мои документы\My Pictures\Scan Pictures\20140302\Imag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8" y="138113"/>
            <a:ext cx="8709025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 нагороди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7" name="Picture 2" descr="D:\Школа\фото\Новая папка\Изображение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341438"/>
            <a:ext cx="658495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0113" y="188913"/>
            <a:ext cx="7772400" cy="647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i="1" dirty="0" smtClean="0">
                <a:solidFill>
                  <a:srgbClr val="FF0000"/>
                </a:solidFill>
              </a:rPr>
              <a:t>Видавнича справа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5363" name="Текст 3"/>
          <p:cNvSpPr>
            <a:spLocks noGrp="1"/>
          </p:cNvSpPr>
          <p:nvPr>
            <p:ph type="body" idx="1"/>
          </p:nvPr>
        </p:nvSpPr>
        <p:spPr>
          <a:xfrm>
            <a:off x="722313" y="981075"/>
            <a:ext cx="7772400" cy="5616575"/>
          </a:xfrm>
        </p:spPr>
        <p:txBody>
          <a:bodyPr/>
          <a:lstStyle/>
          <a:p>
            <a:r>
              <a:rPr lang="uk-UA" smtClean="0">
                <a:solidFill>
                  <a:schemeClr val="tx1"/>
                </a:solidFill>
              </a:rPr>
              <a:t>1. Урок на тему:</a:t>
            </a:r>
            <a:r>
              <a:rPr lang="en-US" smtClean="0">
                <a:solidFill>
                  <a:schemeClr val="tx1"/>
                </a:solidFill>
              </a:rPr>
              <a:t> “</a:t>
            </a:r>
            <a:r>
              <a:rPr lang="uk-UA" smtClean="0">
                <a:solidFill>
                  <a:schemeClr val="tx1"/>
                </a:solidFill>
              </a:rPr>
              <a:t>Вправи на змінювання дієслів минулого часу за родами. Складання усного опису дятла за ілюстрацією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.</a:t>
            </a:r>
          </a:p>
          <a:p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uk-UA" smtClean="0">
                <a:solidFill>
                  <a:schemeClr val="tx1"/>
                </a:solidFill>
              </a:rPr>
              <a:t>Кращі конспекти уроків з української мови: 1-4 класи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, Видавництво</a:t>
            </a:r>
            <a:r>
              <a:rPr lang="en-US" smtClean="0">
                <a:solidFill>
                  <a:schemeClr val="tx1"/>
                </a:solidFill>
              </a:rPr>
              <a:t> “</a:t>
            </a:r>
            <a:r>
              <a:rPr lang="uk-UA" smtClean="0">
                <a:solidFill>
                  <a:schemeClr val="tx1"/>
                </a:solidFill>
              </a:rPr>
              <a:t>Ранок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, 2011. (Серія </a:t>
            </a:r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uk-UA" smtClean="0">
                <a:solidFill>
                  <a:schemeClr val="tx1"/>
                </a:solidFill>
              </a:rPr>
              <a:t>Відкритий урок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)</a:t>
            </a:r>
          </a:p>
          <a:p>
            <a:endParaRPr lang="uk-UA" smtClean="0">
              <a:solidFill>
                <a:schemeClr val="tx1"/>
              </a:solidFill>
            </a:endParaRPr>
          </a:p>
          <a:p>
            <a:r>
              <a:rPr lang="uk-UA" smtClean="0">
                <a:solidFill>
                  <a:schemeClr val="tx1"/>
                </a:solidFill>
              </a:rPr>
              <a:t>2. Урок на тему:</a:t>
            </a:r>
            <a:r>
              <a:rPr lang="en-US" smtClean="0">
                <a:solidFill>
                  <a:schemeClr val="tx1"/>
                </a:solidFill>
              </a:rPr>
              <a:t> “</a:t>
            </a:r>
            <a:r>
              <a:rPr lang="uk-UA" smtClean="0">
                <a:solidFill>
                  <a:schemeClr val="tx1"/>
                </a:solidFill>
              </a:rPr>
              <a:t>Складання казки </a:t>
            </a:r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uk-UA" smtClean="0">
                <a:solidFill>
                  <a:schemeClr val="tx1"/>
                </a:solidFill>
              </a:rPr>
              <a:t>Сині оченята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 за поданим початком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.</a:t>
            </a:r>
          </a:p>
          <a:p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uk-UA" smtClean="0">
                <a:solidFill>
                  <a:schemeClr val="tx1"/>
                </a:solidFill>
              </a:rPr>
              <a:t>Кращі конспекти уроків з розвитку зв</a:t>
            </a:r>
            <a:r>
              <a:rPr lang="en-US" smtClean="0">
                <a:solidFill>
                  <a:schemeClr val="tx1"/>
                </a:solidFill>
              </a:rPr>
              <a:t>’</a:t>
            </a:r>
            <a:r>
              <a:rPr lang="uk-UA" smtClean="0">
                <a:solidFill>
                  <a:schemeClr val="tx1"/>
                </a:solidFill>
              </a:rPr>
              <a:t>язного мовлення: 1-4 класи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, , Видавництво</a:t>
            </a:r>
            <a:r>
              <a:rPr lang="en-US" smtClean="0">
                <a:solidFill>
                  <a:schemeClr val="tx1"/>
                </a:solidFill>
              </a:rPr>
              <a:t> “</a:t>
            </a:r>
            <a:r>
              <a:rPr lang="uk-UA" smtClean="0">
                <a:solidFill>
                  <a:schemeClr val="tx1"/>
                </a:solidFill>
              </a:rPr>
              <a:t>Ранок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, 2010. (Серія </a:t>
            </a:r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uk-UA" smtClean="0">
                <a:solidFill>
                  <a:schemeClr val="tx1"/>
                </a:solidFill>
              </a:rPr>
              <a:t>Відкритий урок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)</a:t>
            </a:r>
          </a:p>
          <a:p>
            <a:endParaRPr lang="uk-UA" smtClean="0">
              <a:solidFill>
                <a:schemeClr val="tx1"/>
              </a:solidFill>
            </a:endParaRPr>
          </a:p>
          <a:p>
            <a:r>
              <a:rPr lang="uk-UA" smtClean="0">
                <a:solidFill>
                  <a:schemeClr val="tx1"/>
                </a:solidFill>
              </a:rPr>
              <a:t>3. Урок на тему:</a:t>
            </a:r>
            <a:r>
              <a:rPr lang="en-US" smtClean="0">
                <a:solidFill>
                  <a:schemeClr val="tx1"/>
                </a:solidFill>
              </a:rPr>
              <a:t> “</a:t>
            </a:r>
            <a:r>
              <a:rPr lang="uk-UA" smtClean="0">
                <a:solidFill>
                  <a:schemeClr val="tx1"/>
                </a:solidFill>
              </a:rPr>
              <a:t>Весна. Рослини весною. Сезонні зміни в неживій природі і житті рослин, їх причини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.</a:t>
            </a:r>
          </a:p>
          <a:p>
            <a:r>
              <a:rPr lang="uk-UA" smtClean="0">
                <a:solidFill>
                  <a:schemeClr val="tx1"/>
                </a:solidFill>
              </a:rPr>
              <a:t>Сайт </a:t>
            </a:r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uk-UA" smtClean="0">
                <a:solidFill>
                  <a:schemeClr val="tx1"/>
                </a:solidFill>
              </a:rPr>
              <a:t>Методичного порталу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. </a:t>
            </a:r>
            <a:r>
              <a:rPr lang="en-US" smtClean="0">
                <a:solidFill>
                  <a:schemeClr val="tx1"/>
                </a:solidFill>
                <a:hlinkClick r:id="rId2"/>
              </a:rPr>
              <a:t>http://metodportal.com/node/25923</a:t>
            </a:r>
            <a:endParaRPr lang="uk-UA" smtClean="0">
              <a:solidFill>
                <a:schemeClr val="tx1"/>
              </a:solidFill>
            </a:endParaRPr>
          </a:p>
          <a:p>
            <a:endParaRPr lang="en-US" smtClean="0">
              <a:solidFill>
                <a:schemeClr val="tx1"/>
              </a:solidFill>
            </a:endParaRPr>
          </a:p>
          <a:p>
            <a:endParaRPr lang="ru-RU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439862"/>
          </a:xfrm>
        </p:spPr>
        <p:txBody>
          <a:bodyPr/>
          <a:lstStyle/>
          <a:p>
            <a:pPr algn="ctr">
              <a:defRPr/>
            </a:pPr>
            <a:r>
              <a:rPr lang="uk-UA" i="1" dirty="0" smtClean="0">
                <a:solidFill>
                  <a:srgbClr val="FF0000"/>
                </a:solidFill>
              </a:rPr>
              <a:t>Видавнича справа</a:t>
            </a:r>
            <a:endParaRPr lang="ru-RU" dirty="0"/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>
          <a:xfrm>
            <a:off x="722313" y="1052513"/>
            <a:ext cx="7772400" cy="540067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4</a:t>
            </a:r>
            <a:r>
              <a:rPr lang="ru-RU" smtClean="0">
                <a:solidFill>
                  <a:schemeClr val="tx1"/>
                </a:solidFill>
              </a:rPr>
              <a:t>. </a:t>
            </a:r>
            <a:r>
              <a:rPr lang="uk-UA" smtClean="0">
                <a:solidFill>
                  <a:schemeClr val="tx1"/>
                </a:solidFill>
              </a:rPr>
              <a:t>Урок навчання грамоти у 1 класі (післябукварний період) на тему: </a:t>
            </a:r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ru-RU" smtClean="0">
                <a:solidFill>
                  <a:schemeClr val="tx1"/>
                </a:solidFill>
              </a:rPr>
              <a:t>Н</a:t>
            </a:r>
            <a:r>
              <a:rPr lang="uk-UA" smtClean="0">
                <a:solidFill>
                  <a:schemeClr val="tx1"/>
                </a:solidFill>
              </a:rPr>
              <a:t>адійшла  весна прекрасна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.</a:t>
            </a:r>
          </a:p>
          <a:p>
            <a:r>
              <a:rPr lang="uk-UA" smtClean="0">
                <a:solidFill>
                  <a:schemeClr val="tx1"/>
                </a:solidFill>
              </a:rPr>
              <a:t>Сайт </a:t>
            </a:r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uk-UA" smtClean="0">
                <a:solidFill>
                  <a:schemeClr val="tx1"/>
                </a:solidFill>
              </a:rPr>
              <a:t>Методичного порталу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. </a:t>
            </a:r>
            <a:r>
              <a:rPr lang="en-US" smtClean="0">
                <a:solidFill>
                  <a:schemeClr val="tx1"/>
                </a:solidFill>
                <a:hlinkClick r:id="rId2"/>
              </a:rPr>
              <a:t>http://metodportal.com/node/2</a:t>
            </a:r>
            <a:r>
              <a:rPr lang="uk-UA" smtClean="0">
                <a:solidFill>
                  <a:schemeClr val="tx1"/>
                </a:solidFill>
                <a:hlinkClick r:id="rId2"/>
              </a:rPr>
              <a:t>6015</a:t>
            </a:r>
            <a:endParaRPr lang="uk-UA" smtClean="0">
              <a:solidFill>
                <a:schemeClr val="tx1"/>
              </a:solidFill>
            </a:endParaRPr>
          </a:p>
          <a:p>
            <a:endParaRPr lang="uk-UA" smtClean="0">
              <a:solidFill>
                <a:schemeClr val="tx1"/>
              </a:solidFill>
            </a:endParaRPr>
          </a:p>
          <a:p>
            <a:r>
              <a:rPr lang="uk-UA" smtClean="0">
                <a:solidFill>
                  <a:schemeClr val="tx1"/>
                </a:solidFill>
              </a:rPr>
              <a:t>5. Урок-мандрівка з математики  у 1 класі на тему: </a:t>
            </a:r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uk-UA" smtClean="0">
                <a:solidFill>
                  <a:schemeClr val="tx1"/>
                </a:solidFill>
              </a:rPr>
              <a:t>Письмова нумерація чисел 11-20. Задачі на зменшення числа на кілька одиниць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.</a:t>
            </a:r>
          </a:p>
          <a:p>
            <a:r>
              <a:rPr lang="uk-UA" smtClean="0">
                <a:solidFill>
                  <a:schemeClr val="tx1"/>
                </a:solidFill>
              </a:rPr>
              <a:t>Сайт </a:t>
            </a:r>
            <a:r>
              <a:rPr lang="en-US" smtClean="0">
                <a:solidFill>
                  <a:schemeClr val="tx1"/>
                </a:solidFill>
              </a:rPr>
              <a:t>“</a:t>
            </a:r>
            <a:r>
              <a:rPr lang="uk-UA" smtClean="0">
                <a:solidFill>
                  <a:schemeClr val="tx1"/>
                </a:solidFill>
              </a:rPr>
              <a:t>Методичного порталу</a:t>
            </a:r>
            <a:r>
              <a:rPr lang="en-US" smtClean="0">
                <a:solidFill>
                  <a:schemeClr val="tx1"/>
                </a:solidFill>
              </a:rPr>
              <a:t>”</a:t>
            </a:r>
            <a:r>
              <a:rPr lang="uk-UA" smtClean="0">
                <a:solidFill>
                  <a:schemeClr val="tx1"/>
                </a:solidFill>
              </a:rPr>
              <a:t>. </a:t>
            </a:r>
            <a:r>
              <a:rPr lang="en-US" smtClean="0">
                <a:solidFill>
                  <a:schemeClr val="tx1"/>
                </a:solidFill>
                <a:hlinkClick r:id="rId3"/>
              </a:rPr>
              <a:t>http://metodportal.com/node/2</a:t>
            </a:r>
            <a:r>
              <a:rPr lang="uk-UA" smtClean="0">
                <a:solidFill>
                  <a:schemeClr val="tx1"/>
                </a:solidFill>
                <a:hlinkClick r:id="rId3"/>
              </a:rPr>
              <a:t>6017</a:t>
            </a:r>
            <a:endParaRPr lang="uk-UA" smtClean="0">
              <a:solidFill>
                <a:schemeClr val="tx1"/>
              </a:solidFill>
            </a:endParaRPr>
          </a:p>
          <a:p>
            <a:endParaRPr lang="uk-UA" smtClean="0">
              <a:solidFill>
                <a:schemeClr val="tx1"/>
              </a:solidFill>
            </a:endParaRPr>
          </a:p>
          <a:p>
            <a:endParaRPr lang="uk-UA" smtClean="0">
              <a:solidFill>
                <a:schemeClr val="tx1"/>
              </a:solidFill>
            </a:endParaRPr>
          </a:p>
          <a:p>
            <a:endParaRPr lang="uk-UA" smtClean="0">
              <a:solidFill>
                <a:schemeClr val="tx1"/>
              </a:solidFill>
            </a:endParaRPr>
          </a:p>
          <a:p>
            <a:endParaRPr lang="uk-UA" smtClean="0">
              <a:solidFill>
                <a:schemeClr val="tx1"/>
              </a:solidFill>
            </a:endParaRPr>
          </a:p>
          <a:p>
            <a:endParaRPr lang="ru-RU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Видавнича діяльність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Picture 2" descr="D:\Школа\фото\20140228\Im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133600"/>
            <a:ext cx="266065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1" descr="C:\Documents and Settings\Admin\Мои документы\My Pictures\Scan Pictures\20111127\Image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84313"/>
            <a:ext cx="253841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1" descr="Image6.bmp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2852738"/>
            <a:ext cx="2786062" cy="38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Видавнича справа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7" name="Picture 2" descr="D:\Школа\фото\Новая папка\Изображение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628775"/>
            <a:ext cx="6367462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Мои документы\My Pictures\Scan Pictures\20140302\Imag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476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Мої досягнення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1" name="Picture 3" descr="D:\Школа\фото\Новая папка\Изображение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196975"/>
            <a:ext cx="6872287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Мои документы\My Pictures\Scan Pictures\20140302\Imag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440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765175"/>
            <a:ext cx="7772400" cy="792163"/>
          </a:xfrm>
        </p:spPr>
        <p:txBody>
          <a:bodyPr/>
          <a:lstStyle/>
          <a:p>
            <a:pPr algn="ctr">
              <a:defRPr/>
            </a:pP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гімназії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>
          <a:xfrm>
            <a:off x="722313" y="1412875"/>
            <a:ext cx="7772400" cy="4895850"/>
          </a:xfrm>
        </p:spPr>
        <p:txBody>
          <a:bodyPr/>
          <a:lstStyle/>
          <a:p>
            <a:pPr algn="ctr"/>
            <a:r>
              <a:rPr lang="uk-UA" sz="3200" b="1" i="1" smtClean="0">
                <a:solidFill>
                  <a:schemeClr val="tx1"/>
                </a:solidFill>
              </a:rPr>
              <a:t>Особистісно зорієнтований підхід до виховання гімназистів, як умова їх самореалізації, формування в них життєвої компетентності.</a:t>
            </a:r>
          </a:p>
          <a:p>
            <a:pPr algn="ctr"/>
            <a:endParaRPr lang="uk-UA" sz="3200" smtClean="0">
              <a:solidFill>
                <a:schemeClr val="tx1"/>
              </a:solidFill>
            </a:endParaRPr>
          </a:p>
          <a:p>
            <a:pPr algn="ctr"/>
            <a:endParaRPr lang="uk-UA" sz="3200" smtClean="0">
              <a:solidFill>
                <a:schemeClr val="tx1"/>
              </a:solidFill>
            </a:endParaRPr>
          </a:p>
          <a:p>
            <a:pPr algn="ctr"/>
            <a:endParaRPr lang="ru-RU" sz="3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Мои документы\My Pictures\Scan Pictures\20140302\Imag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8872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 кабінет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3" descr="D:\Школа\фото\3-А\Изображение 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437063"/>
            <a:ext cx="2624138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D:\Школа\фото\3-А\Изображение 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844675"/>
            <a:ext cx="307181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D:\Школа\фото\3-А\Изображение 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3933825"/>
            <a:ext cx="192722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 descr="D:\Школа\фото\3-А\Изображение 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773238"/>
            <a:ext cx="237648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8" descr="D:\Школа\фото\3-А\Изображение 0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4508500"/>
            <a:ext cx="252095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9" descr="D:\Школа\фото\3 клас\CIMG00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1125538"/>
            <a:ext cx="23050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792163"/>
          </a:xfrm>
        </p:spPr>
        <p:txBody>
          <a:bodyPr/>
          <a:lstStyle/>
          <a:p>
            <a:pPr algn="ctr">
              <a:defRPr/>
            </a:pP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Методична робота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35600" y="981075"/>
            <a:ext cx="3168650" cy="5543550"/>
          </a:xfrm>
        </p:spPr>
        <p:txBody>
          <a:bodyPr/>
          <a:lstStyle/>
          <a:p>
            <a:pPr marL="457200" indent="-457200" algn="ctr">
              <a:defRPr/>
            </a:pPr>
            <a:r>
              <a:rPr lang="uk-UA" sz="2800" b="1" i="1" dirty="0" smtClean="0">
                <a:solidFill>
                  <a:schemeClr val="tx1"/>
                </a:solidFill>
              </a:rPr>
              <a:t>1. Видання методичного посібника </a:t>
            </a:r>
            <a:r>
              <a:rPr lang="en-US" sz="2800" b="1" i="1" dirty="0" smtClean="0">
                <a:solidFill>
                  <a:schemeClr val="tx1"/>
                </a:solidFill>
              </a:rPr>
              <a:t>“</a:t>
            </a:r>
            <a:r>
              <a:rPr lang="uk-UA" sz="2800" b="1" i="1" dirty="0" smtClean="0">
                <a:solidFill>
                  <a:schemeClr val="tx1"/>
                </a:solidFill>
              </a:rPr>
              <a:t>Інноваційні технології на уроках в  початкових класах</a:t>
            </a:r>
            <a:r>
              <a:rPr lang="en-US" sz="2800" b="1" i="1" dirty="0" smtClean="0">
                <a:solidFill>
                  <a:schemeClr val="tx1"/>
                </a:solidFill>
              </a:rPr>
              <a:t>”</a:t>
            </a:r>
            <a:endParaRPr lang="uk-UA" sz="2800" b="1" i="1" dirty="0" smtClean="0">
              <a:solidFill>
                <a:schemeClr val="tx1"/>
              </a:solidFill>
            </a:endParaRPr>
          </a:p>
          <a:p>
            <a:pPr marL="457200" indent="-457200" algn="ctr">
              <a:defRPr/>
            </a:pPr>
            <a:endParaRPr lang="uk-UA" dirty="0" smtClean="0"/>
          </a:p>
          <a:p>
            <a:pPr marL="457200" indent="-457200" algn="ctr">
              <a:defRPr/>
            </a:pPr>
            <a:endParaRPr lang="uk-UA" dirty="0" smtClean="0"/>
          </a:p>
          <a:p>
            <a:pPr marL="457200" indent="-457200" algn="ctr">
              <a:buFont typeface="Arial" charset="0"/>
              <a:buAutoNum type="arabicPeriod"/>
              <a:defRPr/>
            </a:pPr>
            <a:endParaRPr lang="ru-RU" dirty="0"/>
          </a:p>
        </p:txBody>
      </p:sp>
      <p:pic>
        <p:nvPicPr>
          <p:cNvPr id="17412" name="Picture 4" descr="C:\Documents and Settings\Admin\Мои документы\My Pictures\Scan Pictures\20140228\Im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052513"/>
            <a:ext cx="4195763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507</Words>
  <Application>Microsoft Office PowerPoint</Application>
  <PresentationFormat>Экран (4:3)</PresentationFormat>
  <Paragraphs>75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Мої досягнення</vt:lpstr>
      <vt:lpstr>Слайд 5</vt:lpstr>
      <vt:lpstr>Проблема гімназії</vt:lpstr>
      <vt:lpstr>Слайд 7</vt:lpstr>
      <vt:lpstr>Мій кабінет</vt:lpstr>
      <vt:lpstr>Методична робота</vt:lpstr>
      <vt:lpstr>Методична робота</vt:lpstr>
      <vt:lpstr>Обмін досвідом </vt:lpstr>
      <vt:lpstr>Слайд 12</vt:lpstr>
      <vt:lpstr>Відкритий урок-проект з  природознавства у 2 класі  на тему: “Весна. Рослини весною. Сезонні зміни в неживій природі і житті рослин, їх причини”</vt:lpstr>
      <vt:lpstr>Відкритий урок з математики у 3 класі  на тему: “Таблиця множення числа 9. Задачі на суму двох добутків. Периметр трикутника. ”</vt:lpstr>
      <vt:lpstr>Мої нагороди</vt:lpstr>
      <vt:lpstr>Наші досягнення Конкурс знавців української мови  імені петра яцика</vt:lpstr>
      <vt:lpstr>Наші досягнення міжнародний математичний конкурс “кенгуру”</vt:lpstr>
      <vt:lpstr>Наші досягнення міжнародний природничий  інтерактивний конкурс “колосок”</vt:lpstr>
      <vt:lpstr>Наші “Колосочки”</vt:lpstr>
      <vt:lpstr>Слайд 20</vt:lpstr>
      <vt:lpstr>Наші нагороди</vt:lpstr>
      <vt:lpstr>Видавнича справа</vt:lpstr>
      <vt:lpstr>Видавнича справа</vt:lpstr>
      <vt:lpstr>Видавнича діяльність</vt:lpstr>
      <vt:lpstr>Видавнича справа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9</cp:revision>
  <dcterms:modified xsi:type="dcterms:W3CDTF">2014-03-02T19:31:56Z</dcterms:modified>
</cp:coreProperties>
</file>