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60" r:id="rId4"/>
    <p:sldId id="265" r:id="rId5"/>
    <p:sldId id="264" r:id="rId6"/>
    <p:sldId id="275" r:id="rId7"/>
    <p:sldId id="276" r:id="rId8"/>
    <p:sldId id="266" r:id="rId9"/>
    <p:sldId id="267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1AA5-831F-4C4D-974E-CFC7AAE0489E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C668-E234-4B72-80E3-F2E50A6715B5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785950"/>
          </a:xfrm>
        </p:spPr>
        <p:txBody>
          <a:bodyPr>
            <a:noAutofit/>
          </a:bodyPr>
          <a:lstStyle/>
          <a:p>
            <a:r>
              <a:rPr lang="uk-UA" sz="4000" i="1" dirty="0">
                <a:solidFill>
                  <a:srgbClr val="FFFF00"/>
                </a:solidFill>
                <a:latin typeface="Century Schoolbook" pitchFamily="18" charset="0"/>
              </a:rPr>
              <a:t>Михайло Михайлович </a:t>
            </a:r>
            <a:r>
              <a:rPr lang="uk-UA" sz="4000" i="1" dirty="0" smtClean="0">
                <a:solidFill>
                  <a:srgbClr val="FFFF00"/>
                </a:solidFill>
                <a:latin typeface="Century Schoolbook" pitchFamily="18" charset="0"/>
              </a:rPr>
              <a:t>Коцюбинський </a:t>
            </a:r>
            <a:br>
              <a:rPr lang="uk-UA" sz="4000" i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uk-UA" sz="4000" i="1" dirty="0" smtClean="0">
                <a:solidFill>
                  <a:srgbClr val="FFFF00"/>
                </a:solidFill>
                <a:latin typeface="Century Schoolbook" pitchFamily="18" charset="0"/>
              </a:rPr>
              <a:t>(05.09.1864 – 12.04.1913)</a:t>
            </a:r>
            <a:endParaRPr lang="ru-RU" sz="28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2571744"/>
            <a:ext cx="4500562" cy="3228936"/>
          </a:xfrm>
        </p:spPr>
        <p:txBody>
          <a:bodyPr>
            <a:noAutofit/>
          </a:bodyPr>
          <a:lstStyle/>
          <a:p>
            <a:pPr algn="r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i="1" dirty="0" smtClean="0">
                <a:solidFill>
                  <a:srgbClr val="FFFF99"/>
                </a:solidFill>
                <a:latin typeface="Century Schoolbook" pitchFamily="18" charset="0"/>
              </a:rPr>
              <a:t>«Сонце! Я тобі вдячний. </a:t>
            </a:r>
          </a:p>
          <a:p>
            <a:pPr algn="r"/>
            <a:r>
              <a:rPr lang="uk-UA" sz="2400" i="1" dirty="0" smtClean="0">
                <a:solidFill>
                  <a:srgbClr val="FFFF99"/>
                </a:solidFill>
                <a:latin typeface="Century Schoolbook" pitchFamily="18" charset="0"/>
              </a:rPr>
              <a:t>Ти сієш у мою душу золотий засів — хто знає, що вийде з того насіння?</a:t>
            </a:r>
          </a:p>
          <a:p>
            <a:pPr algn="r"/>
            <a:r>
              <a:rPr lang="uk-UA" sz="2400" i="1" dirty="0" smtClean="0">
                <a:solidFill>
                  <a:srgbClr val="FFFF99"/>
                </a:solidFill>
                <a:latin typeface="Century Schoolbook" pitchFamily="18" charset="0"/>
              </a:rPr>
              <a:t> може, вогні?»</a:t>
            </a:r>
            <a:br>
              <a:rPr lang="uk-UA" sz="2400" i="1" dirty="0" smtClean="0">
                <a:solidFill>
                  <a:srgbClr val="FFFF99"/>
                </a:solidFill>
                <a:latin typeface="Century Schoolbook" pitchFamily="18" charset="0"/>
              </a:rPr>
            </a:br>
            <a:r>
              <a:rPr lang="uk-UA" sz="2400" i="1" dirty="0" smtClean="0">
                <a:solidFill>
                  <a:srgbClr val="FFFF99"/>
                </a:solidFill>
                <a:latin typeface="Century Schoolbook" pitchFamily="18" charset="0"/>
              </a:rPr>
              <a:t>М. Коцюбинський. «</a:t>
            </a:r>
            <a:r>
              <a:rPr lang="en-US" sz="2400" i="1" dirty="0" smtClean="0">
                <a:solidFill>
                  <a:srgbClr val="FFFF99"/>
                </a:solidFill>
                <a:latin typeface="Century Schoolbook" pitchFamily="18" charset="0"/>
              </a:rPr>
              <a:t>Intermezzo</a:t>
            </a:r>
            <a:r>
              <a:rPr lang="en-US" sz="2400" i="1" dirty="0" smtClean="0">
                <a:solidFill>
                  <a:srgbClr val="FFFF99"/>
                </a:solidFill>
                <a:latin typeface="Century Schoolbook" pitchFamily="18" charset="0"/>
              </a:rPr>
              <a:t>» </a:t>
            </a:r>
            <a:endParaRPr lang="en-US" sz="2400" i="1" dirty="0" smtClean="0">
              <a:solidFill>
                <a:srgbClr val="FFFF99"/>
              </a:solidFill>
              <a:latin typeface="Century Schoolbook" pitchFamily="18" charset="0"/>
            </a:endParaRPr>
          </a:p>
          <a:p>
            <a:pPr algn="l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2857496"/>
            <a:ext cx="2571768" cy="28575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233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36" y="0"/>
            <a:ext cx="9125764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У 1901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році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написав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повість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«Дорогою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ціною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» </a:t>
            </a:r>
            <a:endParaRPr lang="ru-RU" sz="36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7172" name="Picture 4" descr="http://book-ye.com.ua/shop/data/small/442967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143116"/>
            <a:ext cx="2532473" cy="3494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kompas.co.ua/bip_nf.files/im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07397"/>
            <a:ext cx="2809884" cy="3512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58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Century Schoolbook" pitchFamily="18" charset="0"/>
              </a:rPr>
              <a:t>Останні роки життя Коцюбинського</a:t>
            </a:r>
            <a:endParaRPr lang="ru-RU" sz="36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З 1909 по 1912 р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к М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Коцюбинський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трич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 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в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дв</a:t>
            </a:r>
            <a:r>
              <a:rPr lang="en-US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дує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тал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ю,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куди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ви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ї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здив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на л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кування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. Там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близько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знайомиться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з Максимом Горьким. </a:t>
            </a:r>
          </a:p>
          <a:p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Ул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тку 1910 року,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повертаючись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з-за кордону,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М.Коцюбинський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відвідав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карпатське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село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Кривор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вню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Враження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, як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охопили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в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д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знайомства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з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побутом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, людьми,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мовою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традиц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ями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ц</a:t>
            </a:r>
            <a:r>
              <a:rPr lang="en-US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єї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земл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i, 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заворожили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його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Сво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ї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враження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в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н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ув</a:t>
            </a:r>
            <a:r>
              <a:rPr lang="en-US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чнив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у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чудовому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творі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endParaRPr lang="ru-RU" sz="2400" i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"Т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н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забутих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предк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sz="2400" i="1" dirty="0" smtClean="0">
                <a:solidFill>
                  <a:srgbClr val="FFFF00"/>
                </a:solidFill>
                <a:latin typeface="Century Schoolbook" pitchFamily="18" charset="0"/>
              </a:rPr>
              <a:t>в" (1911 р.). 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/>
          </a:p>
        </p:txBody>
      </p:sp>
      <p:pic>
        <p:nvPicPr>
          <p:cNvPr id="16386" name="Picture 2" descr="http://school-world.com.ua/lib/wp-content/uploads/2012/03/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357694"/>
            <a:ext cx="3119426" cy="2345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114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leen.far.ru/jpg_chern/IMG_0427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28604"/>
            <a:ext cx="5000660" cy="6172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71472" y="642918"/>
            <a:ext cx="3214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Йому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не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допомагає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л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кування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в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ун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верситетськ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й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кл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н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ц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en-US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Києва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en-US" i="1" dirty="0" smtClean="0">
                <a:solidFill>
                  <a:srgbClr val="FFFF00"/>
                </a:solidFill>
                <a:latin typeface="Century Schoolbook" pitchFamily="18" charset="0"/>
              </a:rPr>
              <a:t> 25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кв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тня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1913 року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він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помирає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Поховано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Михайла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Михайловича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Коцюбинського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на Болдин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й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гор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en-US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в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Черн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гов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en-US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де в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н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так любив в</a:t>
            </a:r>
            <a:r>
              <a:rPr lang="en-US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дпочивати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милуючись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красою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Придесення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</a:t>
            </a:r>
            <a:b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Творчість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Коцюбинського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служить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художнім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прикладом уже не одному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поколінню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українських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письменників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42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1285860"/>
            <a:ext cx="6643702" cy="5572140"/>
          </a:xfrm>
        </p:spPr>
        <p:txBody>
          <a:bodyPr>
            <a:noAutofit/>
          </a:bodyPr>
          <a:lstStyle/>
          <a:p>
            <a:pPr algn="l"/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Михайло Михайлович Коцюбинський народився 17 </a:t>
            </a:r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.09.</a:t>
            </a:r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 1864 р. </a:t>
            </a:r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в м. Вінниці в сім'ї дрібного урядовця.</a:t>
            </a:r>
          </a:p>
          <a:p>
            <a:pPr algn="l"/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 Дитинство та юність майбутнього письменника минули в містечках і селах Поділля, куди переводили батька по службі. </a:t>
            </a:r>
          </a:p>
          <a:p>
            <a:pPr algn="l"/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Освіту здобував у Барській початковій школі (1875 — 1876) та </a:t>
            </a:r>
            <a:r>
              <a:rPr lang="uk-UA" sz="2800" i="1" dirty="0" err="1" smtClean="0">
                <a:solidFill>
                  <a:srgbClr val="FFFF00"/>
                </a:solidFill>
                <a:latin typeface="Century Schoolbook" pitchFamily="18" charset="0"/>
              </a:rPr>
              <a:t>Шаргородському</a:t>
            </a:r>
            <a:r>
              <a:rPr lang="uk-UA" sz="2800" i="1" dirty="0" smtClean="0">
                <a:solidFill>
                  <a:srgbClr val="FFFF00"/>
                </a:solidFill>
                <a:latin typeface="Century Schoolbook" pitchFamily="18" charset="0"/>
              </a:rPr>
              <a:t> духовному училищі (1876 — 1880). </a:t>
            </a:r>
            <a:endParaRPr lang="ru-RU" sz="280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http://library.vspu.edu.ua/ilustr/vistko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191452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33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Рідна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садиба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Коцюбинського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у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Вінниці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.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Н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ині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Century Schoolbook" pitchFamily="18" charset="0"/>
              </a:rPr>
              <a:t>музей </a:t>
            </a:r>
            <a:r>
              <a:rPr lang="ru-RU" sz="3600" dirty="0" err="1" smtClean="0">
                <a:solidFill>
                  <a:srgbClr val="FFFF00"/>
                </a:solidFill>
                <a:latin typeface="Century Schoolbook" pitchFamily="18" charset="0"/>
              </a:rPr>
              <a:t>письменника</a:t>
            </a:r>
            <a:endParaRPr lang="ru-RU" sz="36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042" y="1928802"/>
            <a:ext cx="5026326" cy="335758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664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87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FF00"/>
                </a:solidFill>
                <a:latin typeface="Century Schoolbook" pitchFamily="18" charset="0"/>
              </a:rPr>
              <a:t>Місця навчання Михайла</a:t>
            </a:r>
            <a:endParaRPr lang="ru-RU" sz="40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399" y="1545512"/>
            <a:ext cx="4040188" cy="659352"/>
          </a:xfrm>
        </p:spPr>
        <p:txBody>
          <a:bodyPr>
            <a:noAutofit/>
          </a:bodyPr>
          <a:lstStyle/>
          <a:p>
            <a:pPr algn="ctr"/>
            <a:r>
              <a:rPr lang="uk-UA" b="0" i="1" dirty="0" err="1" smtClean="0">
                <a:solidFill>
                  <a:srgbClr val="FFFF00"/>
                </a:solidFill>
                <a:latin typeface="Century Schoolbook" pitchFamily="18" charset="0"/>
              </a:rPr>
              <a:t>Шаргородське</a:t>
            </a:r>
            <a:r>
              <a:rPr lang="uk-UA" b="0" i="1" dirty="0" smtClean="0">
                <a:solidFill>
                  <a:srgbClr val="FFFF00"/>
                </a:solidFill>
                <a:latin typeface="Century Schoolbook" pitchFamily="18" charset="0"/>
              </a:rPr>
              <a:t> духовне училище</a:t>
            </a:r>
            <a:endParaRPr lang="ru-RU" b="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16504" y="1355038"/>
            <a:ext cx="4041775" cy="885800"/>
          </a:xfrm>
        </p:spPr>
        <p:txBody>
          <a:bodyPr/>
          <a:lstStyle/>
          <a:p>
            <a:pPr algn="ctr"/>
            <a:r>
              <a:rPr lang="uk-UA" b="0" i="1" dirty="0" smtClean="0">
                <a:solidFill>
                  <a:srgbClr val="FFFF00"/>
                </a:solidFill>
                <a:latin typeface="Century Schoolbook" pitchFamily="18" charset="0"/>
              </a:rPr>
              <a:t>Барська початкова школа</a:t>
            </a:r>
            <a:endParaRPr lang="ru-RU" b="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49512"/>
            <a:ext cx="3571330" cy="34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3182"/>
            <a:ext cx="3577899" cy="347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58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Михайло Коцюбинський у молоді літа</a:t>
            </a:r>
            <a:endParaRPr lang="ru-RU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428596" y="1928802"/>
            <a:ext cx="4757742" cy="4525963"/>
          </a:xfrm>
        </p:spPr>
        <p:txBody>
          <a:bodyPr>
            <a:normAutofit fontScale="70000" lnSpcReduction="20000"/>
          </a:bodyPr>
          <a:lstStyle/>
          <a:p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Друкуватися Коцюбинський почав у 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1890 р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. — львівський дитячий журнал </a:t>
            </a:r>
            <a:r>
              <a:rPr lang="uk-UA" i="1" dirty="0" err="1" smtClean="0">
                <a:solidFill>
                  <a:srgbClr val="FFFF00"/>
                </a:solidFill>
                <a:latin typeface="Century Schoolbook" pitchFamily="18" charset="0"/>
              </a:rPr>
              <a:t>“Дзвінок”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 опублікував його вірш </a:t>
            </a:r>
            <a:r>
              <a:rPr lang="uk-UA" i="1" dirty="0" err="1" smtClean="0">
                <a:solidFill>
                  <a:srgbClr val="FFFF00"/>
                </a:solidFill>
                <a:latin typeface="Century Schoolbook" pitchFamily="18" charset="0"/>
              </a:rPr>
              <a:t>“Наша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uk-UA" i="1" dirty="0" err="1" smtClean="0">
                <a:solidFill>
                  <a:srgbClr val="FFFF00"/>
                </a:solidFill>
                <a:latin typeface="Century Schoolbook" pitchFamily="18" charset="0"/>
              </a:rPr>
              <a:t>хатка”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</a:p>
          <a:p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У цьому ж році він побував у Львові, встановивши творчі контакти з місцевими літераторами та видавцями, зокрема 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І. Франком</a:t>
            </a:r>
            <a:r>
              <a:rPr lang="uk-UA" i="1" dirty="0" smtClean="0">
                <a:solidFill>
                  <a:srgbClr val="FFFF00"/>
                </a:solidFill>
                <a:latin typeface="Century Schoolbook" pitchFamily="18" charset="0"/>
              </a:rPr>
              <a:t>. Поїздка поклала початок постійному співробітництву Коцюбинського в західноукраїнських виданнях. </a:t>
            </a:r>
            <a:endParaRPr lang="uk-UA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3143272" cy="392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9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3786182" y="1214422"/>
            <a:ext cx="4972056" cy="488315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За один 1891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рік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з-під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його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пера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виходять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оповідання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“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Харитя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”, “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Ялинка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”, “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П'ятизлотник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повість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“На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віру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віршована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казка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“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Завидющий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брат”. </a:t>
            </a:r>
          </a:p>
          <a:p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Твори привернули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увагу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літературної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громадськості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засвідчили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що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в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українську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прозу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прийшов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талановитий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художник. </a:t>
            </a:r>
            <a:endParaRPr lang="uk-UA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30722" name="Picture 2" descr="http://xreferat.ru/image/49/1306190395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581275" cy="380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9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3786182" y="1214422"/>
            <a:ext cx="4972056" cy="4883153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У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доробку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Коцюбинського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стоять твори на теми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минулого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українського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народу — “На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крилах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пісні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 (1895)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і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“Дорогою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ціною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” (1901).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Їх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єднає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романтично-піднесена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героїчна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тональність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 </a:t>
            </a:r>
            <a:endParaRPr lang="uk-UA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31746" name="Picture 2" descr="https://encrypted-tbn3.gstatic.com/images?q=tbn:ANd9GcSyI62B9oGyqSLyULW02wKaR3Mph1szjVyZHcjlrOYxPHvNMb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257550" cy="5162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9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9058" y="214290"/>
            <a:ext cx="5057756" cy="6500858"/>
          </a:xfrm>
        </p:spPr>
        <p:txBody>
          <a:bodyPr>
            <a:noAutofit/>
          </a:bodyPr>
          <a:lstStyle/>
          <a:p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До теми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“Цвіту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яблуні”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 Коцюбинський повертається ще не раз (цикл мініатюр “З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глибини”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, поезія в прозі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“Пам'ять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душі”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, незавершений твір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“Павутиння”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, новели “</a:t>
            </a:r>
            <a:r>
              <a:rPr lang="en-US" sz="2400" i="1" dirty="0" smtClean="0">
                <a:solidFill>
                  <a:srgbClr val="FFFF00"/>
                </a:solidFill>
                <a:latin typeface="Century Schoolbook" pitchFamily="18" charset="0"/>
              </a:rPr>
              <a:t>Intermezzo” 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і </a:t>
            </a:r>
            <a:r>
              <a:rPr lang="uk-UA" sz="2400" i="1" dirty="0" err="1" smtClean="0">
                <a:solidFill>
                  <a:srgbClr val="FFFF00"/>
                </a:solidFill>
                <a:latin typeface="Century Schoolbook" pitchFamily="18" charset="0"/>
              </a:rPr>
              <a:t>“Сон”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). 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/>
            </a:r>
            <a:b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Р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озвиток </a:t>
            </a:r>
            <a:r>
              <a:rPr lang="uk-UA" sz="2400" i="1" dirty="0" smtClean="0">
                <a:solidFill>
                  <a:srgbClr val="FFFF00"/>
                </a:solidFill>
                <a:latin typeface="Century Schoolbook" pitchFamily="18" charset="0"/>
              </a:rPr>
              <a:t>української літератури Коцюбинський бачив у розширенні її тематичних та ідейних обріїв, пошукові нових художніх форм. </a:t>
            </a:r>
            <a:endParaRPr lang="ru-RU" sz="2800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20482" name="Picture 2" descr="http://www.zbirka.pp.ua/pisateli/Kocubunskiy/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082021" cy="3071834"/>
          </a:xfrm>
          <a:prstGeom prst="rect">
            <a:avLst/>
          </a:prstGeom>
          <a:noFill/>
        </p:spPr>
      </p:pic>
      <p:pic>
        <p:nvPicPr>
          <p:cNvPr id="20484" name="Picture 4" descr="http://2.bp.blogspot.com/-iHmD80zhDxQ/UETlWsJcmLI/AAAAAAAAAA4/NTPOuu6Ws0c/s320/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494855"/>
            <a:ext cx="1381118" cy="1767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77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Century Schoolbook" pitchFamily="18" charset="0"/>
              </a:rPr>
              <a:t>Михайло Коцюбинський з </a:t>
            </a:r>
            <a:br>
              <a:rPr lang="uk-UA" sz="3600" dirty="0" smtClean="0">
                <a:solidFill>
                  <a:srgbClr val="FFFF00"/>
                </a:solidFill>
                <a:latin typeface="Century Schoolbook" pitchFamily="18" charset="0"/>
              </a:rPr>
            </a:br>
            <a:r>
              <a:rPr lang="uk-UA" sz="3600" dirty="0" smtClean="0">
                <a:solidFill>
                  <a:srgbClr val="FFFF00"/>
                </a:solidFill>
                <a:latin typeface="Century Schoolbook" pitchFamily="18" charset="0"/>
              </a:rPr>
              <a:t>дружиною</a:t>
            </a:r>
            <a:endParaRPr lang="ru-RU" sz="3600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8577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У 1898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році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письменник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одружується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Вiрою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Дейшi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i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оселяється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в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древньому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Чернiговi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,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отримавши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роботу в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земськiй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latin typeface="Century Schoolbook" pitchFamily="18" charset="0"/>
              </a:rPr>
              <a:t>управi</a:t>
            </a:r>
            <a:r>
              <a:rPr lang="ru-RU" i="1" dirty="0" smtClean="0">
                <a:solidFill>
                  <a:srgbClr val="FFFF00"/>
                </a:solidFill>
                <a:latin typeface="Century Schoolbook" pitchFamily="18" charset="0"/>
              </a:rPr>
              <a:t>.</a:t>
            </a:r>
            <a:endParaRPr lang="ru-RU" i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1357299"/>
            <a:ext cx="2786082" cy="34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4-tub-ua.yandex.net/i?id=515003240-4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610" y="1357298"/>
            <a:ext cx="3055571" cy="3429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67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460</Words>
  <Application>Microsoft Office PowerPoint</Application>
  <PresentationFormat>Екран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Михайло Михайлович Коцюбинський  (05.09.1864 – 12.04.1913)</vt:lpstr>
      <vt:lpstr>Слайд 2</vt:lpstr>
      <vt:lpstr>Рідна садиба Коцюбинського у Вінниці. Нині музей письменника</vt:lpstr>
      <vt:lpstr>Місця навчання Михайла</vt:lpstr>
      <vt:lpstr>Михайло Коцюбинський у молоді літа</vt:lpstr>
      <vt:lpstr>Слайд 6</vt:lpstr>
      <vt:lpstr>Слайд 7</vt:lpstr>
      <vt:lpstr>До теми “Цвіту яблуні” Коцюбинський повертається ще не раз (цикл мініатюр “З глибини”, поезія в прозі “Пам'ять душі”, незавершений твір “Павутиння”, новели “Intermezzo” і “Сон”).  Розвиток української літератури Коцюбинський бачив у розширенні її тематичних та ідейних обріїв, пошукові нових художніх форм. </vt:lpstr>
      <vt:lpstr>Михайло Коцюбинський з  дружиною</vt:lpstr>
      <vt:lpstr>У 1901 році написав повість «Дорогою ціною» </vt:lpstr>
      <vt:lpstr>Останні роки життя Коцюбинського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</dc:creator>
  <cp:lastModifiedBy>Tetyana</cp:lastModifiedBy>
  <cp:revision>28</cp:revision>
  <dcterms:created xsi:type="dcterms:W3CDTF">2013-01-30T14:59:19Z</dcterms:created>
  <dcterms:modified xsi:type="dcterms:W3CDTF">2013-02-06T12:18:48Z</dcterms:modified>
</cp:coreProperties>
</file>