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80" r:id="rId2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433" autoAdjust="0"/>
    <p:restoredTop sz="94660"/>
  </p:normalViewPr>
  <p:slideViewPr>
    <p:cSldViewPr>
      <p:cViewPr>
        <p:scale>
          <a:sx n="100" d="100"/>
          <a:sy n="100" d="100"/>
        </p:scale>
        <p:origin x="-11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EF49A5F9-8D82-46D3-8E16-E9851FBF7FB8}" type="datetimeFigureOut">
              <a:rPr lang="uk-UA" smtClean="0"/>
              <a:pPr/>
              <a:t>05.02.2014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7A781A5-9435-49CE-925B-D11448D1E653}"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EF49A5F9-8D82-46D3-8E16-E9851FBF7FB8}" type="datetimeFigureOut">
              <a:rPr lang="uk-UA" smtClean="0"/>
              <a:pPr/>
              <a:t>05.02.2014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7A781A5-9435-49CE-925B-D11448D1E653}"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EF49A5F9-8D82-46D3-8E16-E9851FBF7FB8}" type="datetimeFigureOut">
              <a:rPr lang="uk-UA" smtClean="0"/>
              <a:pPr/>
              <a:t>05.02.2014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7A781A5-9435-49CE-925B-D11448D1E653}"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EF49A5F9-8D82-46D3-8E16-E9851FBF7FB8}" type="datetimeFigureOut">
              <a:rPr lang="uk-UA" smtClean="0"/>
              <a:pPr/>
              <a:t>05.02.2014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7A781A5-9435-49CE-925B-D11448D1E653}"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F49A5F9-8D82-46D3-8E16-E9851FBF7FB8}" type="datetimeFigureOut">
              <a:rPr lang="uk-UA" smtClean="0"/>
              <a:pPr/>
              <a:t>05.02.2014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7A781A5-9435-49CE-925B-D11448D1E653}"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EF49A5F9-8D82-46D3-8E16-E9851FBF7FB8}" type="datetimeFigureOut">
              <a:rPr lang="uk-UA" smtClean="0"/>
              <a:pPr/>
              <a:t>05.02.2014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7A781A5-9435-49CE-925B-D11448D1E653}"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EF49A5F9-8D82-46D3-8E16-E9851FBF7FB8}" type="datetimeFigureOut">
              <a:rPr lang="uk-UA" smtClean="0"/>
              <a:pPr/>
              <a:t>05.02.2014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7A781A5-9435-49CE-925B-D11448D1E653}"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EF49A5F9-8D82-46D3-8E16-E9851FBF7FB8}" type="datetimeFigureOut">
              <a:rPr lang="uk-UA" smtClean="0"/>
              <a:pPr/>
              <a:t>05.02.2014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7A781A5-9435-49CE-925B-D11448D1E653}"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49A5F9-8D82-46D3-8E16-E9851FBF7FB8}" type="datetimeFigureOut">
              <a:rPr lang="uk-UA" smtClean="0"/>
              <a:pPr/>
              <a:t>05.02.2014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7A781A5-9435-49CE-925B-D11448D1E653}"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F49A5F9-8D82-46D3-8E16-E9851FBF7FB8}" type="datetimeFigureOut">
              <a:rPr lang="uk-UA" smtClean="0"/>
              <a:pPr/>
              <a:t>05.02.2014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7A781A5-9435-49CE-925B-D11448D1E653}"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F49A5F9-8D82-46D3-8E16-E9851FBF7FB8}" type="datetimeFigureOut">
              <a:rPr lang="uk-UA" smtClean="0"/>
              <a:pPr/>
              <a:t>05.02.2014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7A781A5-9435-49CE-925B-D11448D1E653}"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1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9A5F9-8D82-46D3-8E16-E9851FBF7FB8}" type="datetimeFigureOut">
              <a:rPr lang="uk-UA" smtClean="0"/>
              <a:pPr/>
              <a:t>05.02.2014</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781A5-9435-49CE-925B-D11448D1E653}"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642918"/>
            <a:ext cx="6500858" cy="4857784"/>
          </a:xfrm>
        </p:spPr>
        <p:txBody>
          <a:bodyPr>
            <a:noAutofit/>
          </a:bodyPr>
          <a:lstStyle/>
          <a:p>
            <a:pPr>
              <a:spcAft>
                <a:spcPts val="600"/>
              </a:spcAft>
            </a:pPr>
            <a:r>
              <a:rPr lang="uk-UA"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Тема досвіду: </a:t>
            </a:r>
            <a:br>
              <a:rPr lang="uk-UA"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32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Активізація</a:t>
            </a:r>
            <a:r>
              <a:rPr lang="ru-RU"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навчально-пізнавальної</a:t>
            </a:r>
            <a:r>
              <a:rPr lang="ru-RU"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діяльності</a:t>
            </a:r>
            <a:r>
              <a:rPr lang="ru-RU"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розвиток</a:t>
            </a:r>
            <a:r>
              <a:rPr lang="ru-RU"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уяви</a:t>
            </a:r>
            <a:r>
              <a:rPr lang="ru-RU"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і</a:t>
            </a:r>
            <a:r>
              <a:rPr lang="ru-RU"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творчих</a:t>
            </a:r>
            <a:r>
              <a:rPr lang="ru-RU"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здібностей</a:t>
            </a:r>
            <a:r>
              <a:rPr lang="ru-RU"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учнів</a:t>
            </a:r>
            <a:r>
              <a:rPr lang="ru-RU"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на уроках трудового </a:t>
            </a:r>
            <a:r>
              <a:rPr lang="ru-RU" sz="32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навчання</a:t>
            </a:r>
            <a:r>
              <a:rPr lang="ru-RU"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з</a:t>
            </a:r>
            <a:r>
              <a:rPr lang="ru-RU"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використанням</a:t>
            </a:r>
            <a:r>
              <a:rPr lang="ru-RU"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сучаних</a:t>
            </a:r>
            <a:r>
              <a:rPr lang="ru-RU"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інноваційних</a:t>
            </a:r>
            <a:r>
              <a:rPr lang="ru-RU"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32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технологій</a:t>
            </a:r>
            <a:r>
              <a:rPr lang="ru-RU" sz="32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uk-UA"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Рисунок 3" descr="vyshyvka-logo-top.jpg"/>
          <p:cNvPicPr>
            <a:picLocks noChangeAspect="1"/>
          </p:cNvPicPr>
          <p:nvPr/>
        </p:nvPicPr>
        <p:blipFill>
          <a:blip r:embed="rId2"/>
          <a:srcRect l="10373" r="20122"/>
          <a:stretch>
            <a:fillRect/>
          </a:stretch>
        </p:blipFill>
        <p:spPr>
          <a:xfrm rot="16200000" flipH="1">
            <a:off x="-2799198" y="2799196"/>
            <a:ext cx="6858002" cy="1259606"/>
          </a:xfrm>
          <a:prstGeom prst="rect">
            <a:avLst/>
          </a:prstGeom>
        </p:spPr>
      </p:pic>
      <p:pic>
        <p:nvPicPr>
          <p:cNvPr id="6" name="Рисунок 5" descr="vyshyvka-logo-top.jpg"/>
          <p:cNvPicPr>
            <a:picLocks noChangeAspect="1"/>
          </p:cNvPicPr>
          <p:nvPr/>
        </p:nvPicPr>
        <p:blipFill>
          <a:blip r:embed="rId2"/>
          <a:srcRect l="10373" r="20122"/>
          <a:stretch>
            <a:fillRect/>
          </a:stretch>
        </p:blipFill>
        <p:spPr>
          <a:xfrm rot="5400000">
            <a:off x="5085196" y="2799196"/>
            <a:ext cx="6858002" cy="12596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28992" y="642918"/>
            <a:ext cx="4357718" cy="4857783"/>
          </a:xfrm>
        </p:spPr>
        <p:txBody>
          <a:bodyPr>
            <a:normAutofit/>
          </a:bodyPr>
          <a:lstStyle/>
          <a:p>
            <a:pPr indent="457200" algn="just"/>
            <a:r>
              <a:rPr lang="uk-UA" sz="2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На уроках </a:t>
            </a:r>
            <a:r>
              <a:rPr lang="uk-UA" sz="20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створються</a:t>
            </a:r>
            <a:r>
              <a:rPr lang="uk-UA" sz="2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такі умови, щоб учні не тільки усвідомили суспільно корисне значення своєї праці, але й змогли б показати свої творчі здібності, реалізувати їх у конкретних трудових справах. Цьому найкраще сприяє особистісно-орієнтована технологія навчання, зокрема проектний метод, де поєднуються різні аспекти трудової підготовки, зв’язок з іншими предметами, з життям</a:t>
            </a:r>
            <a:endParaRPr lang="uk-UA" sz="20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Рисунок 3" descr="vyshyvka-logo-top.jpg"/>
          <p:cNvPicPr>
            <a:picLocks noChangeAspect="1"/>
          </p:cNvPicPr>
          <p:nvPr/>
        </p:nvPicPr>
        <p:blipFill>
          <a:blip r:embed="rId2"/>
          <a:srcRect l="10373" r="20122"/>
          <a:stretch>
            <a:fillRect/>
          </a:stretch>
        </p:blipFill>
        <p:spPr>
          <a:xfrm rot="16200000" flipH="1">
            <a:off x="-2799198" y="2799196"/>
            <a:ext cx="6858002" cy="1259606"/>
          </a:xfrm>
          <a:prstGeom prst="rect">
            <a:avLst/>
          </a:prstGeom>
        </p:spPr>
      </p:pic>
      <p:pic>
        <p:nvPicPr>
          <p:cNvPr id="6" name="Рисунок 5" descr="vyshyvka-logo-top.jpg"/>
          <p:cNvPicPr>
            <a:picLocks noChangeAspect="1"/>
          </p:cNvPicPr>
          <p:nvPr/>
        </p:nvPicPr>
        <p:blipFill>
          <a:blip r:embed="rId2"/>
          <a:srcRect l="10373" r="20122"/>
          <a:stretch>
            <a:fillRect/>
          </a:stretch>
        </p:blipFill>
        <p:spPr>
          <a:xfrm rot="5400000">
            <a:off x="5085196" y="2799196"/>
            <a:ext cx="6858002" cy="1259606"/>
          </a:xfrm>
          <a:prstGeom prst="rect">
            <a:avLst/>
          </a:prstGeom>
        </p:spPr>
      </p:pic>
      <p:pic>
        <p:nvPicPr>
          <p:cNvPr id="8" name="Рисунок 7" descr="DSC00533.JPG"/>
          <p:cNvPicPr>
            <a:picLocks noChangeAspect="1"/>
          </p:cNvPicPr>
          <p:nvPr/>
        </p:nvPicPr>
        <p:blipFill>
          <a:blip r:embed="rId3" cstate="print"/>
          <a:stretch>
            <a:fillRect/>
          </a:stretch>
        </p:blipFill>
        <p:spPr>
          <a:xfrm>
            <a:off x="1214414" y="1285860"/>
            <a:ext cx="2100909" cy="3142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642919"/>
            <a:ext cx="6500858" cy="2957532"/>
          </a:xfrm>
        </p:spPr>
        <p:txBody>
          <a:bodyPr>
            <a:normAutofit/>
          </a:bodyPr>
          <a:lstStyle/>
          <a:p>
            <a:r>
              <a:rPr lang="uk-UA" sz="2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uk-UA" sz="2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endParaRPr lang="uk-UA" sz="20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Рисунок 3" descr="vyshyvka-logo-top.jpg"/>
          <p:cNvPicPr>
            <a:picLocks noChangeAspect="1"/>
          </p:cNvPicPr>
          <p:nvPr/>
        </p:nvPicPr>
        <p:blipFill>
          <a:blip r:embed="rId2"/>
          <a:srcRect l="10373" r="20122"/>
          <a:stretch>
            <a:fillRect/>
          </a:stretch>
        </p:blipFill>
        <p:spPr>
          <a:xfrm rot="16200000" flipH="1">
            <a:off x="-2799198" y="2799196"/>
            <a:ext cx="6858002" cy="1259606"/>
          </a:xfrm>
          <a:prstGeom prst="rect">
            <a:avLst/>
          </a:prstGeom>
        </p:spPr>
      </p:pic>
      <p:pic>
        <p:nvPicPr>
          <p:cNvPr id="6" name="Рисунок 5" descr="vyshyvka-logo-top.jpg"/>
          <p:cNvPicPr>
            <a:picLocks noChangeAspect="1"/>
          </p:cNvPicPr>
          <p:nvPr/>
        </p:nvPicPr>
        <p:blipFill>
          <a:blip r:embed="rId2"/>
          <a:srcRect l="10373" r="20122"/>
          <a:stretch>
            <a:fillRect/>
          </a:stretch>
        </p:blipFill>
        <p:spPr>
          <a:xfrm rot="5400000">
            <a:off x="5085196" y="2799196"/>
            <a:ext cx="6858002" cy="1259606"/>
          </a:xfrm>
          <a:prstGeom prst="rect">
            <a:avLst/>
          </a:prstGeom>
        </p:spPr>
      </p:pic>
      <p:sp>
        <p:nvSpPr>
          <p:cNvPr id="5" name="Содержимое 2"/>
          <p:cNvSpPr txBox="1">
            <a:spLocks/>
          </p:cNvSpPr>
          <p:nvPr/>
        </p:nvSpPr>
        <p:spPr>
          <a:xfrm>
            <a:off x="1142976" y="3143248"/>
            <a:ext cx="6786610" cy="2982915"/>
          </a:xfrm>
          <a:prstGeom prst="rect">
            <a:avLst/>
          </a:prstGeom>
        </p:spPr>
        <p:txBody>
          <a:bodyPr vert="horz" lIns="91440" tIns="45720" rIns="91440" bIns="45720" rtlCol="0">
            <a:normAutofit/>
          </a:bodyPr>
          <a:lstStyle/>
          <a:p>
            <a:pPr marL="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24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Уроки проводяться</a:t>
            </a:r>
            <a:r>
              <a:rPr kumimoji="0" lang="uk-UA" sz="2400" b="0"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 з </a:t>
            </a:r>
            <a:r>
              <a:rPr kumimoji="0" lang="uk-UA" sz="24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використанням найбільш оптимальних форм і методів організації навчальної діяльності учнів.</a:t>
            </a:r>
          </a:p>
          <a:p>
            <a:pPr marL="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24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rPr>
              <a:t>Результатом діяльності учнів при вивченні кожного блока обов’язкової для вивчення складової програми модуля має бути вибір, а будь-якого варіативного модуля – проект.</a:t>
            </a:r>
            <a:endParaRPr kumimoji="0" lang="uk-UA"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pic>
        <p:nvPicPr>
          <p:cNvPr id="8" name="Рисунок 7" descr="images (2).jpg"/>
          <p:cNvPicPr>
            <a:picLocks noChangeAspect="1"/>
          </p:cNvPicPr>
          <p:nvPr/>
        </p:nvPicPr>
        <p:blipFill>
          <a:blip r:embed="rId3"/>
          <a:stretch>
            <a:fillRect/>
          </a:stretch>
        </p:blipFill>
        <p:spPr>
          <a:xfrm>
            <a:off x="4929190" y="357166"/>
            <a:ext cx="2333625" cy="1962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428604"/>
            <a:ext cx="6500858" cy="5643602"/>
          </a:xfrm>
        </p:spPr>
        <p:txBody>
          <a:bodyPr>
            <a:normAutofit/>
          </a:bodyPr>
          <a:lstStyle/>
          <a:p>
            <a:r>
              <a:rPr lang="uk-UA" sz="2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Виходячи із проблеми школи у рамках </a:t>
            </a:r>
            <a:br>
              <a:rPr lang="uk-UA" sz="2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uk-UA" sz="2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проекту «Україна вишивана» ми провели уроки </a:t>
            </a:r>
            <a:br>
              <a:rPr lang="uk-UA" sz="2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uk-UA" sz="2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на яких діти показали результати своєї праці:</a:t>
            </a:r>
            <a:br>
              <a:rPr lang="uk-UA" sz="2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uk-UA" sz="2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«Лялька </a:t>
            </a:r>
            <a:r>
              <a:rPr lang="uk-UA" sz="22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мотанка</a:t>
            </a:r>
            <a:r>
              <a:rPr lang="uk-UA" sz="2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 оберіг душі чи просто лялька»;</a:t>
            </a:r>
            <a:br>
              <a:rPr lang="uk-UA" sz="2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uk-UA" sz="2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«Рушник вишиваний – долі доріжка»;</a:t>
            </a:r>
            <a:br>
              <a:rPr lang="uk-UA" sz="2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uk-UA" sz="2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 сорочка мамина біла-біла»;</a:t>
            </a:r>
            <a:br>
              <a:rPr lang="uk-UA" sz="2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uk-UA" sz="2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«Стежками рідного краю»;</a:t>
            </a:r>
            <a:br>
              <a:rPr lang="uk-UA" sz="2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uk-UA" sz="2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«Доторкнутись до традицій і відчути дух Різдва».</a:t>
            </a:r>
            <a:br>
              <a:rPr lang="uk-UA" sz="2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uk-UA" sz="2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 також було проведено виховні заходи на такі теми:</a:t>
            </a:r>
            <a:br>
              <a:rPr lang="uk-UA" sz="2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uk-UA" sz="2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«Андріївські вечорниці»;</a:t>
            </a:r>
            <a:br>
              <a:rPr lang="uk-UA" sz="2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uk-UA" sz="22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«З Україною у серці»</a:t>
            </a:r>
            <a:r>
              <a:rPr lang="uk-UA" sz="2000" dirty="0" smtClean="0"/>
              <a:t/>
            </a:r>
            <a:br>
              <a:rPr lang="uk-UA" sz="2000" dirty="0" smtClean="0"/>
            </a:br>
            <a:endParaRPr lang="uk-UA" sz="20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Рисунок 3" descr="vyshyvka-logo-top.jpg"/>
          <p:cNvPicPr>
            <a:picLocks noChangeAspect="1"/>
          </p:cNvPicPr>
          <p:nvPr/>
        </p:nvPicPr>
        <p:blipFill>
          <a:blip r:embed="rId2"/>
          <a:srcRect l="10373" r="20122"/>
          <a:stretch>
            <a:fillRect/>
          </a:stretch>
        </p:blipFill>
        <p:spPr>
          <a:xfrm rot="16200000" flipH="1">
            <a:off x="-2799198" y="2799196"/>
            <a:ext cx="6858002" cy="1259606"/>
          </a:xfrm>
          <a:prstGeom prst="rect">
            <a:avLst/>
          </a:prstGeom>
        </p:spPr>
      </p:pic>
      <p:pic>
        <p:nvPicPr>
          <p:cNvPr id="6" name="Рисунок 5" descr="vyshyvka-logo-top.jpg"/>
          <p:cNvPicPr>
            <a:picLocks noChangeAspect="1"/>
          </p:cNvPicPr>
          <p:nvPr/>
        </p:nvPicPr>
        <p:blipFill>
          <a:blip r:embed="rId2"/>
          <a:srcRect l="10373" r="20122"/>
          <a:stretch>
            <a:fillRect/>
          </a:stretch>
        </p:blipFill>
        <p:spPr>
          <a:xfrm rot="5400000">
            <a:off x="5085196" y="2799196"/>
            <a:ext cx="6858002" cy="125960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642919"/>
            <a:ext cx="6500858" cy="2957532"/>
          </a:xfrm>
        </p:spPr>
        <p:txBody>
          <a:bodyPr>
            <a:normAutofit/>
          </a:bodyPr>
          <a:lstStyle/>
          <a:p>
            <a:r>
              <a:rPr lang="uk-UA" sz="2000" dirty="0" smtClean="0">
                <a:solidFill>
                  <a:srgbClr val="C00000"/>
                </a:solidFill>
                <a:latin typeface="Times New Roman" pitchFamily="18" charset="0"/>
                <a:cs typeface="Times New Roman" pitchFamily="18" charset="0"/>
              </a:rPr>
              <a:t>Метод проектів дозволив створити на уроках дослідницьку творчу атмосферу, де кожен учень залучений в активний творчий пізнавальний проект на основі методики співпраці.</a:t>
            </a:r>
            <a:r>
              <a:rPr lang="uk-UA" sz="2000" dirty="0" smtClean="0"/>
              <a:t/>
            </a:r>
            <a:br>
              <a:rPr lang="uk-UA" sz="2000" dirty="0" smtClean="0"/>
            </a:br>
            <a:endParaRPr lang="uk-UA" sz="20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Рисунок 3" descr="vyshyvka-logo-top.jpg"/>
          <p:cNvPicPr>
            <a:picLocks noChangeAspect="1"/>
          </p:cNvPicPr>
          <p:nvPr/>
        </p:nvPicPr>
        <p:blipFill>
          <a:blip r:embed="rId2"/>
          <a:srcRect l="10373" r="20122"/>
          <a:stretch>
            <a:fillRect/>
          </a:stretch>
        </p:blipFill>
        <p:spPr>
          <a:xfrm rot="16200000" flipH="1">
            <a:off x="-2799198" y="2799196"/>
            <a:ext cx="6858002" cy="1259606"/>
          </a:xfrm>
          <a:prstGeom prst="rect">
            <a:avLst/>
          </a:prstGeom>
        </p:spPr>
      </p:pic>
      <p:pic>
        <p:nvPicPr>
          <p:cNvPr id="6" name="Рисунок 5" descr="vyshyvka-logo-top.jpg"/>
          <p:cNvPicPr>
            <a:picLocks noChangeAspect="1"/>
          </p:cNvPicPr>
          <p:nvPr/>
        </p:nvPicPr>
        <p:blipFill>
          <a:blip r:embed="rId2"/>
          <a:srcRect l="10373" r="20122"/>
          <a:stretch>
            <a:fillRect/>
          </a:stretch>
        </p:blipFill>
        <p:spPr>
          <a:xfrm rot="5400000">
            <a:off x="5085196" y="2799196"/>
            <a:ext cx="6858002" cy="1259606"/>
          </a:xfrm>
          <a:prstGeom prst="rect">
            <a:avLst/>
          </a:prstGeom>
        </p:spPr>
      </p:pic>
      <p:pic>
        <p:nvPicPr>
          <p:cNvPr id="5" name="Рисунок 4" descr="images (6).jpg"/>
          <p:cNvPicPr>
            <a:picLocks noChangeAspect="1"/>
          </p:cNvPicPr>
          <p:nvPr/>
        </p:nvPicPr>
        <p:blipFill>
          <a:blip r:embed="rId3"/>
          <a:stretch>
            <a:fillRect/>
          </a:stretch>
        </p:blipFill>
        <p:spPr>
          <a:xfrm>
            <a:off x="3000364" y="2857496"/>
            <a:ext cx="3429024" cy="23322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642919"/>
            <a:ext cx="6500858" cy="2957532"/>
          </a:xfrm>
        </p:spPr>
        <p:txBody>
          <a:bodyPr>
            <a:normAutofit/>
          </a:bodyPr>
          <a:lstStyle/>
          <a:p>
            <a:pPr indent="457200"/>
            <a:r>
              <a:rPr lang="uk-UA" sz="2000" dirty="0" smtClean="0">
                <a:solidFill>
                  <a:srgbClr val="C00000"/>
                </a:solidFill>
                <a:latin typeface="Times New Roman" pitchFamily="18" charset="0"/>
                <a:cs typeface="Times New Roman" pitchFamily="18" charset="0"/>
              </a:rPr>
              <a:t>Одним з найважливіших стратегічних завдань на сьогоднішньому етапі модернізації навчання у школі є забезпечення якості підготовки учнів на рівні сучасних стандартів. Розв'язання цього завдання можливе за умови зміни педагогічних методик та впровадження інноваційних технологій навчання.</a:t>
            </a:r>
            <a:r>
              <a:rPr lang="uk-UA" sz="2000" dirty="0" smtClean="0"/>
              <a:t/>
            </a:r>
            <a:br>
              <a:rPr lang="uk-UA" sz="2000" dirty="0" smtClean="0"/>
            </a:br>
            <a:endParaRPr lang="uk-UA" sz="20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Рисунок 3" descr="vyshyvka-logo-top.jpg"/>
          <p:cNvPicPr>
            <a:picLocks noChangeAspect="1"/>
          </p:cNvPicPr>
          <p:nvPr/>
        </p:nvPicPr>
        <p:blipFill>
          <a:blip r:embed="rId2"/>
          <a:srcRect l="10373" r="20122"/>
          <a:stretch>
            <a:fillRect/>
          </a:stretch>
        </p:blipFill>
        <p:spPr>
          <a:xfrm rot="16200000" flipH="1">
            <a:off x="-2799198" y="2799196"/>
            <a:ext cx="6858002" cy="1259606"/>
          </a:xfrm>
          <a:prstGeom prst="rect">
            <a:avLst/>
          </a:prstGeom>
        </p:spPr>
      </p:pic>
      <p:pic>
        <p:nvPicPr>
          <p:cNvPr id="6" name="Рисунок 5" descr="vyshyvka-logo-top.jpg"/>
          <p:cNvPicPr>
            <a:picLocks noChangeAspect="1"/>
          </p:cNvPicPr>
          <p:nvPr/>
        </p:nvPicPr>
        <p:blipFill>
          <a:blip r:embed="rId2"/>
          <a:srcRect l="10373" r="20122"/>
          <a:stretch>
            <a:fillRect/>
          </a:stretch>
        </p:blipFill>
        <p:spPr>
          <a:xfrm rot="5400000">
            <a:off x="5085196" y="2799196"/>
            <a:ext cx="6858002" cy="1259606"/>
          </a:xfrm>
          <a:prstGeom prst="rect">
            <a:avLst/>
          </a:prstGeom>
        </p:spPr>
      </p:pic>
      <p:pic>
        <p:nvPicPr>
          <p:cNvPr id="8" name="Рисунок 7" descr="a_32870f12.jpg"/>
          <p:cNvPicPr>
            <a:picLocks noChangeAspect="1"/>
          </p:cNvPicPr>
          <p:nvPr/>
        </p:nvPicPr>
        <p:blipFill>
          <a:blip r:embed="rId3"/>
          <a:stretch>
            <a:fillRect/>
          </a:stretch>
        </p:blipFill>
        <p:spPr>
          <a:xfrm>
            <a:off x="3643306" y="3929066"/>
            <a:ext cx="1905000" cy="1914525"/>
          </a:xfrm>
          <a:prstGeom prst="ellipse">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142852"/>
            <a:ext cx="6500858" cy="3457599"/>
          </a:xfrm>
        </p:spPr>
        <p:txBody>
          <a:bodyPr>
            <a:normAutofit/>
          </a:bodyPr>
          <a:lstStyle/>
          <a:p>
            <a:r>
              <a:rPr lang="uk-UA" sz="2000" dirty="0" smtClean="0">
                <a:solidFill>
                  <a:srgbClr val="C00000"/>
                </a:solidFill>
                <a:latin typeface="Times New Roman" pitchFamily="18" charset="0"/>
                <a:cs typeface="Times New Roman" pitchFamily="18" charset="0"/>
              </a:rPr>
              <a:t>Перед кожним із нас два шляхи: жити минулими заслугами, закриваючи очі на кардинальні зміни у світі, прирікаючи своїх учнів (і власних дітей) на життєвий неуспіх, або пробувати щось змінити у своєму ставленні до новітніх освітніх технологій.</a:t>
            </a:r>
            <a:endParaRPr lang="uk-UA" sz="20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Рисунок 3" descr="vyshyvka-logo-top.jpg"/>
          <p:cNvPicPr>
            <a:picLocks noChangeAspect="1"/>
          </p:cNvPicPr>
          <p:nvPr/>
        </p:nvPicPr>
        <p:blipFill>
          <a:blip r:embed="rId2"/>
          <a:srcRect l="10373" r="20122"/>
          <a:stretch>
            <a:fillRect/>
          </a:stretch>
        </p:blipFill>
        <p:spPr>
          <a:xfrm rot="16200000" flipH="1">
            <a:off x="-2799198" y="2799196"/>
            <a:ext cx="6858002" cy="1259606"/>
          </a:xfrm>
          <a:prstGeom prst="rect">
            <a:avLst/>
          </a:prstGeom>
        </p:spPr>
      </p:pic>
      <p:pic>
        <p:nvPicPr>
          <p:cNvPr id="6" name="Рисунок 5" descr="vyshyvka-logo-top.jpg"/>
          <p:cNvPicPr>
            <a:picLocks noChangeAspect="1"/>
          </p:cNvPicPr>
          <p:nvPr/>
        </p:nvPicPr>
        <p:blipFill>
          <a:blip r:embed="rId2"/>
          <a:srcRect l="10373" r="20122"/>
          <a:stretch>
            <a:fillRect/>
          </a:stretch>
        </p:blipFill>
        <p:spPr>
          <a:xfrm rot="5400000">
            <a:off x="5085196" y="2799196"/>
            <a:ext cx="6858002" cy="1259606"/>
          </a:xfrm>
          <a:prstGeom prst="rect">
            <a:avLst/>
          </a:prstGeom>
        </p:spPr>
      </p:pic>
      <p:pic>
        <p:nvPicPr>
          <p:cNvPr id="5" name="Рисунок 4" descr="images.jpg"/>
          <p:cNvPicPr>
            <a:picLocks noChangeAspect="1"/>
          </p:cNvPicPr>
          <p:nvPr/>
        </p:nvPicPr>
        <p:blipFill>
          <a:blip r:embed="rId3"/>
          <a:stretch>
            <a:fillRect/>
          </a:stretch>
        </p:blipFill>
        <p:spPr>
          <a:xfrm>
            <a:off x="2571736" y="2857496"/>
            <a:ext cx="4207757" cy="2547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642918"/>
            <a:ext cx="6500858" cy="4357717"/>
          </a:xfrm>
        </p:spPr>
        <p:txBody>
          <a:bodyPr>
            <a:normAutofit/>
          </a:bodyPr>
          <a:lstStyle/>
          <a:p>
            <a:r>
              <a:rPr lang="uk-UA" sz="2000" i="1" dirty="0" smtClean="0">
                <a:latin typeface="Times New Roman" pitchFamily="18" charset="0"/>
                <a:cs typeface="Times New Roman" pitchFamily="18" charset="0"/>
              </a:rPr>
              <a:t>"Можна бездумно тужити за втраченими ідеалами, скаржитись на падіння духовності та вихованості, втрату людяності й моральності, загалом на життя і зовсім незвичну школу, але хід подій вже не повернути. Погрожувати поїздові, що стрімко віддаляється від перону, дозволено лише </a:t>
            </a:r>
            <a:r>
              <a:rPr lang="uk-UA" sz="2000" i="1" dirty="0" err="1" smtClean="0">
                <a:latin typeface="Times New Roman" pitchFamily="18" charset="0"/>
                <a:cs typeface="Times New Roman" pitchFamily="18" charset="0"/>
              </a:rPr>
              <a:t>дітям”</a:t>
            </a:r>
            <a:r>
              <a:rPr lang="uk-UA" sz="2000" i="1" dirty="0" smtClean="0">
                <a:latin typeface="Times New Roman" pitchFamily="18" charset="0"/>
                <a:cs typeface="Times New Roman" pitchFamily="18" charset="0"/>
              </a:rPr>
              <a:t/>
            </a:r>
            <a:br>
              <a:rPr lang="uk-UA" sz="2000" i="1" dirty="0" smtClean="0">
                <a:latin typeface="Times New Roman" pitchFamily="18" charset="0"/>
                <a:cs typeface="Times New Roman" pitchFamily="18" charset="0"/>
              </a:rPr>
            </a:br>
            <a:r>
              <a:rPr lang="uk-UA" sz="2000" i="1" dirty="0" smtClean="0">
                <a:latin typeface="Times New Roman" pitchFamily="18" charset="0"/>
                <a:cs typeface="Times New Roman" pitchFamily="18" charset="0"/>
              </a:rPr>
              <a:t/>
            </a:r>
            <a:br>
              <a:rPr lang="uk-UA" sz="2000" i="1" dirty="0" smtClean="0">
                <a:latin typeface="Times New Roman" pitchFamily="18" charset="0"/>
                <a:cs typeface="Times New Roman" pitchFamily="18" charset="0"/>
              </a:rPr>
            </a:br>
            <a:r>
              <a:rPr lang="uk-UA" sz="2000" i="1" dirty="0" smtClean="0">
                <a:latin typeface="Times New Roman" pitchFamily="18" charset="0"/>
                <a:cs typeface="Times New Roman" pitchFamily="18" charset="0"/>
              </a:rPr>
              <a:t/>
            </a:r>
            <a:br>
              <a:rPr lang="uk-UA" sz="2000" i="1" dirty="0" smtClean="0">
                <a:latin typeface="Times New Roman" pitchFamily="18" charset="0"/>
                <a:cs typeface="Times New Roman" pitchFamily="18" charset="0"/>
              </a:rPr>
            </a:br>
            <a:r>
              <a:rPr lang="uk-UA" sz="2000" i="1" dirty="0" smtClean="0">
                <a:latin typeface="Times New Roman" pitchFamily="18" charset="0"/>
                <a:cs typeface="Times New Roman" pitchFamily="18" charset="0"/>
              </a:rPr>
              <a:t>                                                                               </a:t>
            </a:r>
            <a:r>
              <a:rPr lang="uk-UA" sz="2000" dirty="0" smtClean="0">
                <a:latin typeface="Times New Roman" pitchFamily="18" charset="0"/>
                <a:cs typeface="Times New Roman" pitchFamily="18" charset="0"/>
              </a:rPr>
              <a:t>І. Підласий</a:t>
            </a:r>
            <a:r>
              <a:rPr lang="uk-UA" sz="2000" i="1" dirty="0" smtClean="0">
                <a:effectLst>
                  <a:outerShdw blurRad="38100" dist="38100" dir="2700000" algn="tl">
                    <a:srgbClr val="000000">
                      <a:alpha val="43137"/>
                    </a:srgbClr>
                  </a:outerShdw>
                </a:effectLst>
                <a:latin typeface="Times New Roman" pitchFamily="18" charset="0"/>
                <a:cs typeface="Times New Roman" pitchFamily="18" charset="0"/>
              </a:rPr>
              <a:t/>
            </a:r>
            <a:br>
              <a:rPr lang="uk-UA" sz="2000" i="1" dirty="0" smtClean="0">
                <a:effectLst>
                  <a:outerShdw blurRad="38100" dist="38100" dir="2700000" algn="tl">
                    <a:srgbClr val="000000">
                      <a:alpha val="43137"/>
                    </a:srgbClr>
                  </a:outerShdw>
                </a:effectLst>
                <a:latin typeface="Times New Roman" pitchFamily="18" charset="0"/>
                <a:cs typeface="Times New Roman" pitchFamily="18" charset="0"/>
              </a:rPr>
            </a:br>
            <a:endParaRPr lang="uk-UA" sz="2000"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Рисунок 3" descr="vyshyvka-logo-top.jpg"/>
          <p:cNvPicPr>
            <a:picLocks noChangeAspect="1"/>
          </p:cNvPicPr>
          <p:nvPr/>
        </p:nvPicPr>
        <p:blipFill>
          <a:blip r:embed="rId2"/>
          <a:srcRect l="10373" r="20122"/>
          <a:stretch>
            <a:fillRect/>
          </a:stretch>
        </p:blipFill>
        <p:spPr>
          <a:xfrm rot="16200000" flipH="1">
            <a:off x="-2799198" y="2799196"/>
            <a:ext cx="6858002" cy="1259606"/>
          </a:xfrm>
          <a:prstGeom prst="rect">
            <a:avLst/>
          </a:prstGeom>
        </p:spPr>
      </p:pic>
      <p:pic>
        <p:nvPicPr>
          <p:cNvPr id="6" name="Рисунок 5" descr="vyshyvka-logo-top.jpg"/>
          <p:cNvPicPr>
            <a:picLocks noChangeAspect="1"/>
          </p:cNvPicPr>
          <p:nvPr/>
        </p:nvPicPr>
        <p:blipFill>
          <a:blip r:embed="rId2"/>
          <a:srcRect l="10373" r="20122"/>
          <a:stretch>
            <a:fillRect/>
          </a:stretch>
        </p:blipFill>
        <p:spPr>
          <a:xfrm rot="5400000">
            <a:off x="5085196" y="2799196"/>
            <a:ext cx="6858002" cy="125960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yshyvka-logo-top.jpg"/>
          <p:cNvPicPr>
            <a:picLocks noChangeAspect="1"/>
          </p:cNvPicPr>
          <p:nvPr/>
        </p:nvPicPr>
        <p:blipFill>
          <a:blip r:embed="rId2"/>
          <a:srcRect l="10373" r="20122"/>
          <a:stretch>
            <a:fillRect/>
          </a:stretch>
        </p:blipFill>
        <p:spPr>
          <a:xfrm rot="16200000" flipH="1">
            <a:off x="-2799198" y="2799196"/>
            <a:ext cx="6858002" cy="1259606"/>
          </a:xfrm>
          <a:prstGeom prst="rect">
            <a:avLst/>
          </a:prstGeom>
        </p:spPr>
      </p:pic>
      <p:pic>
        <p:nvPicPr>
          <p:cNvPr id="6" name="Рисунок 5" descr="vyshyvka-logo-top.jpg"/>
          <p:cNvPicPr>
            <a:picLocks noChangeAspect="1"/>
          </p:cNvPicPr>
          <p:nvPr/>
        </p:nvPicPr>
        <p:blipFill>
          <a:blip r:embed="rId2"/>
          <a:srcRect l="10373" r="20122"/>
          <a:stretch>
            <a:fillRect/>
          </a:stretch>
        </p:blipFill>
        <p:spPr>
          <a:xfrm rot="5400000">
            <a:off x="5085196" y="2799196"/>
            <a:ext cx="6858002" cy="1259606"/>
          </a:xfrm>
          <a:prstGeom prst="rect">
            <a:avLst/>
          </a:prstGeom>
        </p:spPr>
      </p:pic>
      <p:sp>
        <p:nvSpPr>
          <p:cNvPr id="5" name="Заголовок 4"/>
          <p:cNvSpPr>
            <a:spLocks noGrp="1"/>
          </p:cNvSpPr>
          <p:nvPr>
            <p:ph type="ctrTitle"/>
          </p:nvPr>
        </p:nvSpPr>
        <p:spPr>
          <a:xfrm>
            <a:off x="685800" y="1"/>
            <a:ext cx="7772400" cy="1071545"/>
          </a:xfrm>
        </p:spPr>
        <p:txBody>
          <a:bodyPr/>
          <a:lstStyle/>
          <a:p>
            <a:r>
              <a:rPr lang="uk-UA"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Мої досягнення</a:t>
            </a:r>
            <a:endParaRPr lang="uk-UA"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Рисунок 7" descr="Изображение 011.jpg"/>
          <p:cNvPicPr>
            <a:picLocks noChangeAspect="1"/>
          </p:cNvPicPr>
          <p:nvPr/>
        </p:nvPicPr>
        <p:blipFill>
          <a:blip r:embed="rId3" cstate="print"/>
          <a:stretch>
            <a:fillRect/>
          </a:stretch>
        </p:blipFill>
        <p:spPr>
          <a:xfrm>
            <a:off x="714348" y="1000108"/>
            <a:ext cx="2552307" cy="3600000"/>
          </a:xfrm>
          <a:prstGeom prst="rect">
            <a:avLst/>
          </a:prstGeom>
          <a:ln>
            <a:noFill/>
          </a:ln>
          <a:effectLst>
            <a:outerShdw blurRad="292100" dist="139700" dir="2700000" algn="tl" rotWithShape="0">
              <a:srgbClr val="333333">
                <a:alpha val="65000"/>
              </a:srgbClr>
            </a:outerShdw>
          </a:effectLst>
        </p:spPr>
      </p:pic>
      <p:pic>
        <p:nvPicPr>
          <p:cNvPr id="9" name="Рисунок 8" descr="Изображение 012.jpg"/>
          <p:cNvPicPr>
            <a:picLocks noChangeAspect="1"/>
          </p:cNvPicPr>
          <p:nvPr/>
        </p:nvPicPr>
        <p:blipFill>
          <a:blip r:embed="rId4" cstate="print"/>
          <a:stretch>
            <a:fillRect/>
          </a:stretch>
        </p:blipFill>
        <p:spPr>
          <a:xfrm>
            <a:off x="3214678" y="3071810"/>
            <a:ext cx="2555385" cy="3600000"/>
          </a:xfrm>
          <a:prstGeom prst="rect">
            <a:avLst/>
          </a:prstGeom>
          <a:ln>
            <a:noFill/>
          </a:ln>
          <a:effectLst>
            <a:outerShdw blurRad="292100" dist="139700" dir="2700000" algn="tl" rotWithShape="0">
              <a:srgbClr val="333333">
                <a:alpha val="65000"/>
              </a:srgbClr>
            </a:outerShdw>
          </a:effectLst>
        </p:spPr>
      </p:pic>
      <p:pic>
        <p:nvPicPr>
          <p:cNvPr id="10" name="Рисунок 9" descr="Изображение 013.jpg"/>
          <p:cNvPicPr>
            <a:picLocks noChangeAspect="1"/>
          </p:cNvPicPr>
          <p:nvPr/>
        </p:nvPicPr>
        <p:blipFill>
          <a:blip r:embed="rId5" cstate="print"/>
          <a:stretch>
            <a:fillRect/>
          </a:stretch>
        </p:blipFill>
        <p:spPr>
          <a:xfrm>
            <a:off x="5786446" y="1142984"/>
            <a:ext cx="2615385" cy="3600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yshyvka-logo-top.jpg"/>
          <p:cNvPicPr>
            <a:picLocks noChangeAspect="1"/>
          </p:cNvPicPr>
          <p:nvPr/>
        </p:nvPicPr>
        <p:blipFill>
          <a:blip r:embed="rId2"/>
          <a:srcRect l="10373" r="20122"/>
          <a:stretch>
            <a:fillRect/>
          </a:stretch>
        </p:blipFill>
        <p:spPr>
          <a:xfrm rot="16200000" flipH="1">
            <a:off x="-2799198" y="2799196"/>
            <a:ext cx="6858002" cy="1259606"/>
          </a:xfrm>
          <a:prstGeom prst="rect">
            <a:avLst/>
          </a:prstGeom>
        </p:spPr>
      </p:pic>
      <p:pic>
        <p:nvPicPr>
          <p:cNvPr id="6" name="Рисунок 5" descr="vyshyvka-logo-top.jpg"/>
          <p:cNvPicPr>
            <a:picLocks noChangeAspect="1"/>
          </p:cNvPicPr>
          <p:nvPr/>
        </p:nvPicPr>
        <p:blipFill>
          <a:blip r:embed="rId2"/>
          <a:srcRect l="10373" r="20122"/>
          <a:stretch>
            <a:fillRect/>
          </a:stretch>
        </p:blipFill>
        <p:spPr>
          <a:xfrm rot="5400000">
            <a:off x="5085196" y="2799196"/>
            <a:ext cx="6858002" cy="1259606"/>
          </a:xfrm>
          <a:prstGeom prst="rect">
            <a:avLst/>
          </a:prstGeom>
        </p:spPr>
      </p:pic>
      <p:pic>
        <p:nvPicPr>
          <p:cNvPr id="7" name="Рисунок 6" descr="Изображение 014.jpg"/>
          <p:cNvPicPr>
            <a:picLocks noChangeAspect="1"/>
          </p:cNvPicPr>
          <p:nvPr/>
        </p:nvPicPr>
        <p:blipFill>
          <a:blip r:embed="rId3" cstate="print">
            <a:lum/>
          </a:blip>
          <a:stretch>
            <a:fillRect/>
          </a:stretch>
        </p:blipFill>
        <p:spPr>
          <a:xfrm>
            <a:off x="4929190" y="2428868"/>
            <a:ext cx="2615385" cy="3600000"/>
          </a:xfrm>
          <a:prstGeom prst="rect">
            <a:avLst/>
          </a:prstGeom>
          <a:ln>
            <a:noFill/>
          </a:ln>
          <a:effectLst>
            <a:outerShdw blurRad="292100" dist="139700" dir="2700000" algn="tl" rotWithShape="0">
              <a:srgbClr val="333333">
                <a:alpha val="65000"/>
              </a:srgbClr>
            </a:outerShdw>
          </a:effectLst>
        </p:spPr>
      </p:pic>
      <p:pic>
        <p:nvPicPr>
          <p:cNvPr id="8" name="Рисунок 7" descr="Изображение 015.jpg"/>
          <p:cNvPicPr>
            <a:picLocks noChangeAspect="1"/>
          </p:cNvPicPr>
          <p:nvPr/>
        </p:nvPicPr>
        <p:blipFill>
          <a:blip r:embed="rId4" cstate="print"/>
          <a:stretch>
            <a:fillRect/>
          </a:stretch>
        </p:blipFill>
        <p:spPr>
          <a:xfrm>
            <a:off x="1571604" y="1500174"/>
            <a:ext cx="2589085" cy="36000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643042" y="571480"/>
            <a:ext cx="5572164" cy="523220"/>
          </a:xfrm>
          <a:prstGeom prst="rect">
            <a:avLst/>
          </a:prstGeom>
          <a:noFill/>
        </p:spPr>
        <p:txBody>
          <a:bodyPr wrap="square" rtlCol="0">
            <a:spAutoFit/>
          </a:bodyPr>
          <a:lstStyle/>
          <a:p>
            <a:pPr algn="ctr"/>
            <a:r>
              <a:rPr lang="uk-UA"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Мої досягнення</a:t>
            </a:r>
            <a:endParaRPr lang="uk-UA"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yshyvka-logo-top.jpg"/>
          <p:cNvPicPr>
            <a:picLocks noChangeAspect="1"/>
          </p:cNvPicPr>
          <p:nvPr/>
        </p:nvPicPr>
        <p:blipFill>
          <a:blip r:embed="rId2"/>
          <a:srcRect l="10373" r="20122"/>
          <a:stretch>
            <a:fillRect/>
          </a:stretch>
        </p:blipFill>
        <p:spPr>
          <a:xfrm rot="16200000" flipH="1">
            <a:off x="-2799198" y="2799196"/>
            <a:ext cx="6858002" cy="1259606"/>
          </a:xfrm>
          <a:prstGeom prst="rect">
            <a:avLst/>
          </a:prstGeom>
        </p:spPr>
      </p:pic>
      <p:pic>
        <p:nvPicPr>
          <p:cNvPr id="6" name="Рисунок 5" descr="vyshyvka-logo-top.jpg"/>
          <p:cNvPicPr>
            <a:picLocks noChangeAspect="1"/>
          </p:cNvPicPr>
          <p:nvPr/>
        </p:nvPicPr>
        <p:blipFill>
          <a:blip r:embed="rId2"/>
          <a:srcRect l="10373" r="20122"/>
          <a:stretch>
            <a:fillRect/>
          </a:stretch>
        </p:blipFill>
        <p:spPr>
          <a:xfrm rot="5400000">
            <a:off x="5085196" y="2799196"/>
            <a:ext cx="6858002" cy="1259606"/>
          </a:xfrm>
          <a:prstGeom prst="rect">
            <a:avLst/>
          </a:prstGeom>
        </p:spPr>
      </p:pic>
      <p:pic>
        <p:nvPicPr>
          <p:cNvPr id="9" name="Рисунок 8" descr="Изображение 001.jpg"/>
          <p:cNvPicPr>
            <a:picLocks noChangeAspect="1"/>
          </p:cNvPicPr>
          <p:nvPr/>
        </p:nvPicPr>
        <p:blipFill>
          <a:blip r:embed="rId3" cstate="print"/>
          <a:stretch>
            <a:fillRect/>
          </a:stretch>
        </p:blipFill>
        <p:spPr>
          <a:xfrm>
            <a:off x="4500562" y="1357298"/>
            <a:ext cx="3714776" cy="5086212"/>
          </a:xfrm>
          <a:prstGeom prst="rect">
            <a:avLst/>
          </a:prstGeom>
          <a:ln>
            <a:noFill/>
          </a:ln>
          <a:effectLst>
            <a:outerShdw blurRad="292100" dist="139700" dir="2700000" algn="tl" rotWithShape="0">
              <a:srgbClr val="333333">
                <a:alpha val="65000"/>
              </a:srgbClr>
            </a:outerShdw>
          </a:effectLst>
        </p:spPr>
      </p:pic>
      <p:pic>
        <p:nvPicPr>
          <p:cNvPr id="12" name="Рисунок 11" descr="Изображение.jpg"/>
          <p:cNvPicPr>
            <a:picLocks noChangeAspect="1"/>
          </p:cNvPicPr>
          <p:nvPr/>
        </p:nvPicPr>
        <p:blipFill>
          <a:blip r:embed="rId4" cstate="print">
            <a:lum contrast="10000"/>
          </a:blip>
          <a:stretch>
            <a:fillRect/>
          </a:stretch>
        </p:blipFill>
        <p:spPr>
          <a:xfrm>
            <a:off x="857224" y="1000108"/>
            <a:ext cx="3786072" cy="521495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428728" y="428604"/>
            <a:ext cx="6215106" cy="523220"/>
          </a:xfrm>
          <a:prstGeom prst="rect">
            <a:avLst/>
          </a:prstGeom>
          <a:noFill/>
        </p:spPr>
        <p:txBody>
          <a:bodyPr wrap="square" rtlCol="0">
            <a:spAutoFit/>
          </a:bodyPr>
          <a:lstStyle/>
          <a:p>
            <a:pPr algn="ctr"/>
            <a:r>
              <a:rPr lang="uk-UA"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ВИДАВНИЧА ДІЯЛЬНІСТЬ</a:t>
            </a:r>
            <a:endParaRPr lang="uk-UA"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yshyvka-logo-top.jpg"/>
          <p:cNvPicPr>
            <a:picLocks noChangeAspect="1"/>
          </p:cNvPicPr>
          <p:nvPr/>
        </p:nvPicPr>
        <p:blipFill>
          <a:blip r:embed="rId2"/>
          <a:srcRect l="10373" r="20122"/>
          <a:stretch>
            <a:fillRect/>
          </a:stretch>
        </p:blipFill>
        <p:spPr>
          <a:xfrm rot="16200000" flipH="1">
            <a:off x="-2799198" y="2799196"/>
            <a:ext cx="6858002" cy="1259606"/>
          </a:xfrm>
          <a:prstGeom prst="rect">
            <a:avLst/>
          </a:prstGeom>
        </p:spPr>
      </p:pic>
      <p:pic>
        <p:nvPicPr>
          <p:cNvPr id="6" name="Рисунок 5" descr="vyshyvka-logo-top.jpg"/>
          <p:cNvPicPr>
            <a:picLocks noChangeAspect="1"/>
          </p:cNvPicPr>
          <p:nvPr/>
        </p:nvPicPr>
        <p:blipFill>
          <a:blip r:embed="rId2"/>
          <a:srcRect l="10373" r="20122"/>
          <a:stretch>
            <a:fillRect/>
          </a:stretch>
        </p:blipFill>
        <p:spPr>
          <a:xfrm rot="5400000">
            <a:off x="5085196" y="2799196"/>
            <a:ext cx="6858002" cy="1259606"/>
          </a:xfrm>
          <a:prstGeom prst="rect">
            <a:avLst/>
          </a:prstGeom>
        </p:spPr>
      </p:pic>
      <p:sp>
        <p:nvSpPr>
          <p:cNvPr id="2" name="Заголовок 1"/>
          <p:cNvSpPr>
            <a:spLocks noGrp="1"/>
          </p:cNvSpPr>
          <p:nvPr>
            <p:ph type="ctrTitle"/>
          </p:nvPr>
        </p:nvSpPr>
        <p:spPr>
          <a:xfrm>
            <a:off x="1285852" y="0"/>
            <a:ext cx="6643734" cy="1571612"/>
          </a:xfrm>
        </p:spPr>
        <p:txBody>
          <a:bodyPr/>
          <a:lstStyle/>
          <a:p>
            <a:r>
              <a:rPr lang="uk-UA"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Паспорт досвіду</a:t>
            </a:r>
            <a:endParaRPr lang="uk-UA"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Содержимое 2"/>
          <p:cNvSpPr txBox="1">
            <a:spLocks/>
          </p:cNvSpPr>
          <p:nvPr/>
        </p:nvSpPr>
        <p:spPr>
          <a:xfrm>
            <a:off x="1214414" y="1285860"/>
            <a:ext cx="6643734" cy="4840303"/>
          </a:xfrm>
          <a:prstGeom prst="rect">
            <a:avLst/>
          </a:prstGeom>
        </p:spPr>
        <p:txBody>
          <a:bodyPr vert="horz" lIns="91440" tIns="45720" rIns="91440" bIns="45720" rtlCol="0">
            <a:normAutofit fontScale="92500" lnSpcReduction="20000"/>
          </a:bodyPr>
          <a:lstStyle/>
          <a:p>
            <a:pPr marL="0" marR="0" lvl="0" indent="457200" algn="just" defTabSz="914400" rtl="0" eaLnBrk="1" fontAlgn="auto" latinLnBrk="0" hangingPunct="1">
              <a:lnSpc>
                <a:spcPct val="100000"/>
              </a:lnSpc>
              <a:buClrTx/>
              <a:buSzTx/>
              <a:buFont typeface="Arial" pitchFamily="34" charset="0"/>
              <a:buNone/>
              <a:tabLst/>
              <a:defRPr/>
            </a:pPr>
            <a:r>
              <a:rPr kumimoji="0" lang="uk-UA" sz="28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Актуалізація теми: у</a:t>
            </a:r>
            <a:r>
              <a:rPr kumimoji="0" lang="uk-UA" sz="2800" b="0" i="1"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сучасному комп’ютеризованому суспільстві, де нівелюється значення трудової діяльності, підготовка учнів до самостійного життя набуває неабиякої актуальності. Значну роль у цьому процесі відіграє школа, зокрема уроки трудового навчання.</a:t>
            </a:r>
          </a:p>
          <a:p>
            <a:pPr marL="0" marR="0" lvl="0" indent="457200" algn="just" defTabSz="914400" rtl="0" eaLnBrk="1" fontAlgn="auto" latinLnBrk="0" hangingPunct="1">
              <a:lnSpc>
                <a:spcPct val="100000"/>
              </a:lnSpc>
              <a:buClrTx/>
              <a:buSzTx/>
              <a:buFont typeface="Arial" pitchFamily="34" charset="0"/>
              <a:buNone/>
              <a:tabLst/>
              <a:defRPr/>
            </a:pPr>
            <a:r>
              <a:rPr kumimoji="0" lang="uk-UA" sz="2800" b="0" i="1"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Знання, здобуті у школі на уроках трудового навчання, повинні бути звернені до життя, до розуміння їх побутової необхідності та реалій, з якими учень стикатиметься щоденно у дорослому житті.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yshyvka-logo-top.jpg"/>
          <p:cNvPicPr>
            <a:picLocks noChangeAspect="1"/>
          </p:cNvPicPr>
          <p:nvPr/>
        </p:nvPicPr>
        <p:blipFill>
          <a:blip r:embed="rId2"/>
          <a:srcRect l="10373" r="20122"/>
          <a:stretch>
            <a:fillRect/>
          </a:stretch>
        </p:blipFill>
        <p:spPr>
          <a:xfrm rot="16200000" flipH="1">
            <a:off x="-2799198" y="2799196"/>
            <a:ext cx="6858002" cy="1259606"/>
          </a:xfrm>
          <a:prstGeom prst="rect">
            <a:avLst/>
          </a:prstGeom>
        </p:spPr>
      </p:pic>
      <p:pic>
        <p:nvPicPr>
          <p:cNvPr id="6" name="Рисунок 5" descr="vyshyvka-logo-top.jpg"/>
          <p:cNvPicPr>
            <a:picLocks noChangeAspect="1"/>
          </p:cNvPicPr>
          <p:nvPr/>
        </p:nvPicPr>
        <p:blipFill>
          <a:blip r:embed="rId2"/>
          <a:srcRect l="10373" r="20122"/>
          <a:stretch>
            <a:fillRect/>
          </a:stretch>
        </p:blipFill>
        <p:spPr>
          <a:xfrm rot="5400000">
            <a:off x="5085196" y="2799196"/>
            <a:ext cx="6858002" cy="1259606"/>
          </a:xfrm>
          <a:prstGeom prst="rect">
            <a:avLst/>
          </a:prstGeom>
        </p:spPr>
      </p:pic>
      <p:pic>
        <p:nvPicPr>
          <p:cNvPr id="5" name="Рисунок 4" descr="Изображение 003.jpg"/>
          <p:cNvPicPr>
            <a:picLocks noChangeAspect="1"/>
          </p:cNvPicPr>
          <p:nvPr/>
        </p:nvPicPr>
        <p:blipFill>
          <a:blip r:embed="rId3" cstate="print">
            <a:lum contrast="10000"/>
          </a:blip>
          <a:stretch>
            <a:fillRect/>
          </a:stretch>
        </p:blipFill>
        <p:spPr>
          <a:xfrm>
            <a:off x="4572000" y="1357298"/>
            <a:ext cx="3788688" cy="5196631"/>
          </a:xfrm>
          <a:prstGeom prst="rect">
            <a:avLst/>
          </a:prstGeom>
          <a:ln>
            <a:noFill/>
          </a:ln>
          <a:effectLst>
            <a:outerShdw blurRad="292100" dist="139700" dir="2700000" algn="tl" rotWithShape="0">
              <a:srgbClr val="333333">
                <a:alpha val="65000"/>
              </a:srgbClr>
            </a:outerShdw>
          </a:effectLst>
        </p:spPr>
      </p:pic>
      <p:pic>
        <p:nvPicPr>
          <p:cNvPr id="8" name="Рисунок 7" descr="Изображение 002.jpg"/>
          <p:cNvPicPr>
            <a:picLocks noChangeAspect="1"/>
          </p:cNvPicPr>
          <p:nvPr/>
        </p:nvPicPr>
        <p:blipFill>
          <a:blip r:embed="rId4" cstate="print"/>
          <a:stretch>
            <a:fillRect/>
          </a:stretch>
        </p:blipFill>
        <p:spPr>
          <a:xfrm>
            <a:off x="928662" y="357166"/>
            <a:ext cx="3724584" cy="504735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yshyvka-logo-top.jpg"/>
          <p:cNvPicPr>
            <a:picLocks noChangeAspect="1"/>
          </p:cNvPicPr>
          <p:nvPr/>
        </p:nvPicPr>
        <p:blipFill>
          <a:blip r:embed="rId2"/>
          <a:srcRect l="10373" r="20122"/>
          <a:stretch>
            <a:fillRect/>
          </a:stretch>
        </p:blipFill>
        <p:spPr>
          <a:xfrm rot="16200000" flipH="1">
            <a:off x="-2799198" y="2799196"/>
            <a:ext cx="6858002" cy="1259606"/>
          </a:xfrm>
          <a:prstGeom prst="rect">
            <a:avLst/>
          </a:prstGeom>
        </p:spPr>
      </p:pic>
      <p:pic>
        <p:nvPicPr>
          <p:cNvPr id="6" name="Рисунок 5" descr="vyshyvka-logo-top.jpg"/>
          <p:cNvPicPr>
            <a:picLocks noChangeAspect="1"/>
          </p:cNvPicPr>
          <p:nvPr/>
        </p:nvPicPr>
        <p:blipFill>
          <a:blip r:embed="rId2"/>
          <a:srcRect l="10373" r="20122"/>
          <a:stretch>
            <a:fillRect/>
          </a:stretch>
        </p:blipFill>
        <p:spPr>
          <a:xfrm rot="5400000">
            <a:off x="5085196" y="2799196"/>
            <a:ext cx="6858002" cy="1259606"/>
          </a:xfrm>
          <a:prstGeom prst="rect">
            <a:avLst/>
          </a:prstGeom>
        </p:spPr>
      </p:pic>
      <p:sp>
        <p:nvSpPr>
          <p:cNvPr id="5" name="Заголовок 4"/>
          <p:cNvSpPr>
            <a:spLocks noGrp="1"/>
          </p:cNvSpPr>
          <p:nvPr>
            <p:ph type="ctrTitle"/>
          </p:nvPr>
        </p:nvSpPr>
        <p:spPr/>
        <p:txBody>
          <a:bodyPr/>
          <a:lstStyle/>
          <a:p>
            <a:endParaRPr lang="uk-UA"/>
          </a:p>
        </p:txBody>
      </p:sp>
      <p:pic>
        <p:nvPicPr>
          <p:cNvPr id="7" name="Рисунок 6" descr="Изображение 005.jpg"/>
          <p:cNvPicPr>
            <a:picLocks noChangeAspect="1"/>
          </p:cNvPicPr>
          <p:nvPr/>
        </p:nvPicPr>
        <p:blipFill>
          <a:blip r:embed="rId3" cstate="print">
            <a:lum contrast="10000"/>
          </a:blip>
          <a:stretch>
            <a:fillRect/>
          </a:stretch>
        </p:blipFill>
        <p:spPr>
          <a:xfrm>
            <a:off x="4500562" y="285728"/>
            <a:ext cx="3890757" cy="5400000"/>
          </a:xfrm>
          <a:prstGeom prst="rect">
            <a:avLst/>
          </a:prstGeom>
          <a:ln>
            <a:noFill/>
          </a:ln>
          <a:effectLst>
            <a:outerShdw blurRad="292100" dist="139700" dir="2700000" algn="tl" rotWithShape="0">
              <a:srgbClr val="333333">
                <a:alpha val="65000"/>
              </a:srgbClr>
            </a:outerShdw>
          </a:effectLst>
        </p:spPr>
      </p:pic>
      <p:pic>
        <p:nvPicPr>
          <p:cNvPr id="9" name="Рисунок 8" descr="Изображение 004.jpg"/>
          <p:cNvPicPr>
            <a:picLocks noChangeAspect="1"/>
          </p:cNvPicPr>
          <p:nvPr/>
        </p:nvPicPr>
        <p:blipFill>
          <a:blip r:embed="rId4" cstate="print">
            <a:lum contrast="10000"/>
          </a:blip>
          <a:stretch>
            <a:fillRect/>
          </a:stretch>
        </p:blipFill>
        <p:spPr>
          <a:xfrm>
            <a:off x="857224" y="1357298"/>
            <a:ext cx="3643338" cy="492909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yshyvka-logo-top.jpg"/>
          <p:cNvPicPr>
            <a:picLocks noChangeAspect="1"/>
          </p:cNvPicPr>
          <p:nvPr/>
        </p:nvPicPr>
        <p:blipFill>
          <a:blip r:embed="rId2"/>
          <a:srcRect l="10373" r="20122"/>
          <a:stretch>
            <a:fillRect/>
          </a:stretch>
        </p:blipFill>
        <p:spPr>
          <a:xfrm rot="16200000" flipH="1">
            <a:off x="-2799198" y="2799196"/>
            <a:ext cx="6858002" cy="1259606"/>
          </a:xfrm>
          <a:prstGeom prst="rect">
            <a:avLst/>
          </a:prstGeom>
        </p:spPr>
      </p:pic>
      <p:pic>
        <p:nvPicPr>
          <p:cNvPr id="6" name="Рисунок 5" descr="vyshyvka-logo-top.jpg"/>
          <p:cNvPicPr>
            <a:picLocks noChangeAspect="1"/>
          </p:cNvPicPr>
          <p:nvPr/>
        </p:nvPicPr>
        <p:blipFill>
          <a:blip r:embed="rId2"/>
          <a:srcRect l="10373" r="20122"/>
          <a:stretch>
            <a:fillRect/>
          </a:stretch>
        </p:blipFill>
        <p:spPr>
          <a:xfrm rot="5400000">
            <a:off x="5085196" y="2799196"/>
            <a:ext cx="6858002" cy="1259606"/>
          </a:xfrm>
          <a:prstGeom prst="rect">
            <a:avLst/>
          </a:prstGeom>
        </p:spPr>
      </p:pic>
      <p:sp>
        <p:nvSpPr>
          <p:cNvPr id="5" name="Заголовок 4"/>
          <p:cNvSpPr>
            <a:spLocks noGrp="1"/>
          </p:cNvSpPr>
          <p:nvPr>
            <p:ph type="ctrTitle"/>
          </p:nvPr>
        </p:nvSpPr>
        <p:spPr/>
        <p:txBody>
          <a:bodyPr/>
          <a:lstStyle/>
          <a:p>
            <a:endParaRPr lang="uk-UA" dirty="0"/>
          </a:p>
        </p:txBody>
      </p:sp>
      <p:pic>
        <p:nvPicPr>
          <p:cNvPr id="7" name="Рисунок 6" descr="Изображение 007.jpg"/>
          <p:cNvPicPr>
            <a:picLocks noChangeAspect="1"/>
          </p:cNvPicPr>
          <p:nvPr/>
        </p:nvPicPr>
        <p:blipFill>
          <a:blip r:embed="rId3" cstate="print">
            <a:lum contrast="10000"/>
          </a:blip>
          <a:stretch>
            <a:fillRect/>
          </a:stretch>
        </p:blipFill>
        <p:spPr>
          <a:xfrm>
            <a:off x="4357686" y="1285860"/>
            <a:ext cx="3835575" cy="5307041"/>
          </a:xfrm>
          <a:prstGeom prst="rect">
            <a:avLst/>
          </a:prstGeom>
          <a:ln>
            <a:noFill/>
          </a:ln>
          <a:effectLst>
            <a:outerShdw blurRad="292100" dist="139700" dir="2700000" algn="tl" rotWithShape="0">
              <a:srgbClr val="333333">
                <a:alpha val="65000"/>
              </a:srgbClr>
            </a:outerShdw>
          </a:effectLst>
        </p:spPr>
      </p:pic>
      <p:pic>
        <p:nvPicPr>
          <p:cNvPr id="8" name="Рисунок 7" descr="Изображение 006.jpg"/>
          <p:cNvPicPr>
            <a:picLocks noChangeAspect="1"/>
          </p:cNvPicPr>
          <p:nvPr/>
        </p:nvPicPr>
        <p:blipFill>
          <a:blip r:embed="rId4" cstate="print">
            <a:lum contrast="10000"/>
          </a:blip>
          <a:stretch>
            <a:fillRect/>
          </a:stretch>
        </p:blipFill>
        <p:spPr>
          <a:xfrm>
            <a:off x="571472" y="428604"/>
            <a:ext cx="3878740" cy="5400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42852"/>
            <a:ext cx="7772400" cy="1285884"/>
          </a:xfrm>
        </p:spPr>
        <p:txBody>
          <a:bodyPr/>
          <a:lstStyle/>
          <a:p>
            <a:r>
              <a:rPr lang="uk-UA" dirty="0" smtClean="0">
                <a:solidFill>
                  <a:srgbClr val="C00000"/>
                </a:solidFill>
                <a:latin typeface="Times New Roman" pitchFamily="18" charset="0"/>
                <a:cs typeface="Times New Roman" pitchFamily="18" charset="0"/>
              </a:rPr>
              <a:t>Перспективність</a:t>
            </a:r>
            <a:endParaRPr lang="uk-UA" dirty="0">
              <a:solidFill>
                <a:srgbClr val="C0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1285860"/>
            <a:ext cx="6400800" cy="4929222"/>
          </a:xfrm>
        </p:spPr>
        <p:txBody>
          <a:bodyPr>
            <a:noAutofit/>
          </a:bodyPr>
          <a:lstStyle/>
          <a:p>
            <a:pPr indent="457200" algn="just">
              <a:spcBef>
                <a:spcPts val="0"/>
              </a:spcBef>
              <a:spcAft>
                <a:spcPts val="600"/>
              </a:spcAft>
              <a:buClr>
                <a:srgbClr val="C00000"/>
              </a:buClr>
              <a:buFont typeface="Wingdings" pitchFamily="2" charset="2"/>
              <a:buChar char="v"/>
            </a:pPr>
            <a:r>
              <a:rPr lang="uk-UA" sz="1800" i="1" dirty="0" smtClean="0">
                <a:solidFill>
                  <a:schemeClr val="tx1"/>
                </a:solidFill>
                <a:latin typeface="Times New Roman" pitchFamily="18" charset="0"/>
                <a:cs typeface="Times New Roman" pitchFamily="18" charset="0"/>
              </a:rPr>
              <a:t>Праця є творчий, пізнавальний процес, що змінює навколишній світ і саму людину, якщо вона є цілісною діяльністю, що включає не лише виконавські елементи, але і задум, планування, контроль, оцінку. Тільки тоді людина стає об’єктом трудової діяльності, коли вона має можливість застосовувати і розвивати свої здібності у праці. </a:t>
            </a:r>
          </a:p>
          <a:p>
            <a:pPr indent="457200" algn="just">
              <a:spcBef>
                <a:spcPts val="0"/>
              </a:spcBef>
              <a:spcAft>
                <a:spcPts val="600"/>
              </a:spcAft>
              <a:buClr>
                <a:srgbClr val="C00000"/>
              </a:buClr>
              <a:buFont typeface="Wingdings" pitchFamily="2" charset="2"/>
              <a:buChar char="v"/>
            </a:pPr>
            <a:r>
              <a:rPr lang="uk-UA" sz="1800" i="1" dirty="0" smtClean="0">
                <a:solidFill>
                  <a:schemeClr val="tx1"/>
                </a:solidFill>
                <a:latin typeface="Times New Roman" pitchFamily="18" charset="0"/>
                <a:cs typeface="Times New Roman" pitchFamily="18" charset="0"/>
              </a:rPr>
              <a:t>Виховання у дітей потреби у творчій діяльності складає основу формування психологічної готовності до праці. </a:t>
            </a:r>
          </a:p>
          <a:p>
            <a:pPr indent="457200" algn="just">
              <a:spcBef>
                <a:spcPts val="0"/>
              </a:spcBef>
              <a:spcAft>
                <a:spcPts val="600"/>
              </a:spcAft>
              <a:buClr>
                <a:srgbClr val="C00000"/>
              </a:buClr>
              <a:buFont typeface="Wingdings" pitchFamily="2" charset="2"/>
              <a:buChar char="v"/>
            </a:pPr>
            <a:r>
              <a:rPr lang="uk-UA" sz="1800" i="1" dirty="0" smtClean="0">
                <a:solidFill>
                  <a:schemeClr val="tx1"/>
                </a:solidFill>
                <a:latin typeface="Times New Roman" pitchFamily="18" charset="0"/>
                <a:cs typeface="Times New Roman" pitchFamily="18" charset="0"/>
              </a:rPr>
              <a:t>Це дозволяє піднести трудове навчання до рівня, що відповідає вимогам теперішнього часу: готовність проявляти самостійність, творчу активність, ініціативність, взаємодопомогу і відповідальність у роботі. Сприятиме цьому і спрямованість на особистісно-орієнтований, </a:t>
            </a:r>
            <a:r>
              <a:rPr lang="uk-UA" sz="1800" i="1" dirty="0" err="1" smtClean="0">
                <a:solidFill>
                  <a:schemeClr val="tx1"/>
                </a:solidFill>
                <a:latin typeface="Times New Roman" pitchFamily="18" charset="0"/>
                <a:cs typeface="Times New Roman" pitchFamily="18" charset="0"/>
              </a:rPr>
              <a:t>діяльнісний</a:t>
            </a:r>
            <a:r>
              <a:rPr lang="uk-UA" sz="1800" i="1" dirty="0" smtClean="0">
                <a:solidFill>
                  <a:schemeClr val="tx1"/>
                </a:solidFill>
                <a:latin typeface="Times New Roman" pitchFamily="18" charset="0"/>
                <a:cs typeface="Times New Roman" pitchFamily="18" charset="0"/>
              </a:rPr>
              <a:t> підхід, всебічний розвиток індивідуальних, творчих якостей особистостей. </a:t>
            </a:r>
            <a:endParaRPr lang="uk-UA" sz="1800" i="1" dirty="0">
              <a:solidFill>
                <a:schemeClr val="tx1"/>
              </a:solidFill>
              <a:latin typeface="Times New Roman" pitchFamily="18" charset="0"/>
              <a:cs typeface="Times New Roman" pitchFamily="18" charset="0"/>
            </a:endParaRPr>
          </a:p>
        </p:txBody>
      </p:sp>
      <p:pic>
        <p:nvPicPr>
          <p:cNvPr id="4" name="Рисунок 3" descr="vyshyvka-logo-top.jpg"/>
          <p:cNvPicPr>
            <a:picLocks noChangeAspect="1"/>
          </p:cNvPicPr>
          <p:nvPr/>
        </p:nvPicPr>
        <p:blipFill>
          <a:blip r:embed="rId2"/>
          <a:srcRect l="10373" r="20122"/>
          <a:stretch>
            <a:fillRect/>
          </a:stretch>
        </p:blipFill>
        <p:spPr>
          <a:xfrm rot="16200000" flipH="1">
            <a:off x="-2799198" y="2799196"/>
            <a:ext cx="6858002" cy="1259606"/>
          </a:xfrm>
          <a:prstGeom prst="rect">
            <a:avLst/>
          </a:prstGeom>
        </p:spPr>
      </p:pic>
      <p:pic>
        <p:nvPicPr>
          <p:cNvPr id="6" name="Рисунок 5" descr="vyshyvka-logo-top.jpg"/>
          <p:cNvPicPr>
            <a:picLocks noChangeAspect="1"/>
          </p:cNvPicPr>
          <p:nvPr/>
        </p:nvPicPr>
        <p:blipFill>
          <a:blip r:embed="rId2"/>
          <a:srcRect l="10373" r="20122"/>
          <a:stretch>
            <a:fillRect/>
          </a:stretch>
        </p:blipFill>
        <p:spPr>
          <a:xfrm rot="5400000">
            <a:off x="5085196" y="2799196"/>
            <a:ext cx="6858002" cy="12596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
            <a:ext cx="7772400" cy="1428735"/>
          </a:xfrm>
        </p:spPr>
        <p:txBody>
          <a:bodyPr>
            <a:normAutofit fontScale="90000"/>
          </a:bodyPr>
          <a:lstStyle/>
          <a:p>
            <a:r>
              <a:rPr lang="uk-UA" dirty="0" smtClean="0">
                <a:solidFill>
                  <a:srgbClr val="C00000"/>
                </a:solidFill>
                <a:latin typeface="Times New Roman" pitchFamily="18" charset="0"/>
                <a:cs typeface="Times New Roman" pitchFamily="18" charset="0"/>
              </a:rPr>
              <a:t>Завданням </a:t>
            </a:r>
            <a:br>
              <a:rPr lang="uk-UA" dirty="0" smtClean="0">
                <a:solidFill>
                  <a:srgbClr val="C00000"/>
                </a:solidFill>
                <a:latin typeface="Times New Roman" pitchFamily="18" charset="0"/>
                <a:cs typeface="Times New Roman" pitchFamily="18" charset="0"/>
              </a:rPr>
            </a:br>
            <a:r>
              <a:rPr lang="uk-UA" dirty="0" smtClean="0">
                <a:solidFill>
                  <a:srgbClr val="C00000"/>
                </a:solidFill>
                <a:latin typeface="Times New Roman" pitchFamily="18" charset="0"/>
                <a:cs typeface="Times New Roman" pitchFamily="18" charset="0"/>
              </a:rPr>
              <a:t>трудового навчання є:</a:t>
            </a:r>
            <a:endParaRPr lang="uk-UA" dirty="0">
              <a:solidFill>
                <a:srgbClr val="C0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1357298"/>
            <a:ext cx="6129358" cy="5143536"/>
          </a:xfrm>
        </p:spPr>
        <p:txBody>
          <a:bodyPr>
            <a:normAutofit fontScale="77500" lnSpcReduction="20000"/>
          </a:bodyPr>
          <a:lstStyle/>
          <a:p>
            <a:pPr indent="457200" algn="l">
              <a:spcAft>
                <a:spcPts val="600"/>
              </a:spcAft>
              <a:buClr>
                <a:srgbClr val="C00000"/>
              </a:buClr>
              <a:buFont typeface="Wingdings" pitchFamily="2" charset="2"/>
              <a:buChar char="v"/>
              <a:defRPr/>
            </a:pPr>
            <a:r>
              <a:rPr lang="ru-RU" i="1" dirty="0" err="1" smtClean="0">
                <a:solidFill>
                  <a:schemeClr val="tx1"/>
                </a:solidFill>
                <a:latin typeface="Times New Roman" pitchFamily="18" charset="0"/>
                <a:cs typeface="Times New Roman" pitchFamily="18" charset="0"/>
              </a:rPr>
              <a:t>формувати</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загальні</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уявлення</a:t>
            </a:r>
            <a:r>
              <a:rPr lang="ru-RU" i="1" dirty="0" smtClean="0">
                <a:solidFill>
                  <a:schemeClr val="tx1"/>
                </a:solidFill>
                <a:latin typeface="Times New Roman" pitchFamily="18" charset="0"/>
                <a:cs typeface="Times New Roman" pitchFamily="18" charset="0"/>
              </a:rPr>
              <a:t> про </a:t>
            </a:r>
            <a:r>
              <a:rPr lang="ru-RU" i="1" dirty="0" err="1" smtClean="0">
                <a:solidFill>
                  <a:schemeClr val="tx1"/>
                </a:solidFill>
                <a:latin typeface="Times New Roman" pitchFamily="18" charset="0"/>
                <a:cs typeface="Times New Roman" pitchFamily="18" charset="0"/>
              </a:rPr>
              <a:t>моральні</a:t>
            </a:r>
            <a:r>
              <a:rPr lang="ru-RU" i="1" dirty="0" smtClean="0">
                <a:solidFill>
                  <a:schemeClr val="tx1"/>
                </a:solidFill>
                <a:latin typeface="Times New Roman" pitchFamily="18" charset="0"/>
                <a:cs typeface="Times New Roman" pitchFamily="18" charset="0"/>
              </a:rPr>
              <a:t> та </a:t>
            </a:r>
            <a:r>
              <a:rPr lang="ru-RU" i="1" dirty="0" err="1" smtClean="0">
                <a:solidFill>
                  <a:schemeClr val="tx1"/>
                </a:solidFill>
                <a:latin typeface="Times New Roman" pitchFamily="18" charset="0"/>
                <a:cs typeface="Times New Roman" pitchFamily="18" charset="0"/>
              </a:rPr>
              <a:t>духовні</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цінності</a:t>
            </a:r>
            <a:r>
              <a:rPr lang="ru-RU" i="1" dirty="0" smtClean="0">
                <a:solidFill>
                  <a:schemeClr val="tx1"/>
                </a:solidFill>
                <a:latin typeface="Times New Roman" pitchFamily="18" charset="0"/>
                <a:cs typeface="Times New Roman" pitchFamily="18" charset="0"/>
              </a:rPr>
              <a:t> народу;</a:t>
            </a:r>
          </a:p>
          <a:p>
            <a:pPr indent="457200" algn="l">
              <a:spcAft>
                <a:spcPts val="600"/>
              </a:spcAft>
              <a:buClr>
                <a:srgbClr val="C00000"/>
              </a:buClr>
              <a:buFont typeface="Wingdings" pitchFamily="2" charset="2"/>
              <a:buChar char="v"/>
              <a:defRPr/>
            </a:pPr>
            <a:r>
              <a:rPr lang="ru-RU" i="1" dirty="0" err="1" smtClean="0">
                <a:solidFill>
                  <a:schemeClr val="tx1"/>
                </a:solidFill>
                <a:latin typeface="Times New Roman" pitchFamily="18" charset="0"/>
                <a:cs typeface="Times New Roman" pitchFamily="18" charset="0"/>
              </a:rPr>
              <a:t>виховувати</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шанобливе</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ставлення</a:t>
            </a:r>
            <a:r>
              <a:rPr lang="ru-RU" i="1" dirty="0" smtClean="0">
                <a:solidFill>
                  <a:schemeClr val="tx1"/>
                </a:solidFill>
                <a:latin typeface="Times New Roman" pitchFamily="18" charset="0"/>
                <a:cs typeface="Times New Roman" pitchFamily="18" charset="0"/>
              </a:rPr>
              <a:t> до </a:t>
            </a:r>
            <a:r>
              <a:rPr lang="ru-RU" i="1" dirty="0" err="1" smtClean="0">
                <a:solidFill>
                  <a:schemeClr val="tx1"/>
                </a:solidFill>
                <a:latin typeface="Times New Roman" pitchFamily="18" charset="0"/>
                <a:cs typeface="Times New Roman" pitchFamily="18" charset="0"/>
              </a:rPr>
              <a:t>звичаїв</a:t>
            </a:r>
            <a:r>
              <a:rPr lang="ru-RU" i="1" dirty="0" smtClean="0">
                <a:solidFill>
                  <a:schemeClr val="tx1"/>
                </a:solidFill>
                <a:latin typeface="Times New Roman" pitchFamily="18" charset="0"/>
                <a:cs typeface="Times New Roman" pitchFamily="18" charset="0"/>
              </a:rPr>
              <a:t> та </a:t>
            </a:r>
            <a:r>
              <a:rPr lang="ru-RU" i="1" dirty="0" err="1" smtClean="0">
                <a:solidFill>
                  <a:schemeClr val="tx1"/>
                </a:solidFill>
                <a:latin typeface="Times New Roman" pitchFamily="18" charset="0"/>
                <a:cs typeface="Times New Roman" pitchFamily="18" charset="0"/>
              </a:rPr>
              <a:t>традицій</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укранського</a:t>
            </a:r>
            <a:r>
              <a:rPr lang="ru-RU" i="1" dirty="0" smtClean="0">
                <a:solidFill>
                  <a:schemeClr val="tx1"/>
                </a:solidFill>
                <a:latin typeface="Times New Roman" pitchFamily="18" charset="0"/>
                <a:cs typeface="Times New Roman" pitchFamily="18" charset="0"/>
              </a:rPr>
              <a:t> народу;</a:t>
            </a:r>
          </a:p>
          <a:p>
            <a:pPr indent="457200" algn="l">
              <a:spcAft>
                <a:spcPts val="600"/>
              </a:spcAft>
              <a:buClr>
                <a:srgbClr val="C00000"/>
              </a:buClr>
              <a:buFont typeface="Wingdings" pitchFamily="2" charset="2"/>
              <a:buChar char="v"/>
              <a:defRPr/>
            </a:pPr>
            <a:r>
              <a:rPr lang="ru-RU" i="1" dirty="0" err="1" smtClean="0">
                <a:solidFill>
                  <a:schemeClr val="tx1"/>
                </a:solidFill>
                <a:latin typeface="Times New Roman" pitchFamily="18" charset="0"/>
                <a:cs typeface="Times New Roman" pitchFamily="18" charset="0"/>
              </a:rPr>
              <a:t>формувати</a:t>
            </a:r>
            <a:r>
              <a:rPr lang="ru-RU" i="1" dirty="0" smtClean="0">
                <a:solidFill>
                  <a:schemeClr val="tx1"/>
                </a:solidFill>
                <a:latin typeface="Times New Roman" pitchFamily="18" charset="0"/>
                <a:cs typeface="Times New Roman" pitchFamily="18" charset="0"/>
              </a:rPr>
              <a:t> систему </a:t>
            </a:r>
            <a:r>
              <a:rPr lang="ru-RU" i="1" dirty="0" err="1" smtClean="0">
                <a:solidFill>
                  <a:schemeClr val="tx1"/>
                </a:solidFill>
                <a:latin typeface="Times New Roman" pitchFamily="18" charset="0"/>
                <a:cs typeface="Times New Roman" pitchFamily="18" charset="0"/>
              </a:rPr>
              <a:t>знань</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умінь</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навичок</a:t>
            </a:r>
            <a:r>
              <a:rPr lang="ru-RU" i="1" dirty="0" smtClean="0">
                <a:solidFill>
                  <a:schemeClr val="tx1"/>
                </a:solidFill>
                <a:latin typeface="Times New Roman" pitchFamily="18" charset="0"/>
                <a:cs typeface="Times New Roman" pitchFamily="18" charset="0"/>
              </a:rPr>
              <a:t>;</a:t>
            </a:r>
          </a:p>
          <a:p>
            <a:pPr indent="457200" algn="l">
              <a:spcAft>
                <a:spcPts val="600"/>
              </a:spcAft>
              <a:buClr>
                <a:srgbClr val="C00000"/>
              </a:buClr>
              <a:buFont typeface="Wingdings" pitchFamily="2" charset="2"/>
              <a:buChar char="v"/>
              <a:defRPr/>
            </a:pPr>
            <a:r>
              <a:rPr lang="ru-RU" i="1" dirty="0" err="1" smtClean="0">
                <a:solidFill>
                  <a:schemeClr val="tx1"/>
                </a:solidFill>
                <a:latin typeface="Times New Roman" pitchFamily="18" charset="0"/>
                <a:cs typeface="Times New Roman" pitchFamily="18" charset="0"/>
              </a:rPr>
              <a:t>розвивати</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творче</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креативне</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й</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дослідницьке</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мислення;комунікативні</a:t>
            </a:r>
            <a:r>
              <a:rPr lang="en-US"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можливості</a:t>
            </a:r>
            <a:r>
              <a:rPr lang="en-US"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дитини</a:t>
            </a:r>
            <a:r>
              <a:rPr lang="ru-RU" i="1" dirty="0" smtClean="0">
                <a:solidFill>
                  <a:schemeClr val="tx1"/>
                </a:solidFill>
                <a:latin typeface="Times New Roman" pitchFamily="18" charset="0"/>
                <a:cs typeface="Times New Roman" pitchFamily="18" charset="0"/>
              </a:rPr>
              <a:t>;</a:t>
            </a:r>
          </a:p>
          <a:p>
            <a:pPr indent="457200" algn="l">
              <a:spcAft>
                <a:spcPts val="600"/>
              </a:spcAft>
              <a:buClr>
                <a:srgbClr val="C00000"/>
              </a:buClr>
              <a:buFont typeface="Wingdings" pitchFamily="2" charset="2"/>
              <a:buChar char="v"/>
              <a:defRPr/>
            </a:pPr>
            <a:r>
              <a:rPr lang="ru-RU" i="1" dirty="0" err="1" smtClean="0">
                <a:solidFill>
                  <a:schemeClr val="tx1"/>
                </a:solidFill>
                <a:latin typeface="Times New Roman" pitchFamily="18" charset="0"/>
                <a:cs typeface="Times New Roman" pitchFamily="18" charset="0"/>
              </a:rPr>
              <a:t>виконувати</a:t>
            </a:r>
            <a:r>
              <a:rPr lang="en-US"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важливу</a:t>
            </a:r>
            <a:r>
              <a:rPr lang="en-US"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інформативну</a:t>
            </a:r>
            <a:r>
              <a:rPr lang="en-US"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функцію</a:t>
            </a:r>
            <a:r>
              <a:rPr lang="ru-RU" i="1" dirty="0" smtClean="0">
                <a:solidFill>
                  <a:schemeClr val="tx1"/>
                </a:solidFill>
                <a:latin typeface="Times New Roman" pitchFamily="18" charset="0"/>
                <a:cs typeface="Times New Roman" pitchFamily="18" charset="0"/>
              </a:rPr>
              <a:t>;</a:t>
            </a:r>
          </a:p>
          <a:p>
            <a:pPr indent="457200" algn="l">
              <a:spcAft>
                <a:spcPts val="600"/>
              </a:spcAft>
              <a:buClr>
                <a:srgbClr val="C00000"/>
              </a:buClr>
              <a:buFont typeface="Wingdings" pitchFamily="2" charset="2"/>
              <a:buChar char="v"/>
              <a:defRPr/>
            </a:pPr>
            <a:r>
              <a:rPr lang="ru-RU" i="1" dirty="0" err="1" smtClean="0">
                <a:solidFill>
                  <a:schemeClr val="tx1"/>
                </a:solidFill>
                <a:latin typeface="Times New Roman" pitchFamily="18" charset="0"/>
                <a:cs typeface="Times New Roman" pitchFamily="18" charset="0"/>
              </a:rPr>
              <a:t>формувати</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особистість</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молодої</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людини</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і</a:t>
            </a:r>
            <a:r>
              <a:rPr lang="ru-RU" i="1" dirty="0" smtClean="0">
                <a:solidFill>
                  <a:schemeClr val="tx1"/>
                </a:solidFill>
                <a:latin typeface="Times New Roman" pitchFamily="18" charset="0"/>
                <a:cs typeface="Times New Roman" pitchFamily="18" charset="0"/>
              </a:rPr>
              <a:t> </a:t>
            </a:r>
            <a:r>
              <a:rPr lang="ru-RU" i="1" dirty="0" err="1" smtClean="0">
                <a:solidFill>
                  <a:schemeClr val="tx1"/>
                </a:solidFill>
                <a:latin typeface="Times New Roman" pitchFamily="18" charset="0"/>
                <a:cs typeface="Times New Roman" pitchFamily="18" charset="0"/>
              </a:rPr>
              <a:t>громадянина</a:t>
            </a:r>
            <a:r>
              <a:rPr lang="ru-RU" i="1" dirty="0" smtClean="0">
                <a:solidFill>
                  <a:schemeClr val="tx1"/>
                </a:solidFill>
                <a:latin typeface="Times New Roman" pitchFamily="18" charset="0"/>
                <a:cs typeface="Times New Roman" pitchFamily="18" charset="0"/>
              </a:rPr>
              <a:t>.</a:t>
            </a:r>
          </a:p>
          <a:p>
            <a:endParaRPr lang="uk-UA" dirty="0"/>
          </a:p>
        </p:txBody>
      </p:sp>
      <p:pic>
        <p:nvPicPr>
          <p:cNvPr id="4" name="Рисунок 3" descr="vyshyvka-logo-top.jpg"/>
          <p:cNvPicPr>
            <a:picLocks noChangeAspect="1"/>
          </p:cNvPicPr>
          <p:nvPr/>
        </p:nvPicPr>
        <p:blipFill>
          <a:blip r:embed="rId2"/>
          <a:srcRect l="10373" r="20122"/>
          <a:stretch>
            <a:fillRect/>
          </a:stretch>
        </p:blipFill>
        <p:spPr>
          <a:xfrm rot="16200000" flipH="1">
            <a:off x="-2799198" y="2799196"/>
            <a:ext cx="6858002" cy="1259606"/>
          </a:xfrm>
          <a:prstGeom prst="rect">
            <a:avLst/>
          </a:prstGeom>
        </p:spPr>
      </p:pic>
      <p:pic>
        <p:nvPicPr>
          <p:cNvPr id="6" name="Рисунок 5" descr="vyshyvka-logo-top.jpg"/>
          <p:cNvPicPr>
            <a:picLocks noChangeAspect="1"/>
          </p:cNvPicPr>
          <p:nvPr/>
        </p:nvPicPr>
        <p:blipFill>
          <a:blip r:embed="rId2"/>
          <a:srcRect l="10373" r="20122"/>
          <a:stretch>
            <a:fillRect/>
          </a:stretch>
        </p:blipFill>
        <p:spPr>
          <a:xfrm rot="5400000">
            <a:off x="5085196" y="2799196"/>
            <a:ext cx="6858002" cy="12596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0"/>
            <a:ext cx="6500858" cy="3600451"/>
          </a:xfrm>
        </p:spPr>
        <p:txBody>
          <a:bodyPr>
            <a:normAutofit/>
          </a:bodyPr>
          <a:lstStyle/>
          <a:p>
            <a:r>
              <a:rPr lang="uk-UA" sz="2400" i="1" dirty="0" smtClean="0">
                <a:solidFill>
                  <a:srgbClr val="C00000"/>
                </a:solidFill>
                <a:latin typeface="Times New Roman" pitchFamily="18" charset="0"/>
                <a:cs typeface="Times New Roman" pitchFamily="18" charset="0"/>
              </a:rPr>
              <a:t>Завдання вчителя трудового навчання полягає у формуванні необхідності сучасних дітей доторкнутися до </a:t>
            </a:r>
            <a:r>
              <a:rPr lang="uk-UA" sz="2400" i="1" smtClean="0">
                <a:solidFill>
                  <a:srgbClr val="C00000"/>
                </a:solidFill>
                <a:latin typeface="Times New Roman" pitchFamily="18" charset="0"/>
                <a:cs typeface="Times New Roman" pitchFamily="18" charset="0"/>
              </a:rPr>
              <a:t>глибинних народних джерел </a:t>
            </a:r>
            <a:br>
              <a:rPr lang="uk-UA" sz="2400" i="1" smtClean="0">
                <a:solidFill>
                  <a:srgbClr val="C00000"/>
                </a:solidFill>
                <a:latin typeface="Times New Roman" pitchFamily="18" charset="0"/>
                <a:cs typeface="Times New Roman" pitchFamily="18" charset="0"/>
              </a:rPr>
            </a:br>
            <a:r>
              <a:rPr lang="uk-UA" sz="2400" i="1" smtClean="0">
                <a:solidFill>
                  <a:srgbClr val="C00000"/>
                </a:solidFill>
                <a:latin typeface="Times New Roman" pitchFamily="18" charset="0"/>
                <a:cs typeface="Times New Roman" pitchFamily="18" charset="0"/>
              </a:rPr>
              <a:t>і </a:t>
            </a:r>
            <a:r>
              <a:rPr lang="uk-UA" sz="2400" i="1" dirty="0" smtClean="0">
                <a:solidFill>
                  <a:srgbClr val="C00000"/>
                </a:solidFill>
                <a:latin typeface="Times New Roman" pitchFamily="18" charset="0"/>
                <a:cs typeface="Times New Roman" pitchFamily="18" charset="0"/>
              </a:rPr>
              <a:t>почерпнути з них натхнення </a:t>
            </a:r>
            <a:br>
              <a:rPr lang="uk-UA" sz="2400" i="1" dirty="0" smtClean="0">
                <a:solidFill>
                  <a:srgbClr val="C00000"/>
                </a:solidFill>
                <a:latin typeface="Times New Roman" pitchFamily="18" charset="0"/>
                <a:cs typeface="Times New Roman" pitchFamily="18" charset="0"/>
              </a:rPr>
            </a:br>
            <a:r>
              <a:rPr lang="uk-UA" sz="2400" i="1" dirty="0" smtClean="0">
                <a:solidFill>
                  <a:srgbClr val="C00000"/>
                </a:solidFill>
                <a:latin typeface="Times New Roman" pitchFamily="18" charset="0"/>
                <a:cs typeface="Times New Roman" pitchFamily="18" charset="0"/>
              </a:rPr>
              <a:t>до творчої діяльності.</a:t>
            </a:r>
            <a:endParaRPr lang="uk-UA" sz="2400" i="1" dirty="0">
              <a:solidFill>
                <a:srgbClr val="C00000"/>
              </a:solidFill>
              <a:latin typeface="Times New Roman" pitchFamily="18" charset="0"/>
              <a:cs typeface="Times New Roman" pitchFamily="18" charset="0"/>
            </a:endParaRPr>
          </a:p>
        </p:txBody>
      </p:sp>
      <p:pic>
        <p:nvPicPr>
          <p:cNvPr id="4" name="Рисунок 3" descr="vyshyvka-logo-top.jpg"/>
          <p:cNvPicPr>
            <a:picLocks noChangeAspect="1"/>
          </p:cNvPicPr>
          <p:nvPr/>
        </p:nvPicPr>
        <p:blipFill>
          <a:blip r:embed="rId2"/>
          <a:srcRect l="10373" r="20122"/>
          <a:stretch>
            <a:fillRect/>
          </a:stretch>
        </p:blipFill>
        <p:spPr>
          <a:xfrm rot="16200000" flipH="1">
            <a:off x="-2799198" y="2799196"/>
            <a:ext cx="6858002" cy="1259606"/>
          </a:xfrm>
          <a:prstGeom prst="rect">
            <a:avLst/>
          </a:prstGeom>
        </p:spPr>
      </p:pic>
      <p:pic>
        <p:nvPicPr>
          <p:cNvPr id="6" name="Рисунок 5" descr="vyshyvka-logo-top.jpg"/>
          <p:cNvPicPr>
            <a:picLocks noChangeAspect="1"/>
          </p:cNvPicPr>
          <p:nvPr/>
        </p:nvPicPr>
        <p:blipFill>
          <a:blip r:embed="rId2"/>
          <a:srcRect l="10373" r="20122"/>
          <a:stretch>
            <a:fillRect/>
          </a:stretch>
        </p:blipFill>
        <p:spPr>
          <a:xfrm rot="5400000">
            <a:off x="5085196" y="2799196"/>
            <a:ext cx="6858002" cy="1259606"/>
          </a:xfrm>
          <a:prstGeom prst="rect">
            <a:avLst/>
          </a:prstGeom>
        </p:spPr>
      </p:pic>
      <p:pic>
        <p:nvPicPr>
          <p:cNvPr id="1026" name="Picture 2" descr="D:\фото\відкритий урок\IMG_8683.JPG"/>
          <p:cNvPicPr>
            <a:picLocks noChangeAspect="1" noChangeArrowheads="1"/>
          </p:cNvPicPr>
          <p:nvPr/>
        </p:nvPicPr>
        <p:blipFill>
          <a:blip r:embed="rId3" cstate="print"/>
          <a:srcRect/>
          <a:stretch>
            <a:fillRect/>
          </a:stretch>
        </p:blipFill>
        <p:spPr bwMode="auto">
          <a:xfrm>
            <a:off x="2786050" y="2928934"/>
            <a:ext cx="3767355" cy="2511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4414" y="2571744"/>
            <a:ext cx="6715172" cy="3429024"/>
          </a:xfrm>
        </p:spPr>
        <p:txBody>
          <a:bodyPr>
            <a:noAutofit/>
          </a:bodyPr>
          <a:lstStyle/>
          <a:p>
            <a:pPr algn="just"/>
            <a:r>
              <a:rPr lang="uk-UA" sz="2800"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На уроках трудового навчання учні ознайомлюються з народними традиціями, навчаються виготовленню народної іграшки, виготовляти вироби вишиті нитками та бісером, вироби в’язані спицями і плетені гачком, швейні вироби та вироби </a:t>
            </a:r>
            <a:r>
              <a:rPr lang="uk-UA" sz="2800"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інтер’єрного</a:t>
            </a:r>
            <a:r>
              <a:rPr lang="uk-UA" sz="2800"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призначення. </a:t>
            </a:r>
            <a:endParaRPr lang="uk-UA" sz="28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Рисунок 3" descr="vyshyvka-logo-top.jpg"/>
          <p:cNvPicPr>
            <a:picLocks noChangeAspect="1"/>
          </p:cNvPicPr>
          <p:nvPr/>
        </p:nvPicPr>
        <p:blipFill>
          <a:blip r:embed="rId2"/>
          <a:srcRect l="10373" r="20122"/>
          <a:stretch>
            <a:fillRect/>
          </a:stretch>
        </p:blipFill>
        <p:spPr>
          <a:xfrm rot="16200000" flipH="1">
            <a:off x="-2799198" y="2799196"/>
            <a:ext cx="6858002" cy="1259606"/>
          </a:xfrm>
          <a:prstGeom prst="rect">
            <a:avLst/>
          </a:prstGeom>
        </p:spPr>
      </p:pic>
      <p:pic>
        <p:nvPicPr>
          <p:cNvPr id="6" name="Рисунок 5" descr="vyshyvka-logo-top.jpg"/>
          <p:cNvPicPr>
            <a:picLocks noChangeAspect="1"/>
          </p:cNvPicPr>
          <p:nvPr/>
        </p:nvPicPr>
        <p:blipFill>
          <a:blip r:embed="rId2"/>
          <a:srcRect l="10373" r="20122"/>
          <a:stretch>
            <a:fillRect/>
          </a:stretch>
        </p:blipFill>
        <p:spPr>
          <a:xfrm rot="5400000">
            <a:off x="5085196" y="2799196"/>
            <a:ext cx="6858002" cy="1259606"/>
          </a:xfrm>
          <a:prstGeom prst="rect">
            <a:avLst/>
          </a:prstGeom>
        </p:spPr>
      </p:pic>
      <p:pic>
        <p:nvPicPr>
          <p:cNvPr id="2050" name="Picture 2" descr="D:\фото\відкритий урок\IMG_8669.JPG"/>
          <p:cNvPicPr>
            <a:picLocks noChangeAspect="1" noChangeArrowheads="1"/>
          </p:cNvPicPr>
          <p:nvPr/>
        </p:nvPicPr>
        <p:blipFill>
          <a:blip r:embed="rId3" cstate="print"/>
          <a:srcRect/>
          <a:stretch>
            <a:fillRect/>
          </a:stretch>
        </p:blipFill>
        <p:spPr bwMode="auto">
          <a:xfrm>
            <a:off x="2893207" y="214290"/>
            <a:ext cx="3321867"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4414" y="642918"/>
            <a:ext cx="3786214" cy="5500726"/>
          </a:xfrm>
        </p:spPr>
        <p:txBody>
          <a:bodyPr>
            <a:noAutofit/>
          </a:bodyPr>
          <a:lstStyle/>
          <a:p>
            <a:pPr indent="457200" algn="just"/>
            <a:r>
              <a:rPr lang="uk-UA" sz="1800" dirty="0" smtClean="0">
                <a:solidFill>
                  <a:srgbClr val="C00000"/>
                </a:solidFill>
                <a:latin typeface="Times New Roman" pitchFamily="18" charset="0"/>
                <a:cs typeface="Times New Roman" pitchFamily="18" charset="0"/>
              </a:rPr>
              <a:t>Кожна техніка вчить дитину бачити красу, виховує гордість за свій працьовитий народ, маленькою частинкою якого є сам учень. Такої унікальної кількості видів народного мистецтва, які є в Україні, немає в жодній країні світу. Тому, на уроках трудового навчання дуже легко розвивати у дітей почуття прекрасного, формувати високі естетичні смаки, вміння розуміти та цінувати витвори мистецтва, пам'ятки історії та архітектури, красу та багатство рідної природи на прикладах національних традицій нашого народу.</a:t>
            </a:r>
            <a:endParaRPr lang="uk-UA" sz="1800" dirty="0">
              <a:solidFill>
                <a:srgbClr val="C00000"/>
              </a:solidFill>
              <a:latin typeface="Times New Roman" pitchFamily="18" charset="0"/>
              <a:cs typeface="Times New Roman" pitchFamily="18" charset="0"/>
            </a:endParaRPr>
          </a:p>
        </p:txBody>
      </p:sp>
      <p:pic>
        <p:nvPicPr>
          <p:cNvPr id="4" name="Рисунок 3" descr="vyshyvka-logo-top.jpg"/>
          <p:cNvPicPr>
            <a:picLocks noChangeAspect="1"/>
          </p:cNvPicPr>
          <p:nvPr/>
        </p:nvPicPr>
        <p:blipFill>
          <a:blip r:embed="rId2"/>
          <a:srcRect l="10373" r="20122"/>
          <a:stretch>
            <a:fillRect/>
          </a:stretch>
        </p:blipFill>
        <p:spPr>
          <a:xfrm rot="16200000" flipH="1">
            <a:off x="-2799198" y="2799196"/>
            <a:ext cx="6858002" cy="1259606"/>
          </a:xfrm>
          <a:prstGeom prst="rect">
            <a:avLst/>
          </a:prstGeom>
        </p:spPr>
      </p:pic>
      <p:pic>
        <p:nvPicPr>
          <p:cNvPr id="6" name="Рисунок 5" descr="vyshyvka-logo-top.jpg"/>
          <p:cNvPicPr>
            <a:picLocks noChangeAspect="1"/>
          </p:cNvPicPr>
          <p:nvPr/>
        </p:nvPicPr>
        <p:blipFill>
          <a:blip r:embed="rId2"/>
          <a:srcRect l="10373" r="20122"/>
          <a:stretch>
            <a:fillRect/>
          </a:stretch>
        </p:blipFill>
        <p:spPr>
          <a:xfrm rot="5400000">
            <a:off x="5085196" y="2799196"/>
            <a:ext cx="6858002" cy="1259606"/>
          </a:xfrm>
          <a:prstGeom prst="rect">
            <a:avLst/>
          </a:prstGeom>
        </p:spPr>
      </p:pic>
      <p:pic>
        <p:nvPicPr>
          <p:cNvPr id="5" name="Рисунок 4" descr="images (1).jpg"/>
          <p:cNvPicPr>
            <a:picLocks noChangeAspect="1"/>
          </p:cNvPicPr>
          <p:nvPr/>
        </p:nvPicPr>
        <p:blipFill>
          <a:blip r:embed="rId3"/>
          <a:stretch>
            <a:fillRect/>
          </a:stretch>
        </p:blipFill>
        <p:spPr>
          <a:xfrm>
            <a:off x="5286380" y="1214422"/>
            <a:ext cx="2827010" cy="207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yshyvka-logo-top.jpg"/>
          <p:cNvPicPr>
            <a:picLocks noChangeAspect="1"/>
          </p:cNvPicPr>
          <p:nvPr/>
        </p:nvPicPr>
        <p:blipFill>
          <a:blip r:embed="rId2"/>
          <a:srcRect l="10373" r="20122"/>
          <a:stretch>
            <a:fillRect/>
          </a:stretch>
        </p:blipFill>
        <p:spPr>
          <a:xfrm rot="16200000" flipH="1">
            <a:off x="-2799198" y="2799196"/>
            <a:ext cx="6858002" cy="1259606"/>
          </a:xfrm>
          <a:prstGeom prst="rect">
            <a:avLst/>
          </a:prstGeom>
        </p:spPr>
      </p:pic>
      <p:sp>
        <p:nvSpPr>
          <p:cNvPr id="2" name="Заголовок 1"/>
          <p:cNvSpPr>
            <a:spLocks noGrp="1"/>
          </p:cNvSpPr>
          <p:nvPr>
            <p:ph type="ctrTitle"/>
          </p:nvPr>
        </p:nvSpPr>
        <p:spPr>
          <a:xfrm>
            <a:off x="1142976" y="1"/>
            <a:ext cx="6786610" cy="3600450"/>
          </a:xfrm>
        </p:spPr>
        <p:txBody>
          <a:bodyPr>
            <a:noAutofit/>
          </a:bodyPr>
          <a:lstStyle/>
          <a:p>
            <a:pPr indent="457200" algn="just"/>
            <a:r>
              <a:rPr lang="uk-UA" sz="2000" dirty="0" smtClean="0">
                <a:solidFill>
                  <a:srgbClr val="C00000"/>
                </a:solidFill>
                <a:latin typeface="Times New Roman" pitchFamily="18" charset="0"/>
                <a:cs typeface="Times New Roman" pitchFamily="18" charset="0"/>
              </a:rPr>
              <a:t>На заняттях трудового навчання діти одержують перші трудові навички й уміння, при цьому виробляються такі якості, як терпіння, посидючість, працьовитість і розвиваються творчі здібності. Процес праці благодатно впливає на емоційну сферу дітей. Ці заняття сприяють розвитку інтелектуальних, психомоторних і емоційних якостей, інтересу до традиційної народної культури. Зіткнення із традиційною культурою відіграє величезну роль в особистісному розвитку дитини.</a:t>
            </a:r>
            <a:endParaRPr lang="uk-UA" sz="2000" dirty="0">
              <a:solidFill>
                <a:srgbClr val="C0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uk-UA"/>
          </a:p>
        </p:txBody>
      </p:sp>
      <p:pic>
        <p:nvPicPr>
          <p:cNvPr id="6" name="Рисунок 5" descr="vyshyvka-logo-top.jpg"/>
          <p:cNvPicPr>
            <a:picLocks noChangeAspect="1"/>
          </p:cNvPicPr>
          <p:nvPr/>
        </p:nvPicPr>
        <p:blipFill>
          <a:blip r:embed="rId2"/>
          <a:srcRect l="10373" r="20122"/>
          <a:stretch>
            <a:fillRect/>
          </a:stretch>
        </p:blipFill>
        <p:spPr>
          <a:xfrm rot="5400000">
            <a:off x="5085196" y="2799196"/>
            <a:ext cx="6858002" cy="1259606"/>
          </a:xfrm>
          <a:prstGeom prst="rect">
            <a:avLst/>
          </a:prstGeom>
        </p:spPr>
      </p:pic>
      <p:pic>
        <p:nvPicPr>
          <p:cNvPr id="3075" name="Picture 3" descr="D:\фото\відкритий урок\IMG_8681.JPG"/>
          <p:cNvPicPr>
            <a:picLocks noChangeAspect="1" noChangeArrowheads="1"/>
          </p:cNvPicPr>
          <p:nvPr/>
        </p:nvPicPr>
        <p:blipFill>
          <a:blip r:embed="rId3" cstate="print"/>
          <a:srcRect l="6615" t="3307" r="5190"/>
          <a:stretch>
            <a:fillRect/>
          </a:stretch>
        </p:blipFill>
        <p:spPr bwMode="auto">
          <a:xfrm>
            <a:off x="2500298" y="3214686"/>
            <a:ext cx="4365185" cy="3190515"/>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vyshyvka-logo-top.jpg"/>
          <p:cNvPicPr>
            <a:picLocks noChangeAspect="1"/>
          </p:cNvPicPr>
          <p:nvPr/>
        </p:nvPicPr>
        <p:blipFill>
          <a:blip r:embed="rId2"/>
          <a:srcRect l="10373" r="20122"/>
          <a:stretch>
            <a:fillRect/>
          </a:stretch>
        </p:blipFill>
        <p:spPr>
          <a:xfrm rot="5400000">
            <a:off x="5085196" y="2799196"/>
            <a:ext cx="6858002" cy="1259606"/>
          </a:xfrm>
          <a:prstGeom prst="rect">
            <a:avLst/>
          </a:prstGeom>
        </p:spPr>
      </p:pic>
      <p:sp>
        <p:nvSpPr>
          <p:cNvPr id="2" name="Заголовок 1"/>
          <p:cNvSpPr>
            <a:spLocks noGrp="1"/>
          </p:cNvSpPr>
          <p:nvPr>
            <p:ph type="ctrTitle"/>
          </p:nvPr>
        </p:nvSpPr>
        <p:spPr>
          <a:xfrm>
            <a:off x="785786" y="1"/>
            <a:ext cx="7500990" cy="5072074"/>
          </a:xfrm>
        </p:spPr>
        <p:txBody>
          <a:bodyPr>
            <a:noAutofit/>
          </a:bodyPr>
          <a:lstStyle/>
          <a:p>
            <a:pPr marL="457200" indent="457200" algn="l">
              <a:spcAft>
                <a:spcPts val="1200"/>
              </a:spcAft>
            </a:pPr>
            <a:r>
              <a:rPr lang="uk-UA" sz="2400" dirty="0" smtClean="0">
                <a:solidFill>
                  <a:srgbClr val="C00000"/>
                </a:solidFill>
                <a:latin typeface="Times New Roman" pitchFamily="18" charset="0"/>
                <a:cs typeface="Times New Roman" pitchFamily="18" charset="0"/>
              </a:rPr>
              <a:t>Все це доводить актуальність даної проблеми: потенціал уроків трудового навчання у вихованні інтересу до традицій. Для досягнення поставленої мети було </a:t>
            </a:r>
            <a:r>
              <a:rPr lang="uk-UA" sz="2400" dirty="0" err="1" smtClean="0">
                <a:solidFill>
                  <a:srgbClr val="C00000"/>
                </a:solidFill>
                <a:latin typeface="Times New Roman" pitchFamily="18" charset="0"/>
                <a:cs typeface="Times New Roman" pitchFamily="18" charset="0"/>
              </a:rPr>
              <a:t>сформулювано</a:t>
            </a:r>
            <a:r>
              <a:rPr lang="uk-UA" sz="2400" dirty="0" smtClean="0">
                <a:solidFill>
                  <a:srgbClr val="C00000"/>
                </a:solidFill>
                <a:latin typeface="Times New Roman" pitchFamily="18" charset="0"/>
                <a:cs typeface="Times New Roman" pitchFamily="18" charset="0"/>
              </a:rPr>
              <a:t> наступні завдання:</a:t>
            </a:r>
            <a:br>
              <a:rPr lang="uk-UA" sz="2400" dirty="0" smtClean="0">
                <a:solidFill>
                  <a:srgbClr val="C00000"/>
                </a:solidFill>
                <a:latin typeface="Times New Roman" pitchFamily="18" charset="0"/>
                <a:cs typeface="Times New Roman" pitchFamily="18" charset="0"/>
              </a:rPr>
            </a:br>
            <a:r>
              <a:rPr lang="uk-UA" sz="2400" b="1" dirty="0" smtClean="0">
                <a:solidFill>
                  <a:srgbClr val="C00000"/>
                </a:solidFill>
                <a:latin typeface="Times New Roman" pitchFamily="18" charset="0"/>
                <a:cs typeface="Times New Roman" pitchFamily="18" charset="0"/>
              </a:rPr>
              <a:t>1.</a:t>
            </a:r>
            <a:r>
              <a:rPr lang="uk-UA" sz="2400" dirty="0" smtClean="0">
                <a:solidFill>
                  <a:srgbClr val="C00000"/>
                </a:solidFill>
                <a:latin typeface="Times New Roman" pitchFamily="18" charset="0"/>
                <a:cs typeface="Times New Roman" pitchFamily="18" charset="0"/>
              </a:rPr>
              <a:t>Теоретичне моделювання програм трудового навчання по вихованню інтересу до традицій.</a:t>
            </a:r>
            <a:br>
              <a:rPr lang="uk-UA" sz="2400" dirty="0" smtClean="0">
                <a:solidFill>
                  <a:srgbClr val="C00000"/>
                </a:solidFill>
                <a:latin typeface="Times New Roman" pitchFamily="18" charset="0"/>
                <a:cs typeface="Times New Roman" pitchFamily="18" charset="0"/>
              </a:rPr>
            </a:br>
            <a:r>
              <a:rPr lang="uk-UA" sz="2400" b="1" dirty="0" smtClean="0">
                <a:solidFill>
                  <a:srgbClr val="C00000"/>
                </a:solidFill>
                <a:latin typeface="Times New Roman" pitchFamily="18" charset="0"/>
                <a:cs typeface="Times New Roman" pitchFamily="18" charset="0"/>
              </a:rPr>
              <a:t>2. </a:t>
            </a:r>
            <a:r>
              <a:rPr lang="uk-UA" sz="2400" dirty="0" smtClean="0">
                <a:solidFill>
                  <a:srgbClr val="C00000"/>
                </a:solidFill>
                <a:latin typeface="Times New Roman" pitchFamily="18" charset="0"/>
                <a:cs typeface="Times New Roman" pitchFamily="18" charset="0"/>
              </a:rPr>
              <a:t>Спостереження за учням</a:t>
            </a:r>
            <a:br>
              <a:rPr lang="uk-UA" sz="2400" dirty="0" smtClean="0">
                <a:solidFill>
                  <a:srgbClr val="C00000"/>
                </a:solidFill>
                <a:latin typeface="Times New Roman" pitchFamily="18" charset="0"/>
                <a:cs typeface="Times New Roman" pitchFamily="18" charset="0"/>
              </a:rPr>
            </a:br>
            <a:r>
              <a:rPr lang="uk-UA" sz="2400" b="1" dirty="0" smtClean="0">
                <a:solidFill>
                  <a:srgbClr val="C00000"/>
                </a:solidFill>
                <a:latin typeface="Times New Roman" pitchFamily="18" charset="0"/>
                <a:cs typeface="Times New Roman" pitchFamily="18" charset="0"/>
              </a:rPr>
              <a:t>3. </a:t>
            </a:r>
            <a:r>
              <a:rPr lang="uk-UA" sz="2400" dirty="0" smtClean="0">
                <a:solidFill>
                  <a:srgbClr val="C00000"/>
                </a:solidFill>
                <a:latin typeface="Times New Roman" pitchFamily="18" charset="0"/>
                <a:cs typeface="Times New Roman" pitchFamily="18" charset="0"/>
              </a:rPr>
              <a:t>Аналіз власної педагогічної діяльності.</a:t>
            </a:r>
            <a:br>
              <a:rPr lang="uk-UA" sz="2400" dirty="0" smtClean="0">
                <a:solidFill>
                  <a:srgbClr val="C00000"/>
                </a:solidFill>
                <a:latin typeface="Times New Roman" pitchFamily="18" charset="0"/>
                <a:cs typeface="Times New Roman" pitchFamily="18" charset="0"/>
              </a:rPr>
            </a:br>
            <a:r>
              <a:rPr lang="uk-UA" sz="2400" b="1" dirty="0" smtClean="0">
                <a:solidFill>
                  <a:srgbClr val="C00000"/>
                </a:solidFill>
                <a:latin typeface="Times New Roman" pitchFamily="18" charset="0"/>
                <a:cs typeface="Times New Roman" pitchFamily="18" charset="0"/>
              </a:rPr>
              <a:t>4. </a:t>
            </a:r>
            <a:r>
              <a:rPr lang="uk-UA" sz="2400" dirty="0" smtClean="0">
                <a:solidFill>
                  <a:srgbClr val="C00000"/>
                </a:solidFill>
                <a:latin typeface="Times New Roman" pitchFamily="18" charset="0"/>
                <a:cs typeface="Times New Roman" pitchFamily="18" charset="0"/>
              </a:rPr>
              <a:t>Уміння організувати власну трудову діяльність, оцінювати власні професійні можливості.</a:t>
            </a:r>
            <a:br>
              <a:rPr lang="uk-UA" sz="2400" dirty="0" smtClean="0">
                <a:solidFill>
                  <a:srgbClr val="C00000"/>
                </a:solidFill>
                <a:latin typeface="Times New Roman" pitchFamily="18" charset="0"/>
                <a:cs typeface="Times New Roman" pitchFamily="18" charset="0"/>
              </a:rPr>
            </a:br>
            <a:r>
              <a:rPr lang="uk-UA" sz="2400" b="1" dirty="0" smtClean="0">
                <a:solidFill>
                  <a:srgbClr val="C00000"/>
                </a:solidFill>
                <a:latin typeface="Times New Roman" pitchFamily="18" charset="0"/>
                <a:cs typeface="Times New Roman" pitchFamily="18" charset="0"/>
              </a:rPr>
              <a:t>5. </a:t>
            </a:r>
            <a:r>
              <a:rPr lang="uk-UA" sz="2400" dirty="0" smtClean="0">
                <a:solidFill>
                  <a:srgbClr val="C00000"/>
                </a:solidFill>
                <a:latin typeface="Times New Roman" pitchFamily="18" charset="0"/>
                <a:cs typeface="Times New Roman" pitchFamily="18" charset="0"/>
              </a:rPr>
              <a:t>Формування готовності робити свідомий вибір.</a:t>
            </a:r>
            <a:endParaRPr lang="uk-UA" sz="2400" dirty="0">
              <a:solidFill>
                <a:srgbClr val="C00000"/>
              </a:solidFill>
              <a:latin typeface="Times New Roman" pitchFamily="18" charset="0"/>
              <a:cs typeface="Times New Roman" pitchFamily="18" charset="0"/>
            </a:endParaRPr>
          </a:p>
        </p:txBody>
      </p:sp>
      <p:pic>
        <p:nvPicPr>
          <p:cNvPr id="4" name="Рисунок 3" descr="vyshyvka-logo-top.jpg"/>
          <p:cNvPicPr>
            <a:picLocks noChangeAspect="1"/>
          </p:cNvPicPr>
          <p:nvPr/>
        </p:nvPicPr>
        <p:blipFill>
          <a:blip r:embed="rId2"/>
          <a:srcRect l="10373" r="20122"/>
          <a:stretch>
            <a:fillRect/>
          </a:stretch>
        </p:blipFill>
        <p:spPr>
          <a:xfrm rot="16200000" flipH="1">
            <a:off x="-2799198" y="2799196"/>
            <a:ext cx="6858002" cy="1259606"/>
          </a:xfrm>
          <a:prstGeom prst="rect">
            <a:avLst/>
          </a:prstGeom>
        </p:spPr>
      </p:pic>
      <p:pic>
        <p:nvPicPr>
          <p:cNvPr id="7" name="Рисунок 6" descr="DSC00443.JPG"/>
          <p:cNvPicPr>
            <a:picLocks noChangeAspect="1"/>
          </p:cNvPicPr>
          <p:nvPr/>
        </p:nvPicPr>
        <p:blipFill>
          <a:blip r:embed="rId3" cstate="print"/>
          <a:stretch>
            <a:fillRect/>
          </a:stretch>
        </p:blipFill>
        <p:spPr>
          <a:xfrm>
            <a:off x="5143504" y="4786322"/>
            <a:ext cx="2692562" cy="18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TotalTime>
  <Words>732</Words>
  <Application>Microsoft Office PowerPoint</Application>
  <PresentationFormat>Экран (4:3)</PresentationFormat>
  <Paragraphs>32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Тема досвіду:  «Активізація навчально-пізнавальної діяльності,  розвиток уяви і творчих здібностей учнів на уроках трудового навчання з використанням сучаних інноваційних технологій»</vt:lpstr>
      <vt:lpstr>Паспорт досвіду</vt:lpstr>
      <vt:lpstr>Перспективність</vt:lpstr>
      <vt:lpstr>Завданням  трудового навчання є:</vt:lpstr>
      <vt:lpstr>Завдання вчителя трудового навчання полягає у формуванні необхідності сучасних дітей доторкнутися до глибинних народних джерел  і почерпнути з них натхнення  до творчої діяльності.</vt:lpstr>
      <vt:lpstr>На уроках трудового навчання учні ознайомлюються з народними традиціями, навчаються виготовленню народної іграшки, виготовляти вироби вишиті нитками та бісером, вироби в’язані спицями і плетені гачком, швейні вироби та вироби інтер’єрного призначення. </vt:lpstr>
      <vt:lpstr>Кожна техніка вчить дитину бачити красу, виховує гордість за свій працьовитий народ, маленькою частинкою якого є сам учень. Такої унікальної кількості видів народного мистецтва, які є в Україні, немає в жодній країні світу. Тому, на уроках трудового навчання дуже легко розвивати у дітей почуття прекрасного, формувати високі естетичні смаки, вміння розуміти та цінувати витвори мистецтва, пам'ятки історії та архітектури, красу та багатство рідної природи на прикладах національних традицій нашого народу.</vt:lpstr>
      <vt:lpstr>На заняттях трудового навчання діти одержують перші трудові навички й уміння, при цьому виробляються такі якості, як терпіння, посидючість, працьовитість і розвиваються творчі здібності. Процес праці благодатно впливає на емоційну сферу дітей. Ці заняття сприяють розвитку інтелектуальних, психомоторних і емоційних якостей, інтересу до традиційної народної культури. Зіткнення із традиційною культурою відіграє величезну роль в особистісному розвитку дитини.</vt:lpstr>
      <vt:lpstr>Все це доводить актуальність даної проблеми: потенціал уроків трудового навчання у вихованні інтересу до традицій. Для досягнення поставленої мети було сформулювано наступні завдання: 1.Теоретичне моделювання програм трудового навчання по вихованню інтересу до традицій. 2. Спостереження за учням 3. Аналіз власної педагогічної діяльності. 4. Уміння організувати власну трудову діяльність, оцінювати власні професійні можливості. 5. Формування готовності робити свідомий вибір.</vt:lpstr>
      <vt:lpstr>На уроках створються такі умови, щоб учні не тільки усвідомили суспільно корисне значення своєї праці, але й змогли б показати свої творчі здібності, реалізувати їх у конкретних трудових справах. Цьому найкраще сприяє особистісно-орієнтована технологія навчання, зокрема проектний метод, де поєднуються різні аспекти трудової підготовки, зв’язок з іншими предметами, з життям</vt:lpstr>
      <vt:lpstr> </vt:lpstr>
      <vt:lpstr>Виходячи із проблеми школи у рамках  проекту «Україна вишивана» ми провели уроки  на яких діти показали результати своєї праці: «Лялька мотанка – оберіг душі чи просто лялька»; «Рушник вишиваний – долі доріжка»; «А сорочка мамина біла-біла»; «Стежками рідного краю»; «Доторкнутись до традицій і відчути дух Різдва». А також було проведено виховні заходи на такі теми: «Андріївські вечорниці»; «З Україною у серці» </vt:lpstr>
      <vt:lpstr>Метод проектів дозволив створити на уроках дослідницьку творчу атмосферу, де кожен учень залучений в активний творчий пізнавальний проект на основі методики співпраці. </vt:lpstr>
      <vt:lpstr>Одним з найважливіших стратегічних завдань на сьогоднішньому етапі модернізації навчання у школі є забезпечення якості підготовки учнів на рівні сучасних стандартів. Розв'язання цього завдання можливе за умови зміни педагогічних методик та впровадження інноваційних технологій навчання. </vt:lpstr>
      <vt:lpstr>Перед кожним із нас два шляхи: жити минулими заслугами, закриваючи очі на кардинальні зміни у світі, прирікаючи своїх учнів (і власних дітей) на життєвий неуспіх, або пробувати щось змінити у своєму ставленні до новітніх освітніх технологій.</vt:lpstr>
      <vt:lpstr>"Можна бездумно тужити за втраченими ідеалами, скаржитись на падіння духовності та вихованості, втрату людяності й моральності, загалом на життя і зовсім незвичну школу, але хід подій вже не повернути. Погрожувати поїздові, що стрімко віддаляється від перону, дозволено лише дітям”                                                                                  І. Підласий </vt:lpstr>
      <vt:lpstr>Мої досягнення</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пк</dc:creator>
  <cp:lastModifiedBy>пк</cp:lastModifiedBy>
  <cp:revision>26</cp:revision>
  <dcterms:created xsi:type="dcterms:W3CDTF">2014-02-04T20:46:07Z</dcterms:created>
  <dcterms:modified xsi:type="dcterms:W3CDTF">2014-02-05T12:47:46Z</dcterms:modified>
</cp:coreProperties>
</file>