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89" r:id="rId4"/>
    <p:sldId id="272" r:id="rId5"/>
    <p:sldId id="279" r:id="rId6"/>
    <p:sldId id="269" r:id="rId7"/>
    <p:sldId id="282" r:id="rId8"/>
    <p:sldId id="265" r:id="rId9"/>
    <p:sldId id="275" r:id="rId10"/>
    <p:sldId id="280" r:id="rId11"/>
    <p:sldId id="276" r:id="rId12"/>
    <p:sldId id="277" r:id="rId13"/>
    <p:sldId id="278" r:id="rId14"/>
    <p:sldId id="268" r:id="rId15"/>
    <p:sldId id="273" r:id="rId16"/>
    <p:sldId id="287" r:id="rId17"/>
    <p:sldId id="28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99"/>
    <a:srgbClr val="FF6600"/>
    <a:srgbClr val="FF66CC"/>
    <a:srgbClr val="99FF66"/>
    <a:srgbClr val="FF99FF"/>
    <a:srgbClr val="66FF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9" autoAdjust="0"/>
  </p:normalViewPr>
  <p:slideViewPr>
    <p:cSldViewPr>
      <p:cViewPr>
        <p:scale>
          <a:sx n="75" d="100"/>
          <a:sy n="75" d="100"/>
        </p:scale>
        <p:origin x="-123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30CD6E-67BD-46A2-B3D7-2E36C3BAF626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07BA73-FF48-473A-B896-9718F67165F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E9F525-9D17-4B7F-9A39-C18D8423675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7E1FB-BF50-4E04-B48A-693665BA40C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70680-C67E-4907-B0E5-26456F81C30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70A48-2F2C-4689-B62A-9AB87FA019A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EC9C-FDF5-42E6-8E1D-71F24EF3116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0FCE-2FA3-458C-86E4-9762837BA46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86FD5-4C32-4805-AF79-D40811B00F5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538A1-1F9C-42FC-B9BA-5EBA9EB1B08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D1EE2-FFF9-4749-BDC2-D0BFB0A0EE2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2B7A1-F4F1-439F-A2B7-47C6F27F155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73AD0-B7E8-458B-BE5A-F1FFCCDB363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A2581-4214-4908-BB21-2E3B4D9BA9A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BCD08-0D70-4C91-BD61-57B94E07A1B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0EED-7289-4D20-9DAF-C99A266BA37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A8AB14-10EF-46BD-9FA7-952DC0C707C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47.radikal.ru/i118/0904/57/a39373f1ac63t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://www.lenagold.ru/fon/clipart/b/bab/babochka62.gi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nagold.ru/fon/clipart/b/bab/babochka62.gif" TargetMode="External"/><Relationship Id="rId3" Type="http://schemas.openxmlformats.org/officeDocument/2006/relationships/hyperlink" Target="http://s47.radikal.ru/i118/0904/57/a39373f1ac63t.jpg" TargetMode="External"/><Relationship Id="rId7" Type="http://schemas.openxmlformats.org/officeDocument/2006/relationships/image" Target="../media/image43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2.jpeg"/><Relationship Id="rId10" Type="http://schemas.openxmlformats.org/officeDocument/2006/relationships/image" Target="../media/image44.png"/><Relationship Id="rId4" Type="http://schemas.openxmlformats.org/officeDocument/2006/relationships/image" Target="../media/image1.jpeg"/><Relationship Id="rId9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clipart/b/bab/babochka62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clipart/b/bab/babochka62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clipart/b/bab/babochka62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www.lenagold.ru/fon/clipart/b/bab/babochka62.gif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4.jpeg"/><Relationship Id="rId7" Type="http://schemas.openxmlformats.org/officeDocument/2006/relationships/hyperlink" Target="http://www.lenagold.ru/fon/clipart/b/bab/babochka62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clipart/b/bab/babochka62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5" descr="Картинка 137 из 73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5038"/>
            <a:ext cx="91440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3" descr="0490490550530530530480501240530480481240520480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0500" y="2781300"/>
            <a:ext cx="38735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>
            <a:spLocks noChangeArrowheads="1"/>
          </p:cNvSpPr>
          <p:nvPr/>
        </p:nvSpPr>
        <p:spPr bwMode="auto">
          <a:xfrm>
            <a:off x="250825" y="260350"/>
            <a:ext cx="5214938" cy="2160588"/>
          </a:xfrm>
          <a:prstGeom prst="wedgeRoundRectCallout">
            <a:avLst>
              <a:gd name="adj1" fmla="val 69574"/>
              <a:gd name="adj2" fmla="val 83139"/>
              <a:gd name="adj3" fmla="val 16667"/>
            </a:avLst>
          </a:prstGeom>
          <a:gradFill rotWithShape="1">
            <a:gsLst>
              <a:gs pos="0">
                <a:srgbClr val="B8FF97"/>
              </a:gs>
              <a:gs pos="50000">
                <a:srgbClr val="D2FFBF"/>
              </a:gs>
              <a:gs pos="100000">
                <a:srgbClr val="E8FFDF"/>
              </a:gs>
            </a:gsLst>
            <a:lin ang="0" scaled="1"/>
          </a:gradFill>
          <a:ln w="9525" algn="ctr">
            <a:solidFill>
              <a:srgbClr val="2F2F9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uk-UA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Особливості викладання варіативного модуля </a:t>
            </a:r>
            <a:br>
              <a:rPr lang="uk-UA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5-6 класах</a:t>
            </a:r>
            <a:br>
              <a:rPr lang="uk-UA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Технологія виготовлення м‘якої іграшки ” 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85786" y="2708275"/>
            <a:ext cx="45005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Підготувала вчитель-методист </a:t>
            </a:r>
          </a:p>
          <a:p>
            <a:pPr algn="ctr"/>
            <a:r>
              <a:rPr lang="uk-UA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трудового навчання Чернівецького багатопрофільного ліцею № 4</a:t>
            </a:r>
          </a:p>
          <a:p>
            <a:pPr algn="ctr"/>
            <a:r>
              <a:rPr lang="uk-UA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Коцур</a:t>
            </a:r>
            <a:r>
              <a:rPr lang="uk-UA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Тетяна Омелянівна</a:t>
            </a:r>
            <a:endParaRPr lang="ru-RU" sz="20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C:\Users\licey4 2\Downloads\imagenes-de-gatitos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9545" y="214290"/>
            <a:ext cx="3008735" cy="25590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57422" y="628652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660066"/>
                </a:solidFill>
              </a:rPr>
              <a:t>Чернівці - 2014</a:t>
            </a:r>
            <a:endParaRPr lang="uk-UA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документ 2"/>
          <p:cNvSpPr/>
          <p:nvPr/>
        </p:nvSpPr>
        <p:spPr>
          <a:xfrm>
            <a:off x="785786" y="363635"/>
            <a:ext cx="7492308" cy="5092438"/>
          </a:xfrm>
          <a:prstGeom prst="flowChartDocumen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3676650" algn="l"/>
              </a:tabLst>
            </a:pPr>
            <a:r>
              <a:rPr lang="en-US" b="1" dirty="0">
                <a:solidFill>
                  <a:srgbClr val="7030A0"/>
                </a:solidFill>
              </a:rPr>
              <a:t>       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57200" y="346898"/>
            <a:ext cx="8229600" cy="72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0" cap="none" spc="0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Основні матеріали: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Содержимое 7"/>
          <p:cNvSpPr txBox="1">
            <a:spLocks/>
          </p:cNvSpPr>
          <p:nvPr/>
        </p:nvSpPr>
        <p:spPr bwMode="auto">
          <a:xfrm>
            <a:off x="1057308" y="968706"/>
            <a:ext cx="822960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3200" b="0" i="0" u="none" strike="noStrike" kern="0" cap="none" spc="0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тканина, трикотаж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3200" b="0" i="0" u="none" strike="noStrike" kern="0" cap="none" spc="0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хутро штучне та натуральне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3200" b="0" i="0" u="none" strike="noStrike" kern="0" cap="none" spc="0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шкіра штучна та натуральна</a:t>
            </a:r>
            <a:endParaRPr kumimoji="0" lang="uk-UA" sz="3200" b="0" i="0" u="none" strike="noStrike" kern="0" cap="none" spc="0" normalizeH="0" baseline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 l="37236" t="4819" r="32208" b="46988"/>
          <a:stretch>
            <a:fillRect/>
          </a:stretch>
        </p:blipFill>
        <p:spPr bwMode="auto">
          <a:xfrm>
            <a:off x="5072066" y="2928934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/>
          <a:srcRect l="32728" t="55446" r="28095" b="6683"/>
          <a:stretch>
            <a:fillRect/>
          </a:stretch>
        </p:blipFill>
        <p:spPr bwMode="auto">
          <a:xfrm>
            <a:off x="1142976" y="2928934"/>
            <a:ext cx="37147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Картинка 684 из 1365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57328"/>
            <a:ext cx="9286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документ 2"/>
          <p:cNvSpPr/>
          <p:nvPr/>
        </p:nvSpPr>
        <p:spPr>
          <a:xfrm>
            <a:off x="214282" y="571480"/>
            <a:ext cx="8001056" cy="5572164"/>
          </a:xfrm>
          <a:prstGeom prst="flowChartDocumen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3676650" algn="l"/>
              </a:tabLst>
            </a:pPr>
            <a:r>
              <a:rPr lang="en-US" b="1">
                <a:solidFill>
                  <a:srgbClr val="7030A0"/>
                </a:solidFill>
              </a:rPr>
              <a:t>       </a:t>
            </a:r>
            <a:endParaRPr lang="en-US" b="1">
              <a:solidFill>
                <a:srgbClr val="660066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8614" y="35717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Правила техніки безпеки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 bwMode="auto">
          <a:xfrm>
            <a:off x="285720" y="1285860"/>
            <a:ext cx="785818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Якісні голки та шпильки мають бути гострими,рівними та </a:t>
            </a:r>
            <a:r>
              <a:rPr kumimoji="0" lang="uk-UA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неіржавими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Шпильки та голки потрібно зберігати в </a:t>
            </a:r>
            <a:r>
              <a:rPr kumimoji="0" lang="uk-UA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гольниці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в подушечці для голок,на магніті; категорично забороняється вколювати їх у маленькі м’які іграшки.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Ножиці під час роботи потрібно тримати на столі із замкнутими лезами, кільцями до себе, справа(зліва від шульги) на відстані від краю стола не менше 20 см, щоб випадково не впали.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Передавати ножиці потрібно кільцями вперед, тримаючи пальцями за замкнуті леза.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Оптимальну довжину нитки для ручного шиття відміряйте так: тримаючи двома пальцями за кінчик,обведіть нитку кругом ліктя знову до пальців.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документ 2"/>
          <p:cNvSpPr/>
          <p:nvPr/>
        </p:nvSpPr>
        <p:spPr>
          <a:xfrm>
            <a:off x="428596" y="500042"/>
            <a:ext cx="7408192" cy="5390312"/>
          </a:xfrm>
          <a:prstGeom prst="flowChartDocumen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3676650" algn="l"/>
              </a:tabLst>
            </a:pPr>
            <a:r>
              <a:rPr lang="en-US" b="1">
                <a:solidFill>
                  <a:srgbClr val="7030A0"/>
                </a:solidFill>
              </a:rPr>
              <a:t>       </a:t>
            </a:r>
            <a:endParaRPr lang="en-US" b="1">
              <a:solidFill>
                <a:srgbClr val="660066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428596" y="578536"/>
            <a:ext cx="75724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9963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Послідовність виконання: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9963" algn="l"/>
              </a:tabLst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1.Вирізати з паперу лекала м'якої іграшки.</a:t>
            </a:r>
            <a:endParaRPr kumimoji="0" lang="uk-UA" sz="22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9963" algn="l"/>
              </a:tabLst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2.Прикріпити викрійку до тканини булавочками та розкроїти виріб.</a:t>
            </a:r>
            <a:endParaRPr kumimoji="0" lang="uk-UA" sz="22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9963" algn="l"/>
              </a:tabLst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3.Вирізати деталі м'якої іграшки ( очі, зіниці, ніс, лапки та дві деталі  переду і спинки)</a:t>
            </a:r>
            <a:endParaRPr kumimoji="0" lang="uk-UA" sz="22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9963" algn="l"/>
              </a:tabLst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4.До передньої деталі пришиваємо ручними швами ( «шов вперед голку»)  очі, зіниці, </a:t>
            </a:r>
            <a:endParaRPr kumimoji="0" lang="uk-UA" sz="22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9963" algn="l"/>
              </a:tabLst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ніс, рот,  вії.</a:t>
            </a:r>
            <a:endParaRPr kumimoji="0" lang="uk-UA" sz="22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9963" algn="l"/>
              </a:tabLst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5.Дві деталі лапок зшиваємо «петельним швом» та пришиваємо їх до передньої деталі.</a:t>
            </a:r>
            <a:endParaRPr kumimoji="0" lang="uk-UA" sz="22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9963" algn="l"/>
              </a:tabLst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6.Зшиваємо передню і задню деталі іграшки «петельним швом» та вкладаємо всередину  </a:t>
            </a:r>
            <a:endParaRPr kumimoji="0" lang="uk-UA" sz="22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9963" algn="l"/>
              </a:tabLst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(вату, синтепон).</a:t>
            </a:r>
            <a:endParaRPr kumimoji="0" lang="uk-UA" sz="22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331913" y="1125538"/>
            <a:ext cx="4103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417034" y="857232"/>
            <a:ext cx="7408192" cy="4643470"/>
          </a:xfrm>
          <a:prstGeom prst="flowChartDocumen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3676650" algn="l"/>
              </a:tabLst>
            </a:pPr>
            <a:r>
              <a:rPr lang="en-US" b="1">
                <a:solidFill>
                  <a:srgbClr val="7030A0"/>
                </a:solidFill>
              </a:rPr>
              <a:t>       </a:t>
            </a:r>
            <a:endParaRPr lang="en-US" b="1">
              <a:solidFill>
                <a:srgbClr val="660066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t="1316" r="2302" b="10526"/>
          <a:stretch>
            <a:fillRect/>
          </a:stretch>
        </p:blipFill>
        <p:spPr bwMode="auto">
          <a:xfrm>
            <a:off x="357158" y="857232"/>
            <a:ext cx="750099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нутый угол 3"/>
          <p:cNvSpPr/>
          <p:nvPr/>
        </p:nvSpPr>
        <p:spPr>
          <a:xfrm>
            <a:off x="214282" y="500042"/>
            <a:ext cx="8001000" cy="5994664"/>
          </a:xfrm>
          <a:prstGeom prst="foldedCorner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820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714348" y="586727"/>
            <a:ext cx="721523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9963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cs typeface="Arial" pitchFamily="34" charset="0"/>
              </a:rPr>
              <a:t>Послідовність виготовлення виробу: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9963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/>
                <a:cs typeface="Arial" pitchFamily="34" charset="0"/>
              </a:rPr>
              <a:t> 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39"/>
            <a:ext cx="2214578" cy="25497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143116"/>
            <a:ext cx="2500330" cy="242421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428596" y="1142984"/>
            <a:ext cx="2571768" cy="121444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Вирізати з паперу лекала м'якої іграшки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000364" y="1071546"/>
            <a:ext cx="3000396" cy="121444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Прикріпити викрійку до тканини булавочками та розкроїти виріб.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643182"/>
            <a:ext cx="1928826" cy="194194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6000760" y="1030276"/>
            <a:ext cx="2286016" cy="204153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Вирізати деталі м'якої іграшки (очі, зіниці, ніс, лапки та дві деталі  переду і спинки).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714884"/>
            <a:ext cx="1714512" cy="16906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571472" y="5065730"/>
            <a:ext cx="4572032" cy="9350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4.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 передньої деталі пришиваємо ручними швами («шов вперед голку»)  очі, зіниці, ніс, рот, вії.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5604" name="Picture 4" descr="SDC118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149725"/>
            <a:ext cx="3371850" cy="2528888"/>
          </a:xfrm>
          <a:prstGeom prst="rect">
            <a:avLst/>
          </a:prstGeom>
          <a:noFill/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нутый угол 3"/>
          <p:cNvSpPr/>
          <p:nvPr/>
        </p:nvSpPr>
        <p:spPr>
          <a:xfrm>
            <a:off x="214282" y="571480"/>
            <a:ext cx="8001000" cy="6062307"/>
          </a:xfrm>
          <a:prstGeom prst="foldedCorner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37" name="Text Box 37"/>
          <p:cNvSpPr txBox="1">
            <a:spLocks noChangeArrowheads="1" noChangeShapeType="1"/>
          </p:cNvSpPr>
          <p:nvPr/>
        </p:nvSpPr>
        <p:spPr bwMode="auto">
          <a:xfrm>
            <a:off x="428596" y="633401"/>
            <a:ext cx="3429024" cy="143827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Дві деталі лапок зшиваємо «петельним швом» та пришиваємо їх до передньої деталі.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38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7131" y="2000240"/>
            <a:ext cx="1943233" cy="150019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5639" name="Text Box 39"/>
          <p:cNvSpPr txBox="1">
            <a:spLocks noChangeArrowheads="1" noChangeShapeType="1"/>
          </p:cNvSpPr>
          <p:nvPr/>
        </p:nvSpPr>
        <p:spPr bwMode="auto">
          <a:xfrm>
            <a:off x="4429124" y="642918"/>
            <a:ext cx="3357586" cy="13684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Зшиваємо передню і задню деталі іграшки «петельним швом» та вкладаємо всередину  синтепон або вату.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40" name="Picture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071678"/>
            <a:ext cx="1965326" cy="14290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5641" name="Text Box 41"/>
          <p:cNvSpPr txBox="1">
            <a:spLocks noChangeArrowheads="1" noChangeShapeType="1"/>
          </p:cNvSpPr>
          <p:nvPr/>
        </p:nvSpPr>
        <p:spPr bwMode="auto">
          <a:xfrm>
            <a:off x="2285984" y="3643314"/>
            <a:ext cx="3786214" cy="581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7.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Оздоблюємо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м'яку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іграшку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43" name="Picture 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4214818"/>
            <a:ext cx="2500330" cy="1877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5" descr="Картинка 137 из 731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4221163"/>
            <a:ext cx="9144000" cy="2636837"/>
          </a:xfrm>
        </p:spPr>
      </p:pic>
      <p:pic>
        <p:nvPicPr>
          <p:cNvPr id="9219" name="Picture 23" descr="04904905505305305304805012405304804812405204804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443663" y="4672013"/>
            <a:ext cx="2076450" cy="2185987"/>
          </a:xfrm>
          <a:noFill/>
        </p:spPr>
      </p:pic>
      <p:grpSp>
        <p:nvGrpSpPr>
          <p:cNvPr id="2" name="AutoShape 13"/>
          <p:cNvGrpSpPr>
            <a:grpSpLocks/>
          </p:cNvGrpSpPr>
          <p:nvPr/>
        </p:nvGrpSpPr>
        <p:grpSpPr bwMode="auto">
          <a:xfrm>
            <a:off x="1187450" y="-171450"/>
            <a:ext cx="7305675" cy="5734050"/>
            <a:chOff x="1505" y="-150"/>
            <a:chExt cx="4420" cy="3391"/>
          </a:xfrm>
        </p:grpSpPr>
        <p:pic>
          <p:nvPicPr>
            <p:cNvPr id="9220" name="AutoShape 13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05" y="-150"/>
              <a:ext cx="4420" cy="3391"/>
            </a:xfrm>
            <a:prstGeom prst="rect">
              <a:avLst/>
            </a:prstGeom>
            <a:noFill/>
          </p:spPr>
        </p:pic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2229" y="408"/>
              <a:ext cx="2675" cy="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indent="342900" algn="just"/>
              <a:endParaRPr lang="ru-RU" sz="2000" b="1" dirty="0"/>
            </a:p>
          </p:txBody>
        </p:sp>
      </p:grpSp>
      <p:pic>
        <p:nvPicPr>
          <p:cNvPr id="9223" name="Picture 19" descr="flash_prikoly_i_flash_multik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/>
          <a:srcRect/>
          <a:stretch>
            <a:fillRect/>
          </a:stretch>
        </p:blipFill>
        <p:spPr>
          <a:xfrm>
            <a:off x="7643813" y="333375"/>
            <a:ext cx="1500187" cy="1271588"/>
          </a:xfrm>
          <a:noFill/>
        </p:spPr>
      </p:pic>
      <p:pic>
        <p:nvPicPr>
          <p:cNvPr id="9230" name="Picture 18" descr="Картинка 684 из 1365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260350"/>
            <a:ext cx="1027112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кутник 9"/>
          <p:cNvSpPr/>
          <p:nvPr/>
        </p:nvSpPr>
        <p:spPr>
          <a:xfrm>
            <a:off x="2428860" y="928670"/>
            <a:ext cx="47149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Саморобна іграшка набула останнім часом величезної популярності.</a:t>
            </a:r>
          </a:p>
          <a:p>
            <a:r>
              <a:rPr lang="uk-UA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Сьогодні ми разом долучились до мистецтва створення іграшки. </a:t>
            </a:r>
            <a:endParaRPr lang="ru-RU" sz="28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290" y="4714884"/>
            <a:ext cx="1500198" cy="186321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2" y="4786322"/>
            <a:ext cx="1571636" cy="179782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488" y="4385439"/>
            <a:ext cx="1643074" cy="240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89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38920" name="Picture 18" descr="Картинка 684 из 1365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412875"/>
            <a:ext cx="1027113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WordArt 11"/>
          <p:cNvSpPr>
            <a:spLocks noChangeArrowheads="1" noChangeShapeType="1" noTextEdit="1"/>
          </p:cNvSpPr>
          <p:nvPr/>
        </p:nvSpPr>
        <p:spPr bwMode="auto">
          <a:xfrm>
            <a:off x="2195513" y="1989138"/>
            <a:ext cx="4581525" cy="1647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uk-UA" sz="36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документ 2"/>
          <p:cNvSpPr/>
          <p:nvPr/>
        </p:nvSpPr>
        <p:spPr>
          <a:xfrm>
            <a:off x="1357319" y="642918"/>
            <a:ext cx="6715143" cy="5403851"/>
          </a:xfrm>
          <a:prstGeom prst="flowChartDocumen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dirty="0">
                <a:solidFill>
                  <a:srgbClr val="660066"/>
                </a:solidFill>
              </a:rPr>
              <a:t> </a:t>
            </a:r>
          </a:p>
          <a:p>
            <a:r>
              <a:rPr lang="en-US" dirty="0">
                <a:solidFill>
                  <a:srgbClr val="660066"/>
                </a:solidFill>
              </a:rPr>
              <a:t> </a:t>
            </a:r>
          </a:p>
          <a:p>
            <a:pPr algn="ctr">
              <a:tabLst>
                <a:tab pos="3676650" algn="l"/>
              </a:tabLst>
            </a:pP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660986"/>
            <a:ext cx="3857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676650" algn="l"/>
              </a:tabLst>
            </a:pPr>
            <a:r>
              <a:rPr lang="uk-UA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Історія іграшки</a:t>
            </a:r>
          </a:p>
          <a:p>
            <a:pPr algn="just"/>
            <a:r>
              <a:rPr lang="uk-UA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Найдавніша лялька («</a:t>
            </a:r>
            <a:r>
              <a:rPr lang="uk-UA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кукла</a:t>
            </a:r>
            <a:r>
              <a:rPr lang="uk-UA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»), знайдена на території України, походить з Ольвії. Це невелика скульптурка (6,3 см) з сіро-жовтої глини. Руки й ноги цієї ляльки прикріплені до тулуба таким чином, що можуть рухатися. Такі ляльки з рухомими кінцівками досить рідко зустрічаються під час розкопок міст і поселень Північного Причорномор’я. Учені вважають, що вони належать до коринфського виробництва </a:t>
            </a:r>
            <a:r>
              <a:rPr lang="en-US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uk-UA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ст. до н.</a:t>
            </a:r>
            <a:r>
              <a:rPr lang="en-US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e.</a:t>
            </a:r>
          </a:p>
          <a:p>
            <a:pPr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8" descr="Картинка 684 из 1365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1000108"/>
            <a:ext cx="1449387" cy="56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286380" y="769125"/>
            <a:ext cx="2714644" cy="215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057302"/>
            <a:ext cx="2714644" cy="215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документ 2"/>
          <p:cNvSpPr/>
          <p:nvPr/>
        </p:nvSpPr>
        <p:spPr>
          <a:xfrm>
            <a:off x="1357319" y="642918"/>
            <a:ext cx="6715143" cy="5403851"/>
          </a:xfrm>
          <a:prstGeom prst="flowChartDocumen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dirty="0">
                <a:solidFill>
                  <a:srgbClr val="660066"/>
                </a:solidFill>
              </a:rPr>
              <a:t> </a:t>
            </a:r>
          </a:p>
          <a:p>
            <a:r>
              <a:rPr lang="en-US" dirty="0">
                <a:solidFill>
                  <a:srgbClr val="660066"/>
                </a:solidFill>
              </a:rPr>
              <a:t> </a:t>
            </a:r>
          </a:p>
          <a:p>
            <a:r>
              <a:rPr lang="en-US" dirty="0">
                <a:solidFill>
                  <a:srgbClr val="660066"/>
                </a:solidFill>
              </a:rPr>
              <a:t> </a:t>
            </a:r>
          </a:p>
          <a:p>
            <a:pPr algn="ctr">
              <a:tabLst>
                <a:tab pos="3676650" algn="l"/>
              </a:tabLst>
            </a:pP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652233"/>
            <a:ext cx="38576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Історія м’якої іграшки</a:t>
            </a:r>
          </a:p>
          <a:p>
            <a:pPr algn="just"/>
            <a:r>
              <a:rPr lang="uk-UA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М'які іграшки - прототипи різних тварин, які дбайливі мами шили своїм чадам із клаптиків тканини, набивали ватою, прикрашали, використовуючи різні навички рукоділля, в'язання та вишивки. </a:t>
            </a:r>
          </a:p>
          <a:p>
            <a:pPr algn="just"/>
            <a:r>
              <a:rPr lang="uk-UA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У </a:t>
            </a:r>
            <a:r>
              <a:rPr lang="en-US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uk-UA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столітті широкий розвиток отримало виробництво м'якої іграшки в промислових масштабах. В Україні почали виникати численні фабрики, які виготовляли іграшки.</a:t>
            </a:r>
          </a:p>
          <a:p>
            <a:pPr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8" descr="Картинка 684 из 1365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1000108"/>
            <a:ext cx="1449387" cy="56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286380" y="714356"/>
            <a:ext cx="27574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3241119"/>
            <a:ext cx="2714644" cy="233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документ 2"/>
          <p:cNvSpPr/>
          <p:nvPr/>
        </p:nvSpPr>
        <p:spPr>
          <a:xfrm>
            <a:off x="163482" y="374320"/>
            <a:ext cx="7286647" cy="5697886"/>
          </a:xfrm>
          <a:prstGeom prst="flowChartDocumen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3676650" algn="l"/>
              </a:tabLst>
            </a:pPr>
            <a:r>
              <a:rPr lang="en-US" b="1">
                <a:solidFill>
                  <a:srgbClr val="7030A0"/>
                </a:solidFill>
              </a:rPr>
              <a:t>       </a:t>
            </a:r>
            <a:endParaRPr lang="en-US" b="1">
              <a:solidFill>
                <a:srgbClr val="660066"/>
              </a:solidFill>
            </a:endParaRPr>
          </a:p>
        </p:txBody>
      </p:sp>
      <p:sp>
        <p:nvSpPr>
          <p:cNvPr id="7" name="Заголовок 10"/>
          <p:cNvSpPr txBox="1">
            <a:spLocks/>
          </p:cNvSpPr>
          <p:nvPr/>
        </p:nvSpPr>
        <p:spPr bwMode="auto">
          <a:xfrm>
            <a:off x="1071538" y="357166"/>
            <a:ext cx="55721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М’яка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іграшка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сучасному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декоративно-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ужитковому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мистецтві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7"/>
          <p:cNvSpPr txBox="1">
            <a:spLocks/>
          </p:cNvSpPr>
          <p:nvPr/>
        </p:nvSpPr>
        <p:spPr bwMode="auto">
          <a:xfrm>
            <a:off x="-142908" y="1714488"/>
            <a:ext cx="757242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Технічний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прогрес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конструктори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комп’ютерні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іграшки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замінити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нашу любу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м’яку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іграшку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Саморобна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іграшка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набула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останнім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часом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величезної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популярності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ми разом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долучимось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іграшки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Вона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дає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миру,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душевної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теплоти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зворушливості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Присутність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м’якої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іграшки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оселі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затишок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безтурботність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52" y="3500438"/>
            <a:ext cx="1714480" cy="171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5976" y="357166"/>
            <a:ext cx="1678056" cy="18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9" name="Picture 13" descr="C:\Users\licey4 2\Downloads\ZJb2FpaoR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5178468"/>
            <a:ext cx="1714512" cy="1283045"/>
          </a:xfrm>
          <a:prstGeom prst="rect">
            <a:avLst/>
          </a:prstGeom>
          <a:noFill/>
        </p:spPr>
      </p:pic>
      <p:pic>
        <p:nvPicPr>
          <p:cNvPr id="24590" name="Picture 14" descr="C:\Users\licey4 2\Downloads\ZLPruE1KOe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488" y="2214555"/>
            <a:ext cx="1714512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документ 2"/>
          <p:cNvSpPr/>
          <p:nvPr/>
        </p:nvSpPr>
        <p:spPr>
          <a:xfrm>
            <a:off x="0" y="428604"/>
            <a:ext cx="8234702" cy="5160136"/>
          </a:xfrm>
          <a:prstGeom prst="flowChartDocumen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3676650" algn="l"/>
              </a:tabLst>
            </a:pPr>
            <a:r>
              <a:rPr lang="en-US" b="1">
                <a:solidFill>
                  <a:srgbClr val="7030A0"/>
                </a:solidFill>
              </a:rPr>
              <a:t>       </a:t>
            </a:r>
            <a:endParaRPr lang="en-US" b="1">
              <a:solidFill>
                <a:srgbClr val="660066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1406" y="64291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Сучасні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іграшки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мають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різне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призначення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71448" y="1928802"/>
            <a:ext cx="5972188" cy="327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Розвиваючі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іграшки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Декоративні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іграшки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для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оздоблення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Колекційні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іграшки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Народна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іграшка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Обрядова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іграшка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Іграшка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для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театральних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вистав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Іграшка-сувенір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6"/>
          <p:cNvPicPr>
            <a:picLocks/>
          </p:cNvPicPr>
          <p:nvPr/>
        </p:nvPicPr>
        <p:blipFill>
          <a:blip r:embed="rId3" cstate="print"/>
          <a:srcRect t="5879"/>
          <a:stretch>
            <a:fillRect/>
          </a:stretch>
        </p:blipFill>
        <p:spPr bwMode="auto">
          <a:xfrm>
            <a:off x="4626909" y="2000240"/>
            <a:ext cx="208823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 l="7632" r="8421"/>
          <a:stretch>
            <a:fillRect/>
          </a:stretch>
        </p:blipFill>
        <p:spPr bwMode="auto">
          <a:xfrm>
            <a:off x="6715140" y="1993035"/>
            <a:ext cx="1571636" cy="279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rcRect l="10263" r="11054"/>
          <a:stretch>
            <a:fillRect/>
          </a:stretch>
        </p:blipFill>
        <p:spPr bwMode="auto">
          <a:xfrm>
            <a:off x="2857488" y="4771502"/>
            <a:ext cx="164307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licey4 2\Downloads\damyD-2.jpg"/>
          <p:cNvPicPr>
            <a:picLocks noChangeAspect="1" noChangeArrowheads="1"/>
          </p:cNvPicPr>
          <p:nvPr/>
        </p:nvPicPr>
        <p:blipFill>
          <a:blip r:embed="rId6"/>
          <a:srcRect l="25940" t="9717" b="5643"/>
          <a:stretch>
            <a:fillRect/>
          </a:stretch>
        </p:blipFill>
        <p:spPr bwMode="auto">
          <a:xfrm>
            <a:off x="5786446" y="4643446"/>
            <a:ext cx="2500330" cy="2000264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7" cstate="print"/>
          <a:srcRect l="9449" t="3465" r="14959"/>
          <a:stretch>
            <a:fillRect/>
          </a:stretch>
        </p:blipFill>
        <p:spPr bwMode="auto">
          <a:xfrm>
            <a:off x="4500562" y="4643446"/>
            <a:ext cx="1285884" cy="199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8" cstate="print"/>
          <a:srcRect t="32363" r="-143" b="31715"/>
          <a:stretch>
            <a:fillRect/>
          </a:stretch>
        </p:blipFill>
        <p:spPr bwMode="auto">
          <a:xfrm>
            <a:off x="357158" y="5203550"/>
            <a:ext cx="25202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14300" algn="l"/>
                <a:tab pos="228600" algn="l"/>
              </a:tabLst>
            </a:pPr>
            <a:endParaRPr lang="uk-UA" altLang="zh-CN"/>
          </a:p>
        </p:txBody>
      </p:sp>
      <p:pic>
        <p:nvPicPr>
          <p:cNvPr id="4104" name="Picture 18" descr="Картинка 684 из 1365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5938"/>
            <a:ext cx="8572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28596" y="42860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Майстер-клас</a:t>
            </a:r>
            <a:b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виготовлення м‘якої іграшки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957907"/>
            <a:ext cx="2286016" cy="318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928802"/>
            <a:ext cx="224866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1500174"/>
            <a:ext cx="2928957" cy="211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3857628"/>
            <a:ext cx="2500330" cy="248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000100" y="911632"/>
            <a:ext cx="7072362" cy="5446326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uk-UA" b="1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uk-UA" b="1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uk-UA" b="1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uk-UA" b="1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uk-UA" b="1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uk-UA" b="1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uk-UA" b="1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uk-UA" b="1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uk-UA" b="1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uk-UA" b="1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uk-UA" b="1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uk-UA" b="1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uk-UA" b="1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uk-UA" b="1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85804" y="775526"/>
            <a:ext cx="8229600" cy="136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Викрійки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м’якої іграшки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990969"/>
            <a:ext cx="1643074" cy="22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6368" y="2705617"/>
            <a:ext cx="1741186" cy="258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874113"/>
            <a:ext cx="1785950" cy="269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4390297"/>
            <a:ext cx="1571636" cy="175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8" descr="Картинка 684 из 1365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50" y="1857388"/>
            <a:ext cx="8572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Блок-схема: несколько документов 4"/>
          <p:cNvSpPr/>
          <p:nvPr/>
        </p:nvSpPr>
        <p:spPr>
          <a:xfrm>
            <a:off x="740492" y="379376"/>
            <a:ext cx="7805531" cy="5824855"/>
          </a:xfrm>
          <a:prstGeom prst="flowChartMultidocumen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7" name="Picture 18" descr="Картинка 684 из 1365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328"/>
            <a:ext cx="9286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00100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Інструменти для виготовлення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м‘якої іграшки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1176342" y="2065994"/>
            <a:ext cx="4038600" cy="44348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•Голки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,шпильки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•Ножиці</a:t>
            </a:r>
            <a:endParaRPr kumimoji="0" lang="uk-UA" sz="3200" b="0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•Кілочок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•Наперсток</a:t>
            </a:r>
            <a:endParaRPr kumimoji="0" lang="uk-UA" sz="3200" b="0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•Нитки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швейні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997115"/>
            <a:ext cx="2869514" cy="314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документ 2"/>
          <p:cNvSpPr/>
          <p:nvPr/>
        </p:nvSpPr>
        <p:spPr>
          <a:xfrm>
            <a:off x="189388" y="207499"/>
            <a:ext cx="8441329" cy="6047740"/>
          </a:xfrm>
          <a:prstGeom prst="flowChartDocumen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3676650" algn="l"/>
              </a:tabLst>
            </a:pPr>
            <a:r>
              <a:rPr lang="en-US" b="1">
                <a:solidFill>
                  <a:srgbClr val="7030A0"/>
                </a:solidFill>
              </a:rPr>
              <a:t>       </a:t>
            </a:r>
            <a:endParaRPr lang="en-US" b="1">
              <a:solidFill>
                <a:srgbClr val="660066"/>
              </a:solidFill>
            </a:endParaRPr>
          </a:p>
        </p:txBody>
      </p:sp>
      <p:pic>
        <p:nvPicPr>
          <p:cNvPr id="276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лок-схема: документ 2"/>
          <p:cNvSpPr/>
          <p:nvPr/>
        </p:nvSpPr>
        <p:spPr>
          <a:xfrm>
            <a:off x="166208" y="285728"/>
            <a:ext cx="8120567" cy="6072230"/>
          </a:xfrm>
          <a:prstGeom prst="flowChartDocumen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3676650" algn="l"/>
              </a:tabLst>
            </a:pPr>
            <a:r>
              <a:rPr lang="en-US" b="1">
                <a:solidFill>
                  <a:srgbClr val="7030A0"/>
                </a:solidFill>
              </a:rPr>
              <a:t>       </a:t>
            </a:r>
            <a:endParaRPr lang="en-US" b="1">
              <a:solidFill>
                <a:srgbClr val="660066"/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Матеріали для виготовлення м'якої іграшки</a:t>
            </a:r>
            <a:endParaRPr lang="ru-RU" sz="28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Текст 5"/>
          <p:cNvSpPr txBox="1">
            <a:spLocks/>
          </p:cNvSpPr>
          <p:nvPr/>
        </p:nvSpPr>
        <p:spPr bwMode="auto">
          <a:xfrm>
            <a:off x="714348" y="1000108"/>
            <a:ext cx="4040188" cy="65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2200" b="1" i="0" u="sng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Оздоблювальні матеріли</a:t>
            </a:r>
            <a:endParaRPr kumimoji="0" lang="ru-RU" sz="2200" b="1" i="0" u="sng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Текст 7"/>
          <p:cNvSpPr txBox="1">
            <a:spLocks/>
          </p:cNvSpPr>
          <p:nvPr/>
        </p:nvSpPr>
        <p:spPr>
          <a:xfrm>
            <a:off x="887415" y="3357562"/>
            <a:ext cx="4041775" cy="50006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2200" b="1" i="0" u="sng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Наповнювач</a:t>
            </a:r>
            <a:endParaRPr kumimoji="0" lang="ru-RU" sz="2200" b="1" i="0" u="sng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142844" y="1571612"/>
            <a:ext cx="5429288" cy="2286016"/>
          </a:xfrm>
          <a:prstGeom prst="rect">
            <a:avLst/>
          </a:prstGeom>
        </p:spPr>
        <p:txBody>
          <a:bodyPr/>
          <a:lstStyle/>
          <a:p>
            <a:r>
              <a:rPr lang="uk-UA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тасьма, мереживо, стрічки, гумка</a:t>
            </a:r>
          </a:p>
          <a:p>
            <a:r>
              <a:rPr lang="uk-UA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фурнітура, </a:t>
            </a:r>
            <a:r>
              <a:rPr lang="uk-UA" sz="22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гудзики</a:t>
            </a:r>
            <a:r>
              <a:rPr lang="uk-UA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намистинки, біжутерія</a:t>
            </a:r>
          </a:p>
          <a:p>
            <a:r>
              <a:rPr lang="uk-UA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нитки для вишивки та в‘язання</a:t>
            </a:r>
            <a:endParaRPr lang="ru-RU" sz="22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142844" y="3857628"/>
            <a:ext cx="3643338" cy="171689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uk-UA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синтепон,поролон</a:t>
            </a:r>
          </a:p>
          <a:p>
            <a:r>
              <a:rPr lang="uk-UA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вата, обрізки тканин</a:t>
            </a:r>
          </a:p>
        </p:txBody>
      </p:sp>
      <p:pic>
        <p:nvPicPr>
          <p:cNvPr id="21" name="Рисунок 20"/>
          <p:cNvPicPr/>
          <p:nvPr/>
        </p:nvPicPr>
        <p:blipFill>
          <a:blip r:embed="rId3"/>
          <a:srcRect l="38350" t="45332" r="33854" b="5930"/>
          <a:stretch>
            <a:fillRect/>
          </a:stretch>
        </p:blipFill>
        <p:spPr bwMode="auto">
          <a:xfrm>
            <a:off x="5643433" y="886678"/>
            <a:ext cx="2143277" cy="254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/>
          <p:cNvPicPr/>
          <p:nvPr/>
        </p:nvPicPr>
        <p:blipFill>
          <a:blip r:embed="rId4"/>
          <a:srcRect l="19090" t="7843" r="7833" b="10539"/>
          <a:stretch>
            <a:fillRect/>
          </a:stretch>
        </p:blipFill>
        <p:spPr bwMode="auto">
          <a:xfrm>
            <a:off x="5715008" y="3357586"/>
            <a:ext cx="257176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5" cstate="print"/>
          <a:srcRect l="7169" r="3566"/>
          <a:stretch>
            <a:fillRect/>
          </a:stretch>
        </p:blipFill>
        <p:spPr bwMode="auto">
          <a:xfrm>
            <a:off x="3541976" y="3717171"/>
            <a:ext cx="2173032" cy="199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665</Words>
  <Application>Microsoft PowerPoint</Application>
  <PresentationFormat>Екран (4:3)</PresentationFormat>
  <Paragraphs>108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Матеріали для виготовлення м'якої іграшки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licey4 2</cp:lastModifiedBy>
  <cp:revision>58</cp:revision>
  <dcterms:created xsi:type="dcterms:W3CDTF">2012-02-04T17:21:45Z</dcterms:created>
  <dcterms:modified xsi:type="dcterms:W3CDTF">2014-11-05T11:17:04Z</dcterms:modified>
</cp:coreProperties>
</file>