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57" r:id="rId5"/>
    <p:sldId id="258" r:id="rId6"/>
    <p:sldId id="259" r:id="rId7"/>
    <p:sldId id="260" r:id="rId8"/>
    <p:sldId id="261" r:id="rId9"/>
    <p:sldId id="263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00"/>
    <a:srgbClr val="0099CC"/>
    <a:srgbClr val="FF6600"/>
    <a:srgbClr val="CC6600"/>
    <a:srgbClr val="881C1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2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884ED-29EC-4FD1-B6A3-AF42B37D5B63}" type="datetimeFigureOut">
              <a:rPr lang="ru-RU"/>
              <a:pPr>
                <a:defRPr/>
              </a:pPr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0F624-48C0-4033-9C35-611EAD954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2E81A-C460-4217-A1DB-6EFBB5EFC5C9}" type="datetimeFigureOut">
              <a:rPr lang="ru-RU"/>
              <a:pPr>
                <a:defRPr/>
              </a:pPr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72F0C-2FAE-4A0E-8D67-F0126B02E8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242F1-F184-4BB0-BCEE-7AFDB21A9E85}" type="datetimeFigureOut">
              <a:rPr lang="ru-RU"/>
              <a:pPr>
                <a:defRPr/>
              </a:pPr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6E900-4D6D-4EF2-BA74-D7F5E48E8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A3263-5806-483B-BA4C-113557B52210}" type="datetimeFigureOut">
              <a:rPr lang="ru-RU"/>
              <a:pPr>
                <a:defRPr/>
              </a:pPr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6B537-2200-428E-B1D1-801F1EA1A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CF4B4-14C3-4816-BB87-41C0814FC34B}" type="datetimeFigureOut">
              <a:rPr lang="ru-RU"/>
              <a:pPr>
                <a:defRPr/>
              </a:pPr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8CFFD-6AC5-4EA7-ABEE-3371A6A8A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B3D7F-7152-4B4E-9690-1BF3E15536A2}" type="datetimeFigureOut">
              <a:rPr lang="ru-RU"/>
              <a:pPr>
                <a:defRPr/>
              </a:pPr>
              <a:t>05.11.2014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D5B21-E01F-48CC-A0A8-2161EBDB7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72E18-D8C9-4749-A5F6-E0640CF61805}" type="datetimeFigureOut">
              <a:rPr lang="ru-RU"/>
              <a:pPr>
                <a:defRPr/>
              </a:pPr>
              <a:t>05.11.2014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DD722-07DA-4D7B-8F40-35119B1E3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849AC-71F4-4786-9DCB-A178E23036B8}" type="datetimeFigureOut">
              <a:rPr lang="ru-RU"/>
              <a:pPr>
                <a:defRPr/>
              </a:pPr>
              <a:t>05.11.2014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B1A40-83D4-4844-B887-916C95236F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D0E9-1258-44CD-9B1D-12B15D48D86F}" type="datetimeFigureOut">
              <a:rPr lang="ru-RU"/>
              <a:pPr>
                <a:defRPr/>
              </a:pPr>
              <a:t>05.11.2014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334D5-3187-48E1-BA20-5EC28017E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FF607-3A32-4D0C-BD20-A1FF40231ED8}" type="datetimeFigureOut">
              <a:rPr lang="ru-RU"/>
              <a:pPr>
                <a:defRPr/>
              </a:pPr>
              <a:t>05.11.2014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1468E-9119-43E6-823E-9F269B966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E26A6-B0CF-45C7-9383-9C84773BD174}" type="datetimeFigureOut">
              <a:rPr lang="ru-RU"/>
              <a:pPr>
                <a:defRPr/>
              </a:pPr>
              <a:t>05.11.2014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3A22C-F320-4590-8A33-687984E16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948E9F-149A-4A23-9D0B-54A6AA641084}" type="datetimeFigureOut">
              <a:rPr lang="ru-RU"/>
              <a:pPr>
                <a:defRPr/>
              </a:pPr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4A1233-A7F0-4626-B832-878622E48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3573463"/>
            <a:ext cx="23368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755650" y="1844675"/>
            <a:ext cx="7848600" cy="2376488"/>
          </a:xfrm>
        </p:spPr>
        <p:txBody>
          <a:bodyPr/>
          <a:lstStyle/>
          <a:p>
            <a:pPr eaLnBrk="1" hangingPunct="1"/>
            <a:r>
              <a:rPr lang="uk-UA" sz="4000" b="1" i="1" smtClean="0">
                <a:solidFill>
                  <a:srgbClr val="006600"/>
                </a:solidFill>
              </a:rPr>
              <a:t>Майстер-клас </a:t>
            </a:r>
            <a:br>
              <a:rPr lang="uk-UA" sz="4000" b="1" i="1" smtClean="0">
                <a:solidFill>
                  <a:srgbClr val="006600"/>
                </a:solidFill>
              </a:rPr>
            </a:br>
            <a:r>
              <a:rPr lang="uk-UA" sz="4000" b="1" i="1" smtClean="0">
                <a:solidFill>
                  <a:srgbClr val="006600"/>
                </a:solidFill>
              </a:rPr>
              <a:t>вчителя трудового навчання </a:t>
            </a:r>
            <a:br>
              <a:rPr lang="uk-UA" sz="4000" b="1" i="1" smtClean="0">
                <a:solidFill>
                  <a:srgbClr val="006600"/>
                </a:solidFill>
              </a:rPr>
            </a:br>
            <a:r>
              <a:rPr lang="uk-UA" sz="4000" b="1" i="1" smtClean="0">
                <a:solidFill>
                  <a:srgbClr val="006600"/>
                </a:solidFill>
              </a:rPr>
              <a:t> Бузинської Ірини Орестівни</a:t>
            </a:r>
            <a:br>
              <a:rPr lang="uk-UA" sz="4000" b="1" i="1" smtClean="0">
                <a:solidFill>
                  <a:srgbClr val="006600"/>
                </a:solidFill>
              </a:rPr>
            </a:br>
            <a:r>
              <a:rPr lang="uk-UA" sz="4000" b="1" i="1" smtClean="0">
                <a:solidFill>
                  <a:srgbClr val="006600"/>
                </a:solidFill>
              </a:rPr>
              <a:t>Тема: Особливості викладання варіативного модуля “Технологія виготовлення штучних квітів” </a:t>
            </a:r>
            <a:br>
              <a:rPr lang="uk-UA" sz="4000" b="1" i="1" smtClean="0">
                <a:solidFill>
                  <a:srgbClr val="006600"/>
                </a:solidFill>
              </a:rPr>
            </a:br>
            <a:r>
              <a:rPr lang="uk-UA" sz="4000" b="1" i="1" smtClean="0">
                <a:solidFill>
                  <a:srgbClr val="006600"/>
                </a:solidFill>
              </a:rPr>
              <a:t> у 10-11 класах</a:t>
            </a:r>
            <a:br>
              <a:rPr lang="uk-UA" sz="4000" b="1" i="1" smtClean="0">
                <a:solidFill>
                  <a:srgbClr val="006600"/>
                </a:solidFill>
              </a:rPr>
            </a:br>
            <a:r>
              <a:rPr lang="uk-UA" b="1" i="1" smtClean="0">
                <a:solidFill>
                  <a:srgbClr val="006600"/>
                </a:solidFill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/>
          </p:cNvSpPr>
          <p:nvPr>
            <p:ph type="body" idx="1"/>
          </p:nvPr>
        </p:nvSpPr>
        <p:spPr>
          <a:xfrm>
            <a:off x="468313" y="260350"/>
            <a:ext cx="8229600" cy="6264275"/>
          </a:xfrm>
        </p:spPr>
        <p:txBody>
          <a:bodyPr/>
          <a:lstStyle/>
          <a:p>
            <a:pPr algn="r">
              <a:buFont typeface="Arial" charset="0"/>
              <a:buNone/>
            </a:pPr>
            <a:r>
              <a:rPr lang="ru-RU" sz="2000" b="1" i="1" smtClean="0">
                <a:solidFill>
                  <a:srgbClr val="FF0000"/>
                </a:solidFill>
              </a:rPr>
              <a:t>О мальво, мальво, ти як сонце-диво!</a:t>
            </a:r>
          </a:p>
          <a:p>
            <a:pPr algn="r">
              <a:buFont typeface="Arial" charset="0"/>
              <a:buNone/>
            </a:pPr>
            <a:r>
              <a:rPr lang="ru-RU" sz="2000" b="1" i="1" smtClean="0">
                <a:solidFill>
                  <a:srgbClr val="FF0000"/>
                </a:solidFill>
              </a:rPr>
              <a:t>Але ж в народі – дика рожа ти. </a:t>
            </a:r>
          </a:p>
          <a:p>
            <a:pPr algn="r">
              <a:buFont typeface="Arial" charset="0"/>
              <a:buNone/>
            </a:pPr>
            <a:r>
              <a:rPr lang="ru-RU" sz="2000" b="1" i="1" smtClean="0">
                <a:solidFill>
                  <a:srgbClr val="FF0000"/>
                </a:solidFill>
              </a:rPr>
              <a:t>Тендітна, свіжа, ніжна і красива, – </a:t>
            </a:r>
          </a:p>
          <a:p>
            <a:pPr algn="r">
              <a:buFont typeface="Arial" charset="0"/>
              <a:buNone/>
            </a:pPr>
            <a:r>
              <a:rPr lang="ru-RU" sz="2000" b="1" i="1" smtClean="0">
                <a:solidFill>
                  <a:srgbClr val="FF0000"/>
                </a:solidFill>
              </a:rPr>
              <a:t>Як цю красу навіки зберегти?..</a:t>
            </a:r>
            <a:r>
              <a:rPr lang="uk-UA" sz="2000" smtClean="0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2016125" y="1844675"/>
            <a:ext cx="71278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3000">
                <a:solidFill>
                  <a:srgbClr val="881C14"/>
                </a:solidFill>
              </a:rPr>
              <a:t>Споконвіку шанують в Україні квіти. </a:t>
            </a:r>
          </a:p>
          <a:p>
            <a:pPr algn="ctr"/>
            <a:r>
              <a:rPr lang="ru-RU" sz="3000">
                <a:solidFill>
                  <a:srgbClr val="881C14"/>
                </a:solidFill>
              </a:rPr>
              <a:t>Нема жодної української хати, </a:t>
            </a:r>
          </a:p>
          <a:p>
            <a:pPr algn="ctr"/>
            <a:r>
              <a:rPr lang="ru-RU" sz="3000">
                <a:solidFill>
                  <a:srgbClr val="881C14"/>
                </a:solidFill>
              </a:rPr>
              <a:t>біля якої дбайливі руки </a:t>
            </a:r>
          </a:p>
          <a:p>
            <a:pPr algn="ctr"/>
            <a:r>
              <a:rPr lang="ru-RU" sz="3000">
                <a:solidFill>
                  <a:srgbClr val="881C14"/>
                </a:solidFill>
              </a:rPr>
              <a:t>господині не влаштували б яскравих квіткових острівців. </a:t>
            </a:r>
          </a:p>
          <a:p>
            <a:pPr algn="ctr"/>
            <a:r>
              <a:rPr lang="ru-RU" sz="3000">
                <a:solidFill>
                  <a:srgbClr val="881C14"/>
                </a:solidFill>
              </a:rPr>
              <a:t>Вони милують око, ніжно</a:t>
            </a:r>
          </a:p>
          <a:p>
            <a:pPr algn="ctr"/>
            <a:r>
              <a:rPr lang="ru-RU" sz="3000">
                <a:solidFill>
                  <a:srgbClr val="881C14"/>
                </a:solidFill>
              </a:rPr>
              <a:t> хвилюють душу, міцно</a:t>
            </a:r>
          </a:p>
          <a:p>
            <a:pPr algn="ctr"/>
            <a:r>
              <a:rPr lang="ru-RU" sz="3000">
                <a:solidFill>
                  <a:srgbClr val="881C14"/>
                </a:solidFill>
              </a:rPr>
              <a:t> прив’язують наші </a:t>
            </a:r>
          </a:p>
          <a:p>
            <a:pPr algn="ctr"/>
            <a:r>
              <a:rPr lang="ru-RU" sz="3000">
                <a:solidFill>
                  <a:srgbClr val="881C14"/>
                </a:solidFill>
              </a:rPr>
              <a:t>серця до рідної домівки.</a:t>
            </a:r>
          </a:p>
          <a:p>
            <a:pPr algn="ctr"/>
            <a:r>
              <a:rPr lang="uk-UA" sz="3000">
                <a:solidFill>
                  <a:srgbClr val="881C14"/>
                </a:solidFill>
              </a:rPr>
              <a:t> </a:t>
            </a:r>
          </a:p>
        </p:txBody>
      </p:sp>
      <p:pic>
        <p:nvPicPr>
          <p:cNvPr id="14339" name="Picture 9" descr="zasnuli-malvy-bilja-haty400x270-300x2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221163"/>
            <a:ext cx="3133725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20"/>
          <p:cNvPicPr>
            <a:picLocks noChangeAspect="1" noChangeArrowheads="1"/>
          </p:cNvPicPr>
          <p:nvPr/>
        </p:nvPicPr>
        <p:blipFill>
          <a:blip r:embed="rId2"/>
          <a:srcRect l="22755" r="29243"/>
          <a:stretch>
            <a:fillRect/>
          </a:stretch>
        </p:blipFill>
        <p:spPr bwMode="auto">
          <a:xfrm>
            <a:off x="7613650" y="4076700"/>
            <a:ext cx="1530350" cy="2636838"/>
          </a:xfrm>
          <a:prstGeom prst="rect">
            <a:avLst/>
          </a:prstGeom>
          <a:noFill/>
          <a:ln w="19050" algn="ctr">
            <a:solidFill>
              <a:srgbClr val="00B050"/>
            </a:solidFill>
            <a:miter lim="800000"/>
            <a:headEnd/>
            <a:tailEnd/>
          </a:ln>
          <a:effectLst/>
        </p:spPr>
      </p:pic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xfrm>
            <a:off x="250825" y="333375"/>
            <a:ext cx="8229600" cy="626427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2400" b="1" i="1" smtClean="0"/>
              <a:t>     </a:t>
            </a:r>
          </a:p>
          <a:p>
            <a:pPr algn="ctr">
              <a:buFont typeface="Arial" charset="0"/>
              <a:buNone/>
            </a:pPr>
            <a:r>
              <a:rPr lang="en-US" sz="2400" b="1" i="1" smtClean="0">
                <a:solidFill>
                  <a:srgbClr val="881C14"/>
                </a:solidFill>
              </a:rPr>
              <a:t> </a:t>
            </a:r>
          </a:p>
          <a:p>
            <a:pPr algn="ctr">
              <a:buFont typeface="Arial" charset="0"/>
              <a:buNone/>
            </a:pPr>
            <a:r>
              <a:rPr lang="en-US" sz="2400" b="1" i="1" smtClean="0">
                <a:solidFill>
                  <a:srgbClr val="881C14"/>
                </a:solidFill>
              </a:rPr>
              <a:t>                                              </a:t>
            </a:r>
          </a:p>
          <a:p>
            <a:pPr algn="ctr">
              <a:buFont typeface="Arial" charset="0"/>
              <a:buNone/>
            </a:pPr>
            <a:r>
              <a:rPr lang="en-US" sz="2400" b="1" i="1" smtClean="0">
                <a:solidFill>
                  <a:srgbClr val="881C14"/>
                </a:solidFill>
              </a:rPr>
              <a:t>                                               </a:t>
            </a:r>
            <a:r>
              <a:rPr lang="ru-RU" sz="2400" b="1" i="1" smtClean="0">
                <a:solidFill>
                  <a:srgbClr val="881C14"/>
                </a:solidFill>
              </a:rPr>
              <a:t>Топіарій</a:t>
            </a:r>
            <a:r>
              <a:rPr lang="ru-RU" sz="2400" smtClean="0">
                <a:solidFill>
                  <a:srgbClr val="881C14"/>
                </a:solidFill>
              </a:rPr>
              <a:t> – дерево</a:t>
            </a:r>
            <a:r>
              <a:rPr lang="en-US" sz="2400" smtClean="0">
                <a:solidFill>
                  <a:srgbClr val="881C14"/>
                </a:solidFill>
              </a:rPr>
              <a:t> </a:t>
            </a:r>
            <a:r>
              <a:rPr lang="ru-RU" sz="2400" smtClean="0">
                <a:solidFill>
                  <a:srgbClr val="881C14"/>
                </a:solidFill>
              </a:rPr>
              <a:t>вишуканої форми, </a:t>
            </a:r>
            <a:endParaRPr lang="en-US" sz="2400" smtClean="0">
              <a:solidFill>
                <a:srgbClr val="881C14"/>
              </a:solidFill>
            </a:endParaRPr>
          </a:p>
          <a:p>
            <a:pPr algn="ctr">
              <a:buFont typeface="Arial" charset="0"/>
              <a:buNone/>
            </a:pPr>
            <a:r>
              <a:rPr lang="en-US" sz="2400" smtClean="0">
                <a:solidFill>
                  <a:srgbClr val="881C14"/>
                </a:solidFill>
              </a:rPr>
              <a:t>                                                 </a:t>
            </a:r>
            <a:r>
              <a:rPr lang="ru-RU" sz="2400" smtClean="0">
                <a:solidFill>
                  <a:srgbClr val="881C14"/>
                </a:solidFill>
              </a:rPr>
              <a:t>зроблене власними руками та </a:t>
            </a:r>
            <a:endParaRPr lang="en-US" sz="2400" smtClean="0">
              <a:solidFill>
                <a:srgbClr val="881C14"/>
              </a:solidFill>
            </a:endParaRPr>
          </a:p>
          <a:p>
            <a:pPr algn="ctr">
              <a:buFont typeface="Arial" charset="0"/>
              <a:buNone/>
            </a:pPr>
            <a:r>
              <a:rPr lang="en-US" sz="2400" smtClean="0">
                <a:solidFill>
                  <a:srgbClr val="881C14"/>
                </a:solidFill>
              </a:rPr>
              <a:t>                                                    </a:t>
            </a:r>
            <a:r>
              <a:rPr lang="ru-RU" sz="2400" smtClean="0">
                <a:solidFill>
                  <a:srgbClr val="881C14"/>
                </a:solidFill>
              </a:rPr>
              <a:t>прикрашене штучними квітами,</a:t>
            </a:r>
            <a:r>
              <a:rPr lang="en-US" sz="2400" smtClean="0">
                <a:solidFill>
                  <a:srgbClr val="881C14"/>
                </a:solidFill>
              </a:rPr>
              <a:t> </a:t>
            </a:r>
          </a:p>
          <a:p>
            <a:pPr algn="ctr">
              <a:buFont typeface="Arial" charset="0"/>
              <a:buNone/>
            </a:pPr>
            <a:r>
              <a:rPr lang="en-US" sz="2400" smtClean="0">
                <a:solidFill>
                  <a:srgbClr val="881C14"/>
                </a:solidFill>
              </a:rPr>
              <a:t>                 </a:t>
            </a:r>
            <a:r>
              <a:rPr lang="ru-RU" sz="2400" smtClean="0">
                <a:solidFill>
                  <a:srgbClr val="881C14"/>
                </a:solidFill>
              </a:rPr>
              <a:t>намистинами, бісером - символ щастя та добробуту. </a:t>
            </a:r>
            <a:endParaRPr lang="en-US" sz="2400" smtClean="0">
              <a:solidFill>
                <a:srgbClr val="881C14"/>
              </a:solidFill>
            </a:endParaRPr>
          </a:p>
          <a:p>
            <a:pPr algn="ctr">
              <a:buFont typeface="Arial" charset="0"/>
              <a:buNone/>
            </a:pPr>
            <a:r>
              <a:rPr lang="ru-RU" sz="2400" smtClean="0">
                <a:solidFill>
                  <a:srgbClr val="881C14"/>
                </a:solidFill>
              </a:rPr>
              <a:t>Воно має оригінальну композицію, яка завжди звертає на себе увагу. Яскравість і оригінальність досягається не тільки за рахунок форми але і за рахунок використання в композиції безлічі поєднань кольорів і </a:t>
            </a:r>
            <a:endParaRPr lang="en-US" sz="2400" smtClean="0">
              <a:solidFill>
                <a:srgbClr val="881C14"/>
              </a:solidFill>
            </a:endParaRPr>
          </a:p>
          <a:p>
            <a:pPr algn="ctr">
              <a:buFont typeface="Arial" charset="0"/>
              <a:buNone/>
            </a:pPr>
            <a:r>
              <a:rPr lang="ru-RU" sz="2400" smtClean="0">
                <a:solidFill>
                  <a:srgbClr val="881C14"/>
                </a:solidFill>
              </a:rPr>
              <a:t>застосування матеріалів різної фактури,  </a:t>
            </a:r>
            <a:endParaRPr lang="en-US" sz="2400" smtClean="0">
              <a:solidFill>
                <a:srgbClr val="881C14"/>
              </a:solidFill>
            </a:endParaRPr>
          </a:p>
          <a:p>
            <a:pPr algn="ctr">
              <a:buFont typeface="Arial" charset="0"/>
              <a:buNone/>
            </a:pPr>
            <a:r>
              <a:rPr lang="ru-RU" sz="2400" smtClean="0">
                <a:solidFill>
                  <a:srgbClr val="881C14"/>
                </a:solidFill>
              </a:rPr>
              <a:t>додаткових </a:t>
            </a:r>
            <a:r>
              <a:rPr lang="en-US" sz="2400" smtClean="0">
                <a:solidFill>
                  <a:srgbClr val="881C14"/>
                </a:solidFill>
              </a:rPr>
              <a:t> </a:t>
            </a:r>
            <a:r>
              <a:rPr lang="ru-RU" sz="2400" smtClean="0">
                <a:solidFill>
                  <a:srgbClr val="881C14"/>
                </a:solidFill>
              </a:rPr>
              <a:t>дизайнерських рішень.</a:t>
            </a:r>
          </a:p>
          <a:p>
            <a:pPr algn="ctr">
              <a:buFont typeface="Arial" charset="0"/>
              <a:buNone/>
            </a:pPr>
            <a:r>
              <a:rPr lang="ru-RU" sz="2800" smtClean="0"/>
              <a:t> </a:t>
            </a:r>
          </a:p>
        </p:txBody>
      </p:sp>
      <p:pic>
        <p:nvPicPr>
          <p:cNvPr id="21510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404813"/>
            <a:ext cx="3240088" cy="2160587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/>
          </p:cNvSpPr>
          <p:nvPr>
            <p:ph type="body" idx="1"/>
          </p:nvPr>
        </p:nvSpPr>
        <p:spPr>
          <a:xfrm>
            <a:off x="457200" y="333375"/>
            <a:ext cx="8229600" cy="619125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uk-UA" b="1" i="1" smtClean="0">
                <a:solidFill>
                  <a:schemeClr val="tx2"/>
                </a:solidFill>
              </a:rPr>
              <a:t>Технологічна послідовність</a:t>
            </a:r>
          </a:p>
          <a:p>
            <a:pPr algn="ctr" eaLnBrk="1" hangingPunct="1">
              <a:buFont typeface="Arial" charset="0"/>
              <a:buNone/>
            </a:pPr>
            <a:r>
              <a:rPr lang="uk-UA" b="1" i="1" smtClean="0">
                <a:solidFill>
                  <a:schemeClr val="tx2"/>
                </a:solidFill>
              </a:rPr>
              <a:t> виготовлення «Дерева щастя» </a:t>
            </a:r>
            <a:endParaRPr lang="ru-RU" b="1" i="1" smtClean="0">
              <a:solidFill>
                <a:schemeClr val="tx2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uk-UA" b="1" i="1" smtClean="0">
                <a:solidFill>
                  <a:schemeClr val="tx2"/>
                </a:solidFill>
              </a:rPr>
              <a:t>( топіарія)</a:t>
            </a:r>
            <a:r>
              <a:rPr lang="uk-UA" smtClean="0">
                <a:solidFill>
                  <a:schemeClr val="tx2"/>
                </a:solidFill>
              </a:rPr>
              <a:t> </a:t>
            </a:r>
          </a:p>
          <a:p>
            <a:pPr algn="ctr" eaLnBrk="1" hangingPunct="1">
              <a:buFont typeface="Arial" charset="0"/>
              <a:buNone/>
            </a:pPr>
            <a:r>
              <a:rPr lang="uk-UA" b="1" smtClean="0">
                <a:solidFill>
                  <a:schemeClr val="tx2"/>
                </a:solidFill>
              </a:rPr>
              <a:t>І етап – виготовлення основи</a:t>
            </a:r>
            <a:endParaRPr lang="uk-UA" smtClean="0">
              <a:solidFill>
                <a:schemeClr val="tx2"/>
              </a:solidFill>
            </a:endParaRPr>
          </a:p>
          <a:p>
            <a:pPr eaLnBrk="1" hangingPunct="1">
              <a:buFont typeface="Arial" charset="0"/>
              <a:buNone/>
            </a:pPr>
            <a:endParaRPr lang="uk-UA" smtClean="0">
              <a:solidFill>
                <a:schemeClr val="tx2"/>
              </a:solidFill>
            </a:endParaRPr>
          </a:p>
        </p:txBody>
      </p:sp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468313" y="2492375"/>
            <a:ext cx="56165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buFontTx/>
              <a:buChar char="•"/>
            </a:pPr>
            <a:r>
              <a:rPr lang="uk-UA" sz="2400" b="1">
                <a:solidFill>
                  <a:schemeClr val="accent2"/>
                </a:solidFill>
              </a:rPr>
              <a:t>Із газети чи паперу формуємо шар </a:t>
            </a:r>
          </a:p>
          <a:p>
            <a:pPr algn="ctr"/>
            <a:r>
              <a:rPr lang="uk-UA" sz="2400" b="1">
                <a:solidFill>
                  <a:schemeClr val="accent2"/>
                </a:solidFill>
              </a:rPr>
              <a:t>необхідної величини</a:t>
            </a:r>
            <a:endParaRPr lang="ru-RU" sz="2400" b="1">
              <a:solidFill>
                <a:schemeClr val="accent2"/>
              </a:solidFill>
            </a:endParaRPr>
          </a:p>
          <a:p>
            <a:pPr algn="ctr"/>
            <a:r>
              <a:rPr lang="uk-UA" sz="2400" b="1">
                <a:solidFill>
                  <a:schemeClr val="tx2"/>
                </a:solidFill>
              </a:rPr>
              <a:t> </a:t>
            </a:r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611188" y="3357563"/>
            <a:ext cx="43195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buFontTx/>
              <a:buChar char="•"/>
            </a:pPr>
            <a:r>
              <a:rPr lang="uk-UA" sz="2400" b="1">
                <a:solidFill>
                  <a:schemeClr val="accent2"/>
                </a:solidFill>
              </a:rPr>
              <a:t>Обмотуємо шар нитками</a:t>
            </a:r>
          </a:p>
        </p:txBody>
      </p:sp>
      <p:pic>
        <p:nvPicPr>
          <p:cNvPr id="15364" name="Picture 8" descr="Фото02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3789363"/>
            <a:ext cx="3741738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9" descr="Фото02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933825"/>
            <a:ext cx="3527425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r="12122" b="13432"/>
          <a:stretch>
            <a:fillRect/>
          </a:stretch>
        </p:blipFill>
        <p:spPr>
          <a:xfrm>
            <a:off x="684213" y="549275"/>
            <a:ext cx="2735262" cy="2051050"/>
          </a:xfrm>
        </p:spPr>
      </p:pic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3492500" y="790575"/>
            <a:ext cx="494665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buFontTx/>
              <a:buChar char="•"/>
            </a:pPr>
            <a:r>
              <a:rPr lang="uk-UA" sz="2400" b="1">
                <a:solidFill>
                  <a:schemeClr val="accent2"/>
                </a:solidFill>
              </a:rPr>
              <a:t>Підбираємо підходящий стовбур для деревця </a:t>
            </a:r>
          </a:p>
          <a:p>
            <a:pPr algn="ctr"/>
            <a:r>
              <a:rPr lang="uk-UA" sz="2400" b="1">
                <a:solidFill>
                  <a:schemeClr val="accent2"/>
                </a:solidFill>
              </a:rPr>
              <a:t>та за допомогою клею кріпимо його до шару</a:t>
            </a:r>
            <a:r>
              <a:rPr lang="uk-UA" b="1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3"/>
          <a:srcRect r="8571" b="12381"/>
          <a:stretch>
            <a:fillRect/>
          </a:stretch>
        </p:blipFill>
        <p:spPr bwMode="auto">
          <a:xfrm>
            <a:off x="684213" y="2924175"/>
            <a:ext cx="2879725" cy="2068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3667125" y="3267075"/>
            <a:ext cx="49228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>
              <a:buFontTx/>
              <a:buChar char="•"/>
            </a:pPr>
            <a:r>
              <a:rPr lang="uk-UA" sz="2400" b="1">
                <a:solidFill>
                  <a:schemeClr val="accent2"/>
                </a:solidFill>
              </a:rPr>
              <a:t>Весь шар змащуємо клеєм ПВА</a:t>
            </a:r>
            <a:endParaRPr lang="ru-RU" sz="2400" b="1">
              <a:solidFill>
                <a:schemeClr val="accent2"/>
              </a:solidFill>
            </a:endParaRPr>
          </a:p>
          <a:p>
            <a:pPr algn="ctr"/>
            <a:r>
              <a:rPr lang="uk-UA" sz="2400" b="1">
                <a:solidFill>
                  <a:schemeClr val="accent2"/>
                </a:solidFill>
              </a:rPr>
              <a:t> </a:t>
            </a:r>
          </a:p>
        </p:txBody>
      </p:sp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4"/>
          <a:srcRect b="11111"/>
          <a:stretch>
            <a:fillRect/>
          </a:stretch>
        </p:blipFill>
        <p:spPr bwMode="auto">
          <a:xfrm>
            <a:off x="5580063" y="4365625"/>
            <a:ext cx="2951162" cy="1966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1258888" y="5300663"/>
            <a:ext cx="404653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buFontTx/>
              <a:buChar char="•"/>
            </a:pPr>
            <a:r>
              <a:rPr lang="uk-UA" sz="2400" b="1">
                <a:solidFill>
                  <a:schemeClr val="accent2"/>
                </a:solidFill>
              </a:rPr>
              <a:t>В горщик заливаємо   гіпс</a:t>
            </a:r>
          </a:p>
          <a:p>
            <a:r>
              <a:rPr lang="uk-UA" sz="2400" b="1">
                <a:solidFill>
                  <a:schemeClr val="accent2"/>
                </a:solidFill>
              </a:rPr>
              <a:t> та фіксуємо деревце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/>
          </p:cNvSpPr>
          <p:nvPr>
            <p:ph type="body" idx="1"/>
          </p:nvPr>
        </p:nvSpPr>
        <p:spPr>
          <a:xfrm>
            <a:off x="457200" y="333375"/>
            <a:ext cx="8229600" cy="611981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uk-UA" b="1" smtClean="0">
                <a:solidFill>
                  <a:schemeClr val="tx2"/>
                </a:solidFill>
              </a:rPr>
              <a:t>ІІ етап-виготовлення квітів</a:t>
            </a:r>
            <a:endParaRPr lang="uk-UA" smtClean="0">
              <a:solidFill>
                <a:schemeClr val="tx2"/>
              </a:solidFill>
            </a:endParaRPr>
          </a:p>
          <a:p>
            <a:pPr eaLnBrk="1" hangingPunct="1">
              <a:buFont typeface="Arial" charset="0"/>
              <a:buNone/>
            </a:pPr>
            <a:endParaRPr lang="uk-UA" smtClean="0">
              <a:solidFill>
                <a:schemeClr val="tx2"/>
              </a:solidFill>
            </a:endParaRPr>
          </a:p>
        </p:txBody>
      </p:sp>
      <p:pic>
        <p:nvPicPr>
          <p:cNvPr id="17410" name="Picture 5" descr="SDC10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196975"/>
            <a:ext cx="2736850" cy="2054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411" name="Rectangle 7"/>
          <p:cNvSpPr>
            <a:spLocks noChangeArrowheads="1"/>
          </p:cNvSpPr>
          <p:nvPr/>
        </p:nvSpPr>
        <p:spPr bwMode="auto">
          <a:xfrm>
            <a:off x="2916238" y="1125538"/>
            <a:ext cx="55626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buFontTx/>
              <a:buChar char="•"/>
            </a:pPr>
            <a:r>
              <a:rPr lang="uk-UA" sz="2400" b="1">
                <a:solidFill>
                  <a:schemeClr val="accent2"/>
                </a:solidFill>
              </a:rPr>
              <a:t>Серветку скласти у четверо – квадратом</a:t>
            </a:r>
          </a:p>
          <a:p>
            <a:pPr algn="ctr"/>
            <a:r>
              <a:rPr lang="uk-UA" sz="2400" b="1">
                <a:solidFill>
                  <a:schemeClr val="accent2"/>
                </a:solidFill>
              </a:rPr>
              <a:t> і закріпити степлером, вирізати коло</a:t>
            </a:r>
            <a:endParaRPr lang="ru-RU" sz="2400" b="1">
              <a:solidFill>
                <a:schemeClr val="accent2"/>
              </a:solidFill>
            </a:endParaRPr>
          </a:p>
          <a:p>
            <a:pPr algn="ctr"/>
            <a:r>
              <a:rPr lang="uk-UA" sz="2400" b="1"/>
              <a:t> </a:t>
            </a:r>
            <a:endParaRPr lang="ru-RU" sz="2400" b="1"/>
          </a:p>
          <a:p>
            <a:pPr algn="ctr"/>
            <a:r>
              <a:rPr lang="uk-UA" sz="2400"/>
              <a:t> </a:t>
            </a:r>
          </a:p>
        </p:txBody>
      </p:sp>
      <p:sp>
        <p:nvSpPr>
          <p:cNvPr id="17412" name="Rectangle 9"/>
          <p:cNvSpPr>
            <a:spLocks noChangeArrowheads="1"/>
          </p:cNvSpPr>
          <p:nvPr/>
        </p:nvSpPr>
        <p:spPr bwMode="auto">
          <a:xfrm>
            <a:off x="2411413" y="3141663"/>
            <a:ext cx="47529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buFontTx/>
              <a:buChar char="•"/>
            </a:pPr>
            <a:r>
              <a:rPr lang="uk-UA" sz="2400" b="1">
                <a:solidFill>
                  <a:schemeClr val="accent2"/>
                </a:solidFill>
              </a:rPr>
              <a:t>Із кружечків формуємо квіти </a:t>
            </a:r>
            <a:endParaRPr lang="ru-RU" sz="2400" b="1">
              <a:solidFill>
                <a:schemeClr val="accent2"/>
              </a:solidFill>
            </a:endParaRPr>
          </a:p>
          <a:p>
            <a:pPr algn="ctr"/>
            <a:r>
              <a:rPr lang="uk-UA">
                <a:solidFill>
                  <a:schemeClr val="accent2"/>
                </a:solidFill>
              </a:rPr>
              <a:t> </a:t>
            </a:r>
          </a:p>
        </p:txBody>
      </p:sp>
      <p:pic>
        <p:nvPicPr>
          <p:cNvPr id="17413" name="Picture 10" descr="Фото02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662363"/>
            <a:ext cx="374491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1" descr="Фото02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3644900"/>
            <a:ext cx="36703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/>
          </p:cNvSpPr>
          <p:nvPr>
            <p:ph type="body" idx="1"/>
          </p:nvPr>
        </p:nvSpPr>
        <p:spPr>
          <a:xfrm>
            <a:off x="395288" y="333375"/>
            <a:ext cx="82296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uk-UA" b="1" smtClean="0">
                <a:solidFill>
                  <a:schemeClr val="tx2"/>
                </a:solidFill>
              </a:rPr>
              <a:t>ІІІ етап – оформлення деревця</a:t>
            </a:r>
            <a:endParaRPr lang="uk-UA" smtClean="0">
              <a:solidFill>
                <a:schemeClr val="tx2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uk-UA" smtClean="0">
                <a:solidFill>
                  <a:schemeClr val="folHlink"/>
                </a:solidFill>
              </a:rPr>
              <a:t> </a:t>
            </a:r>
          </a:p>
        </p:txBody>
      </p:sp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4468813" y="1016000"/>
            <a:ext cx="4116387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uk-UA" sz="2400" b="1">
                <a:solidFill>
                  <a:schemeClr val="accent2"/>
                </a:solidFill>
              </a:rPr>
              <a:t>Готові квіти за допомогою </a:t>
            </a:r>
          </a:p>
          <a:p>
            <a:pPr algn="ctr"/>
            <a:r>
              <a:rPr lang="uk-UA" sz="2400" b="1">
                <a:solidFill>
                  <a:schemeClr val="accent2"/>
                </a:solidFill>
              </a:rPr>
              <a:t>клею  кріпимо  до основи</a:t>
            </a:r>
            <a:endParaRPr lang="ru-RU" sz="2400" b="1">
              <a:solidFill>
                <a:schemeClr val="accent2"/>
              </a:solidFill>
            </a:endParaRPr>
          </a:p>
          <a:p>
            <a:pPr algn="ctr"/>
            <a:r>
              <a:rPr lang="uk-UA" sz="2400" b="1">
                <a:solidFill>
                  <a:schemeClr val="accent2"/>
                </a:solidFill>
              </a:rPr>
              <a:t> </a:t>
            </a:r>
            <a:endParaRPr lang="ru-RU" sz="2400" b="1">
              <a:solidFill>
                <a:schemeClr val="accent2"/>
              </a:solidFill>
            </a:endParaRPr>
          </a:p>
          <a:p>
            <a:pPr algn="ctr"/>
            <a:r>
              <a:rPr lang="uk-UA"/>
              <a:t> </a:t>
            </a:r>
          </a:p>
        </p:txBody>
      </p:sp>
      <p:pic>
        <p:nvPicPr>
          <p:cNvPr id="18435" name="Picture 7" descr="Фото02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125538"/>
            <a:ext cx="3167062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8" descr="Фото02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33600"/>
            <a:ext cx="3597275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9" descr="Фото027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3716338"/>
            <a:ext cx="36703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/>
          </p:cNvSpPr>
          <p:nvPr>
            <p:ph type="body" idx="1"/>
          </p:nvPr>
        </p:nvSpPr>
        <p:spPr>
          <a:xfrm>
            <a:off x="539750" y="476250"/>
            <a:ext cx="7127875" cy="403225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uk-UA" b="1" smtClean="0">
                <a:solidFill>
                  <a:schemeClr val="accent2"/>
                </a:solidFill>
              </a:rPr>
              <a:t>Оздоблюємо та декоруємо  готове дерево  стрічками,</a:t>
            </a:r>
          </a:p>
          <a:p>
            <a:pPr algn="ctr" eaLnBrk="1" hangingPunct="1">
              <a:buFont typeface="Arial" charset="0"/>
              <a:buNone/>
            </a:pPr>
            <a:r>
              <a:rPr lang="uk-UA" b="1" smtClean="0">
                <a:solidFill>
                  <a:schemeClr val="accent2"/>
                </a:solidFill>
              </a:rPr>
              <a:t> бісером, тканиною та  </a:t>
            </a:r>
          </a:p>
          <a:p>
            <a:pPr algn="ctr" eaLnBrk="1" hangingPunct="1">
              <a:buFont typeface="Arial" charset="0"/>
              <a:buNone/>
            </a:pPr>
            <a:r>
              <a:rPr lang="uk-UA" b="1" smtClean="0">
                <a:solidFill>
                  <a:schemeClr val="accent2"/>
                </a:solidFill>
              </a:rPr>
              <a:t>іншими оздоблювальними  матеріалами</a:t>
            </a:r>
            <a:endParaRPr lang="ru-RU" b="1" smtClean="0">
              <a:solidFill>
                <a:schemeClr val="accent2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uk-UA" b="1" smtClean="0">
                <a:solidFill>
                  <a:schemeClr val="accent2"/>
                </a:solidFill>
              </a:rPr>
              <a:t> </a:t>
            </a:r>
          </a:p>
          <a:p>
            <a:pPr eaLnBrk="1" hangingPunct="1"/>
            <a:endParaRPr lang="uk-UA" b="1" smtClean="0">
              <a:solidFill>
                <a:schemeClr val="accent2"/>
              </a:solidFill>
            </a:endParaRPr>
          </a:p>
        </p:txBody>
      </p:sp>
      <p:pic>
        <p:nvPicPr>
          <p:cNvPr id="19458" name="Picture 3" descr="bdf6748943-tsvety-floristika-topiarii-n8449-300x2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141663"/>
            <a:ext cx="3671888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 descr="6d16748963-tsvety-floristika-topiarii-n8452-300x2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789363"/>
            <a:ext cx="3382962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uk-UA" sz="4000" smtClean="0">
              <a:solidFill>
                <a:srgbClr val="FF0000"/>
              </a:solidFill>
            </a:endParaRPr>
          </a:p>
          <a:p>
            <a:pPr algn="ctr">
              <a:buFont typeface="Arial" charset="0"/>
              <a:buNone/>
            </a:pPr>
            <a:r>
              <a:rPr lang="uk-UA" sz="8000" smtClean="0">
                <a:solidFill>
                  <a:srgbClr val="FF0000"/>
                </a:solidFill>
              </a:rPr>
              <a:t>ДЯКУЮ ЗА УВАГУ!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219</Words>
  <Application>Microsoft Office PowerPoint</Application>
  <PresentationFormat>Экран (4:3)</PresentationFormat>
  <Paragraphs>58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Майстер-клас  вчителя трудового навчання   Бузинської Ірини Орестівни Тема: Особливості викладання варіативного модуля “Технологія виготовлення штучних квітів”   у 10-11 класах  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Редактор</dc:creator>
  <cp:lastModifiedBy>User</cp:lastModifiedBy>
  <cp:revision>8</cp:revision>
  <dcterms:created xsi:type="dcterms:W3CDTF">2013-10-31T10:14:44Z</dcterms:created>
  <dcterms:modified xsi:type="dcterms:W3CDTF">2014-11-05T09:23:12Z</dcterms:modified>
</cp:coreProperties>
</file>