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7" r:id="rId3"/>
    <p:sldId id="266" r:id="rId4"/>
    <p:sldId id="267" r:id="rId5"/>
    <p:sldId id="268" r:id="rId6"/>
    <p:sldId id="269" r:id="rId7"/>
    <p:sldId id="270" r:id="rId8"/>
    <p:sldId id="271" r:id="rId9"/>
    <p:sldId id="272" r:id="rId10"/>
    <p:sldId id="276" r:id="rId11"/>
    <p:sldId id="273" r:id="rId12"/>
    <p:sldId id="257" r:id="rId13"/>
    <p:sldId id="258" r:id="rId14"/>
    <p:sldId id="259" r:id="rId15"/>
    <p:sldId id="260" r:id="rId16"/>
    <p:sldId id="261" r:id="rId17"/>
    <p:sldId id="262" r:id="rId18"/>
    <p:sldId id="263" r:id="rId19"/>
    <p:sldId id="264" r:id="rId20"/>
    <p:sldId id="265" r:id="rId21"/>
    <p:sldId id="274" r:id="rId22"/>
    <p:sldId id="275" r:id="rId2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CC0000"/>
    <a:srgbClr val="FF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293" autoAdjust="0"/>
    <p:restoredTop sz="90929"/>
  </p:normalViewPr>
  <p:slideViewPr>
    <p:cSldViewPr>
      <p:cViewPr varScale="1">
        <p:scale>
          <a:sx n="71" d="100"/>
          <a:sy n="71" d="100"/>
        </p:scale>
        <p:origin x="-172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>
            <a:spLocks noChangeArrowheads="1"/>
          </p:cNvSpPr>
          <p:nvPr/>
        </p:nvSpPr>
        <p:spPr bwMode="auto">
          <a:xfrm rot="5400000">
            <a:off x="4152900" y="-4152900"/>
            <a:ext cx="838200" cy="9144000"/>
          </a:xfrm>
          <a:prstGeom prst="rect">
            <a:avLst/>
          </a:prstGeom>
          <a:solidFill>
            <a:srgbClr val="CC0000"/>
          </a:solidFill>
          <a:ln>
            <a:noFill/>
          </a:ln>
          <a:effectLst>
            <a:prstShdw prst="shdw17" dist="17961" dir="2700000">
              <a:srgbClr val="CC0000">
                <a:gamma/>
                <a:shade val="60000"/>
                <a:invGamma/>
              </a:srgbClr>
            </a:prstShdw>
          </a:effectLst>
          <a:extLst>
            <a:ext uri="{91240B29-F687-4F45-9708-019B960494DF}"/>
          </a:extLst>
        </p:spPr>
        <p:txBody>
          <a:bodyPr wrap="none" anchor="ctr"/>
          <a:lstStyle/>
          <a:p>
            <a:pPr>
              <a:defRPr/>
            </a:pPr>
            <a:endParaRPr lang="ru-RU">
              <a:cs typeface="+mn-cs"/>
            </a:endParaRPr>
          </a:p>
        </p:txBody>
      </p:sp>
      <p:pic>
        <p:nvPicPr>
          <p:cNvPr id="5" name="Picture 7" descr="C:\WINDOWS\DESKTOP\BrainyBetty2001\Animations\ani-abc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97763" y="228600"/>
            <a:ext cx="1646237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1066800"/>
            <a:ext cx="8153400" cy="3352800"/>
          </a:xfrm>
        </p:spPr>
        <p:txBody>
          <a:bodyPr/>
          <a:lstStyle>
            <a:lvl1pPr>
              <a:defRPr>
                <a:solidFill>
                  <a:srgbClr val="CC0000"/>
                </a:solidFill>
              </a:defRPr>
            </a:lvl1pPr>
          </a:lstStyle>
          <a:p>
            <a:pPr lvl="0"/>
            <a:r>
              <a:rPr lang="ru-RU" noProof="0" smtClean="0"/>
              <a:t>Образец заголовка</a:t>
            </a:r>
            <a:endParaRPr lang="en-US" noProof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24000" y="4724400"/>
            <a:ext cx="6400800" cy="10668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rgbClr val="CC0000"/>
                </a:solidFill>
              </a:defRPr>
            </a:lvl1pPr>
          </a:lstStyle>
          <a:p>
            <a:pPr lvl="0"/>
            <a:r>
              <a:rPr lang="ru-RU" noProof="0" smtClean="0"/>
              <a:t>Образец подзаголовка</a:t>
            </a:r>
            <a:endParaRPr lang="en-US" noProof="0" smtClean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1143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CC0000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581400" y="6248400"/>
            <a:ext cx="2895600" cy="457200"/>
          </a:xfrm>
        </p:spPr>
        <p:txBody>
          <a:bodyPr/>
          <a:lstStyle>
            <a:lvl1pPr>
              <a:defRPr>
                <a:solidFill>
                  <a:srgbClr val="CC0000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10400" y="6248400"/>
            <a:ext cx="1905000" cy="457200"/>
          </a:xfrm>
        </p:spPr>
        <p:txBody>
          <a:bodyPr/>
          <a:lstStyle>
            <a:lvl1pPr>
              <a:defRPr>
                <a:solidFill>
                  <a:srgbClr val="CC0000"/>
                </a:solidFill>
              </a:defRPr>
            </a:lvl1pPr>
          </a:lstStyle>
          <a:p>
            <a:pPr>
              <a:defRPr/>
            </a:pPr>
            <a:fld id="{EC80DAC4-7251-4F03-9747-0F7FA55B86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71C189-213F-4E3C-86E6-D5F78E3D0E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86550" y="0"/>
            <a:ext cx="2228850" cy="60198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534150" cy="60198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D952B9-D480-4001-80CB-6CCB915BB6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214C2F-6273-4F2C-ABA0-8FA0D325CD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D45536-9C5A-43BB-91BA-5B1FBE3572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04800" y="990600"/>
            <a:ext cx="42291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86300" y="990600"/>
            <a:ext cx="42291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0190B7-9A1F-4DC0-AE7D-382C7CD709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E7AB4D-0DC7-4168-ADE4-2D96DE2AB7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872374-668D-46CB-B527-E0D901A18E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FAAC3F-6748-4756-A616-05C6FD72F3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D1B6C4-1FF7-42F4-8F32-460C2A6ECE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A314DE-B85E-4C5D-BA06-B69A5EAF26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990600"/>
            <a:ext cx="86106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  <a:cs typeface="+mn-cs"/>
              </a:defRPr>
            </a:lvl1pPr>
          </a:lstStyle>
          <a:p>
            <a:pPr>
              <a:defRPr/>
            </a:pPr>
            <a:fld id="{AA5D6F57-D18F-4CAE-9B91-BAF1C5D659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 rot="5400000">
            <a:off x="4152900" y="-4152900"/>
            <a:ext cx="838200" cy="9144000"/>
          </a:xfrm>
          <a:prstGeom prst="rect">
            <a:avLst/>
          </a:prstGeom>
          <a:solidFill>
            <a:srgbClr val="CC0000"/>
          </a:solidFill>
          <a:ln>
            <a:noFill/>
          </a:ln>
          <a:effectLst>
            <a:prstShdw prst="shdw17" dist="17961" dir="2700000">
              <a:srgbClr val="CC0000">
                <a:gamma/>
                <a:shade val="60000"/>
                <a:invGamma/>
              </a:srgbClr>
            </a:prstShdw>
          </a:effectLst>
          <a:extLst>
            <a:ext uri="{91240B29-F687-4F45-9708-019B960494DF}"/>
          </a:extLst>
        </p:spPr>
        <p:txBody>
          <a:bodyPr wrap="none" anchor="ctr"/>
          <a:lstStyle/>
          <a:p>
            <a:pPr>
              <a:defRPr/>
            </a:pPr>
            <a:endParaRPr lang="ru-RU">
              <a:cs typeface="+mn-cs"/>
            </a:endParaRPr>
          </a:p>
        </p:txBody>
      </p:sp>
      <p:pic>
        <p:nvPicPr>
          <p:cNvPr id="2" name="Picture 8" descr="C:\WINDOWS\DESKTOP\BrainyBetty2001\Animations\ani-abc.gif"/>
          <p:cNvPicPr>
            <a:picLocks noChangeAspect="1" noChangeArrowheads="1" noCrop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7497763" y="228600"/>
            <a:ext cx="1646237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7391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Looseprint" pitchFamily="2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Looseprint" pitchFamily="2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Looseprint" pitchFamily="2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Looseprint" pitchFamily="2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Looseprint" pitchFamily="2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Looseprint" pitchFamily="2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Looseprint" pitchFamily="2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Looseprint" pitchFamily="2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850" y="1484313"/>
            <a:ext cx="8359775" cy="4090987"/>
          </a:xfrm>
        </p:spPr>
        <p:txBody>
          <a:bodyPr/>
          <a:lstStyle/>
          <a:p>
            <a:pPr eaLnBrk="1" hangingPunct="1">
              <a:defRPr/>
            </a:pPr>
            <a:r>
              <a:rPr lang="uk-UA" sz="54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Повторювально-узагальнювальний урок на тему:</a:t>
            </a:r>
            <a:br>
              <a:rPr lang="uk-UA" sz="540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uk-UA" sz="54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“Країни Центрально-Східної Європи в 2 пол. ХХ – на поч. ХХІ ст.”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23850" y="981075"/>
            <a:ext cx="8610600" cy="5029200"/>
          </a:xfrm>
        </p:spPr>
        <p:txBody>
          <a:bodyPr/>
          <a:lstStyle/>
          <a:p>
            <a:pPr algn="ctr">
              <a:buFontTx/>
              <a:buNone/>
            </a:pPr>
            <a:r>
              <a:rPr lang="uk-UA" sz="2000" b="1" smtClean="0">
                <a:solidFill>
                  <a:srgbClr val="CC0000"/>
                </a:solidFill>
                <a:latin typeface="Times New Roman" pitchFamily="18" charset="0"/>
              </a:rPr>
              <a:t>“Самоврядний соціалізм”</a:t>
            </a:r>
          </a:p>
          <a:p>
            <a:pPr algn="ctr">
              <a:buFontTx/>
              <a:buNone/>
            </a:pPr>
            <a:r>
              <a:rPr lang="uk-UA" sz="2000" b="1" smtClean="0">
                <a:solidFill>
                  <a:srgbClr val="CC0000"/>
                </a:solidFill>
                <a:latin typeface="Times New Roman" pitchFamily="18" charset="0"/>
              </a:rPr>
              <a:t>Дейтонські угоди</a:t>
            </a:r>
          </a:p>
          <a:p>
            <a:pPr algn="ctr">
              <a:buFontTx/>
              <a:buNone/>
            </a:pPr>
            <a:r>
              <a:rPr lang="uk-UA" sz="2000" b="1" smtClean="0">
                <a:solidFill>
                  <a:srgbClr val="CC0000"/>
                </a:solidFill>
                <a:latin typeface="Times New Roman" pitchFamily="18" charset="0"/>
              </a:rPr>
              <a:t>Рух неприєднання</a:t>
            </a:r>
          </a:p>
          <a:p>
            <a:pPr algn="ctr">
              <a:buFontTx/>
              <a:buNone/>
            </a:pPr>
            <a:r>
              <a:rPr lang="uk-UA" sz="2000" b="1" smtClean="0">
                <a:solidFill>
                  <a:srgbClr val="CC0000"/>
                </a:solidFill>
                <a:latin typeface="Times New Roman" pitchFamily="18" charset="0"/>
              </a:rPr>
              <a:t>“Шокова терапія”</a:t>
            </a:r>
          </a:p>
          <a:p>
            <a:pPr algn="ctr">
              <a:buFontTx/>
              <a:buNone/>
            </a:pPr>
            <a:r>
              <a:rPr lang="uk-UA" sz="2000" b="1" smtClean="0">
                <a:solidFill>
                  <a:srgbClr val="CC0000"/>
                </a:solidFill>
                <a:latin typeface="Times New Roman" pitchFamily="18" charset="0"/>
              </a:rPr>
              <a:t>“Круглий стіл”</a:t>
            </a:r>
          </a:p>
          <a:p>
            <a:pPr algn="ctr">
              <a:buFontTx/>
              <a:buNone/>
            </a:pPr>
            <a:r>
              <a:rPr lang="uk-UA" sz="2000" b="1" smtClean="0">
                <a:solidFill>
                  <a:srgbClr val="CC0000"/>
                </a:solidFill>
                <a:latin typeface="Times New Roman" pitchFamily="18" charset="0"/>
              </a:rPr>
              <a:t>Солідарність</a:t>
            </a:r>
          </a:p>
          <a:p>
            <a:pPr algn="ctr">
              <a:buFontTx/>
              <a:buNone/>
            </a:pPr>
            <a:r>
              <a:rPr lang="uk-UA" sz="2000" b="1" smtClean="0">
                <a:solidFill>
                  <a:srgbClr val="CC0000"/>
                </a:solidFill>
                <a:latin typeface="Times New Roman" pitchFamily="18" charset="0"/>
              </a:rPr>
              <a:t>“Хартія 77”</a:t>
            </a:r>
          </a:p>
          <a:p>
            <a:pPr algn="ctr">
              <a:buFontTx/>
              <a:buNone/>
            </a:pPr>
            <a:r>
              <a:rPr lang="uk-UA" sz="2000" b="1" smtClean="0">
                <a:solidFill>
                  <a:srgbClr val="CC0000"/>
                </a:solidFill>
                <a:latin typeface="Times New Roman" pitchFamily="18" charset="0"/>
              </a:rPr>
              <a:t>“Тиха революція”</a:t>
            </a:r>
          </a:p>
          <a:p>
            <a:pPr algn="ctr">
              <a:buFontTx/>
              <a:buNone/>
            </a:pPr>
            <a:r>
              <a:rPr lang="uk-UA" sz="2000" b="1" smtClean="0">
                <a:solidFill>
                  <a:srgbClr val="CC0000"/>
                </a:solidFill>
                <a:latin typeface="Times New Roman" pitchFamily="18" charset="0"/>
              </a:rPr>
              <a:t>“Вітрина соціалізму”</a:t>
            </a:r>
          </a:p>
          <a:p>
            <a:pPr algn="ctr">
              <a:buFontTx/>
              <a:buNone/>
            </a:pPr>
            <a:r>
              <a:rPr lang="uk-UA" sz="2000" b="1" smtClean="0">
                <a:solidFill>
                  <a:srgbClr val="CC0000"/>
                </a:solidFill>
                <a:latin typeface="Times New Roman" pitchFamily="18" charset="0"/>
              </a:rPr>
              <a:t>“Кадаризм”</a:t>
            </a:r>
          </a:p>
          <a:p>
            <a:pPr algn="ctr">
              <a:buFontTx/>
              <a:buNone/>
            </a:pPr>
            <a:r>
              <a:rPr lang="uk-UA" sz="2000" b="1" smtClean="0">
                <a:solidFill>
                  <a:srgbClr val="CC0000"/>
                </a:solidFill>
                <a:latin typeface="Times New Roman" pitchFamily="18" charset="0"/>
              </a:rPr>
              <a:t>“Оксамитова революція”</a:t>
            </a:r>
          </a:p>
          <a:p>
            <a:pPr algn="ctr">
              <a:buFontTx/>
              <a:buNone/>
            </a:pPr>
            <a:r>
              <a:rPr lang="uk-UA" sz="2000" b="1" smtClean="0">
                <a:solidFill>
                  <a:srgbClr val="CC0000"/>
                </a:solidFill>
                <a:latin typeface="Times New Roman" pitchFamily="18" charset="0"/>
              </a:rPr>
              <a:t>“Празька весна”</a:t>
            </a:r>
          </a:p>
        </p:txBody>
      </p:sp>
      <p:sp>
        <p:nvSpPr>
          <p:cNvPr id="34819" name="Rectangle 2"/>
          <p:cNvSpPr>
            <a:spLocks noChangeArrowheads="1"/>
          </p:cNvSpPr>
          <p:nvPr/>
        </p:nvSpPr>
        <p:spPr bwMode="auto">
          <a:xfrm>
            <a:off x="0" y="0"/>
            <a:ext cx="7391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uk-UA" sz="4000" b="1">
                <a:solidFill>
                  <a:schemeClr val="tx2"/>
                </a:solidFill>
                <a:latin typeface="Looseprint"/>
              </a:rPr>
              <a:t>Історичні ярлички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uk-UA" sz="8800" smtClean="0">
                <a:solidFill>
                  <a:srgbClr val="CC0000"/>
                </a:solidFill>
              </a:rPr>
              <a:t>Впізнай історичного діяча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AutoShape 5" descr="Результат пошуку зображень за запитом &quot;іоанн павло 2&quot;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22530" name="AutoShape 7" descr="Результат пошуку зображень за запитом &quot;іоанн павло 2&quot;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uk-UA"/>
          </a:p>
        </p:txBody>
      </p:sp>
      <p:pic>
        <p:nvPicPr>
          <p:cNvPr id="22531" name="Picture 9" descr="Результат пошуку зображень за запитом &quot;іоанн павло 2&quot;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03575" y="3357563"/>
            <a:ext cx="5688013" cy="322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2" name="AutoShape 11" descr="Результат пошуку зображень за запитом &quot;іоанн павло 2&quot;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uk-UA"/>
          </a:p>
        </p:txBody>
      </p:sp>
      <p:pic>
        <p:nvPicPr>
          <p:cNvPr id="22533" name="Picture 15" descr="ioan_pavlo_ii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9388" y="836613"/>
            <a:ext cx="3282950" cy="4897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5" name="Rectangle 2"/>
          <p:cNvSpPr>
            <a:spLocks noChangeArrowheads="1"/>
          </p:cNvSpPr>
          <p:nvPr/>
        </p:nvSpPr>
        <p:spPr bwMode="auto">
          <a:xfrm>
            <a:off x="0" y="0"/>
            <a:ext cx="7391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uk-UA" sz="4000" b="1">
                <a:solidFill>
                  <a:schemeClr val="tx2"/>
                </a:solidFill>
                <a:latin typeface="Looseprint"/>
              </a:rPr>
              <a:t>Впізнай історичного діяча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AutoShape 2" descr="Результат пошуку зображень за запитом &quot;іоанн павло 2&quot;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23554" name="AutoShape 3" descr="Результат пошуку зображень за запитом &quot;іоанн павло 2&quot;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23555" name="AutoShape 5" descr="Результат пошуку зображень за запитом &quot;іоанн павло 2&quot;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23556" name="AutoShape 8" descr="Результат пошуку зображень за запитом &quot;вацлав гавел&quot;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uk-UA"/>
          </a:p>
        </p:txBody>
      </p:sp>
      <p:pic>
        <p:nvPicPr>
          <p:cNvPr id="23557" name="Picture 12" descr="vaclav_havel_b_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59113" y="2805113"/>
            <a:ext cx="6084887" cy="4052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8" name="Picture 10" descr="361319-vaclav-havel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836613"/>
            <a:ext cx="4211638" cy="3925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60" name="Rectangle 2"/>
          <p:cNvSpPr>
            <a:spLocks noChangeArrowheads="1"/>
          </p:cNvSpPr>
          <p:nvPr/>
        </p:nvSpPr>
        <p:spPr bwMode="auto">
          <a:xfrm>
            <a:off x="0" y="69850"/>
            <a:ext cx="7391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uk-UA" sz="4000" b="1">
                <a:solidFill>
                  <a:schemeClr val="tx2"/>
                </a:solidFill>
                <a:latin typeface="Looseprint"/>
              </a:rPr>
              <a:t>Впізнай історичного діяча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AutoShape 2" descr="Результат пошуку зображень за запитом &quot;іоанн павло 2&quot;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24578" name="AutoShape 3" descr="Результат пошуку зображень за запитом &quot;іоанн павло 2&quot;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24579" name="AutoShape 5" descr="Результат пошуку зображень за запитом &quot;іоанн павло 2&quot;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uk-UA"/>
          </a:p>
        </p:txBody>
      </p:sp>
      <p:pic>
        <p:nvPicPr>
          <p:cNvPr id="24580" name="Picture 8" descr="walesa_2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08175" y="2343150"/>
            <a:ext cx="7235825" cy="451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1" name="Picture 10" descr="1002265_2265_10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836613"/>
            <a:ext cx="3625850" cy="540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83" name="Rectangle 2"/>
          <p:cNvSpPr>
            <a:spLocks noChangeArrowheads="1"/>
          </p:cNvSpPr>
          <p:nvPr/>
        </p:nvSpPr>
        <p:spPr bwMode="auto">
          <a:xfrm>
            <a:off x="0" y="0"/>
            <a:ext cx="7391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uk-UA" sz="4000" b="1">
                <a:solidFill>
                  <a:schemeClr val="tx2"/>
                </a:solidFill>
                <a:latin typeface="Looseprint"/>
              </a:rPr>
              <a:t>Впізнай історичного діяча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AutoShape 2" descr="Результат пошуку зображень за запитом &quot;іоанн павло 2&quot;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25602" name="AutoShape 3" descr="Результат пошуку зображень за запитом &quot;іоанн павло 2&quot;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25603" name="AutoShape 5" descr="Результат пошуку зображень за запитом &quot;іоанн павло 2&quot;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uk-UA"/>
          </a:p>
        </p:txBody>
      </p:sp>
      <p:pic>
        <p:nvPicPr>
          <p:cNvPr id="25604" name="Picture 8" descr="DUBCHEK_Aleksandr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836613"/>
            <a:ext cx="3517900" cy="403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5" name="Picture 10" descr="dubcek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419475" y="2649538"/>
            <a:ext cx="5724525" cy="423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7" name="Rectangle 2"/>
          <p:cNvSpPr>
            <a:spLocks noChangeArrowheads="1"/>
          </p:cNvSpPr>
          <p:nvPr/>
        </p:nvSpPr>
        <p:spPr bwMode="auto">
          <a:xfrm>
            <a:off x="0" y="0"/>
            <a:ext cx="7391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uk-UA" sz="4000" b="1">
                <a:solidFill>
                  <a:schemeClr val="tx2"/>
                </a:solidFill>
                <a:latin typeface="Looseprint"/>
              </a:rPr>
              <a:t>Впізнай історичного діяча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AutoShape 2" descr="Результат пошуку зображень за запитом &quot;іоанн павло 2&quot;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26626" name="AutoShape 3" descr="Результат пошуку зображень за запитом &quot;іоанн павло 2&quot;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26627" name="AutoShape 5" descr="Результат пошуку зображень за запитом &quot;іоанн павло 2&quot;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uk-UA"/>
          </a:p>
        </p:txBody>
      </p:sp>
      <p:pic>
        <p:nvPicPr>
          <p:cNvPr id="26628" name="Picture 10" descr="pic_13583809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79838" y="2835275"/>
            <a:ext cx="5364162" cy="402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29" name="Picture 8" descr="M8-b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836613"/>
            <a:ext cx="3810000" cy="492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31" name="Rectangle 2"/>
          <p:cNvSpPr>
            <a:spLocks noChangeArrowheads="1"/>
          </p:cNvSpPr>
          <p:nvPr/>
        </p:nvSpPr>
        <p:spPr bwMode="auto">
          <a:xfrm>
            <a:off x="0" y="0"/>
            <a:ext cx="7391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uk-UA" sz="4000" b="1">
                <a:solidFill>
                  <a:schemeClr val="tx2"/>
                </a:solidFill>
                <a:latin typeface="Looseprint"/>
              </a:rPr>
              <a:t>Впізнай історичного діяча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AutoShape 2" descr="Результат пошуку зображень за запитом &quot;іоанн павло 2&quot;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27650" name="AutoShape 3" descr="Результат пошуку зображень за запитом &quot;іоанн павло 2&quot;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27651" name="AutoShape 5" descr="Результат пошуку зображень за запитом &quot;іоанн павло 2&quot;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uk-UA"/>
          </a:p>
        </p:txBody>
      </p:sp>
      <p:pic>
        <p:nvPicPr>
          <p:cNvPr id="27652" name="Picture 8" descr="199px-Josip_Broz_Tito_uniform_portrai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825" y="981075"/>
            <a:ext cx="3068638" cy="4608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3" name="Picture 10" descr="img_item_20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419475" y="2882900"/>
            <a:ext cx="5724525" cy="3975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55" name="Rectangle 2"/>
          <p:cNvSpPr>
            <a:spLocks noChangeArrowheads="1"/>
          </p:cNvSpPr>
          <p:nvPr/>
        </p:nvSpPr>
        <p:spPr bwMode="auto">
          <a:xfrm>
            <a:off x="0" y="0"/>
            <a:ext cx="7391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uk-UA" sz="4000" b="1">
                <a:solidFill>
                  <a:schemeClr val="tx2"/>
                </a:solidFill>
                <a:latin typeface="Looseprint"/>
              </a:rPr>
              <a:t>Впізнай історичного діяча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AutoShape 2" descr="Результат пошуку зображень за запитом &quot;іоанн павло 2&quot;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28674" name="AutoShape 3" descr="Результат пошуку зображень за запитом &quot;іоанн павло 2&quot;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28675" name="AutoShape 5" descr="Результат пошуку зображень за запитом &quot;іоанн павло 2&quot;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uk-UA"/>
          </a:p>
        </p:txBody>
      </p:sp>
      <p:pic>
        <p:nvPicPr>
          <p:cNvPr id="28676" name="Picture 8" descr="454346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0113" y="2735263"/>
            <a:ext cx="8243887" cy="4122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77" name="Picture 10" descr="1004838_4838_30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765175"/>
            <a:ext cx="3765550" cy="51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79" name="Rectangle 2"/>
          <p:cNvSpPr>
            <a:spLocks noChangeArrowheads="1"/>
          </p:cNvSpPr>
          <p:nvPr/>
        </p:nvSpPr>
        <p:spPr bwMode="auto">
          <a:xfrm>
            <a:off x="0" y="0"/>
            <a:ext cx="7391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uk-UA" sz="4000" b="1">
                <a:solidFill>
                  <a:schemeClr val="tx2"/>
                </a:solidFill>
                <a:latin typeface="Looseprint"/>
              </a:rPr>
              <a:t>Впізнай історичного діяча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AutoShape 2" descr="Результат пошуку зображень за запитом &quot;іоанн павло 2&quot;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29698" name="AutoShape 3" descr="Результат пошуку зображень за запитом &quot;іоанн павло 2&quot;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29699" name="AutoShape 5" descr="Результат пошуку зображень за запитом &quot;іоанн павло 2&quot;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uk-UA"/>
          </a:p>
        </p:txBody>
      </p:sp>
      <p:pic>
        <p:nvPicPr>
          <p:cNvPr id="29700" name="Picture 8" descr="%5bIS9NI_7-1%5d_%5bPF_05-r%5d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9388" y="908050"/>
            <a:ext cx="3600450" cy="5113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701" name="Picture 10" descr="praga%20kadar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79838" y="2808288"/>
            <a:ext cx="5400675" cy="4049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703" name="Rectangle 2"/>
          <p:cNvSpPr>
            <a:spLocks noChangeArrowheads="1"/>
          </p:cNvSpPr>
          <p:nvPr/>
        </p:nvSpPr>
        <p:spPr bwMode="auto">
          <a:xfrm>
            <a:off x="0" y="0"/>
            <a:ext cx="7391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uk-UA" sz="4000" b="1">
                <a:solidFill>
                  <a:schemeClr val="tx2"/>
                </a:solidFill>
                <a:latin typeface="Looseprint"/>
              </a:rPr>
              <a:t>Впізнай історичного діяча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algn="ctr">
              <a:buFontTx/>
              <a:buNone/>
            </a:pPr>
            <a:endParaRPr lang="uk-UA" sz="9600" smtClean="0">
              <a:solidFill>
                <a:srgbClr val="CC0000"/>
              </a:solidFill>
            </a:endParaRPr>
          </a:p>
          <a:p>
            <a:pPr algn="ctr">
              <a:buFontTx/>
              <a:buNone/>
            </a:pPr>
            <a:r>
              <a:rPr lang="uk-UA" sz="9600" smtClean="0">
                <a:solidFill>
                  <a:srgbClr val="CC0000"/>
                </a:solidFill>
              </a:rPr>
              <a:t>Виберіть зайве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1" name="Picture 10" descr="15719295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22388" y="2447925"/>
            <a:ext cx="7821612" cy="441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22" name="AutoShape 2" descr="Результат пошуку зображень за запитом &quot;іоанн павло 2&quot;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30723" name="AutoShape 3" descr="Результат пошуку зображень за запитом &quot;іоанн павло 2&quot;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30724" name="AutoShape 5" descr="Результат пошуку зображень за запитом &quot;іоанн павло 2&quot;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uk-UA"/>
          </a:p>
        </p:txBody>
      </p:sp>
      <p:pic>
        <p:nvPicPr>
          <p:cNvPr id="30725" name="Picture 8" descr="160px-Nicolae_Ceausescu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9388" y="1052513"/>
            <a:ext cx="2951162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27" name="Rectangle 2"/>
          <p:cNvSpPr>
            <a:spLocks noChangeArrowheads="1"/>
          </p:cNvSpPr>
          <p:nvPr/>
        </p:nvSpPr>
        <p:spPr bwMode="auto">
          <a:xfrm>
            <a:off x="0" y="0"/>
            <a:ext cx="7391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uk-UA" sz="4000" b="1">
                <a:solidFill>
                  <a:schemeClr val="tx2"/>
                </a:solidFill>
                <a:latin typeface="Looseprint"/>
              </a:rPr>
              <a:t>Впізнай історичного діяча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smtClean="0"/>
              <a:t>C</a:t>
            </a:r>
            <a:r>
              <a:rPr lang="uk-UA" sz="2800" smtClean="0"/>
              <a:t>вобода є загальнолюдським прагненням, якого не можна вгамувати протилежністю — політичними тюрмами і концентраційними таборами.</a:t>
            </a:r>
            <a:br>
              <a:rPr lang="uk-UA" sz="2800" smtClean="0"/>
            </a:br>
            <a:endParaRPr lang="en-US" sz="2800" smtClean="0"/>
          </a:p>
          <a:p>
            <a:pPr>
              <a:lnSpc>
                <a:spcPct val="90000"/>
              </a:lnSpc>
            </a:pPr>
            <a:r>
              <a:rPr lang="uk-UA" sz="2800" smtClean="0"/>
              <a:t/>
            </a:r>
            <a:br>
              <a:rPr lang="uk-UA" sz="2800" smtClean="0"/>
            </a:br>
            <a:r>
              <a:rPr lang="uk-UA" sz="2800" smtClean="0"/>
              <a:t>Порушення прав людини, переслідування свободи та інакомислення стали буденною справою чисельних секретних служб. Ідеологія комунізму, зіткнувшись із сферою реальної політики, виявила свою повну протилежність тому, що декларувала.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uk-UA" sz="2800" smtClean="0"/>
              <a:t>"Причини краху лежали в самій системі. Знищення приватної власності, економічної свободи, вільного підприємництва, тобто ринкової економіки, відмова від природного розвитку виробництва і пріоритет надуманої схеми призвели країни Східної Європи до постійного дефіциту найнеобхіднішого і, нарешті, до економічної катастрофи... Позбавлений власності громадянин перестав бути повноцінною незалежною особою і попав у повну залежність від партійно-державної номенклатури.</a:t>
            </a:r>
          </a:p>
          <a:p>
            <a:pPr>
              <a:lnSpc>
                <a:spcPct val="90000"/>
              </a:lnSpc>
            </a:pPr>
            <a:endParaRPr lang="uk-UA" sz="280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uk-UA" sz="4400" b="1" smtClean="0"/>
              <a:t>Виберіть зайве</a:t>
            </a:r>
          </a:p>
        </p:txBody>
      </p:sp>
      <p:sp>
        <p:nvSpPr>
          <p:cNvPr id="1433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50825" y="1052513"/>
            <a:ext cx="8610600" cy="5029200"/>
          </a:xfrm>
        </p:spPr>
        <p:txBody>
          <a:bodyPr/>
          <a:lstStyle/>
          <a:p>
            <a:r>
              <a:rPr lang="uk-UA" sz="6600" smtClean="0">
                <a:solidFill>
                  <a:srgbClr val="CC0000"/>
                </a:solidFill>
              </a:rPr>
              <a:t>РЕВ,</a:t>
            </a:r>
          </a:p>
          <a:p>
            <a:r>
              <a:rPr lang="uk-UA" sz="6600" smtClean="0">
                <a:solidFill>
                  <a:srgbClr val="CC0000"/>
                </a:solidFill>
              </a:rPr>
              <a:t>ОВД, </a:t>
            </a:r>
          </a:p>
          <a:p>
            <a:r>
              <a:rPr lang="uk-UA" sz="6600" smtClean="0">
                <a:solidFill>
                  <a:srgbClr val="CC0000"/>
                </a:solidFill>
              </a:rPr>
              <a:t>ОПЕК,</a:t>
            </a:r>
          </a:p>
          <a:p>
            <a:r>
              <a:rPr lang="uk-UA" sz="6600" smtClean="0">
                <a:solidFill>
                  <a:srgbClr val="CC0000"/>
                </a:solidFill>
              </a:rPr>
              <a:t>Комінформбюро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uk-UA" sz="4000" b="1" smtClean="0"/>
              <a:t>Виберіть зайве</a:t>
            </a:r>
          </a:p>
        </p:txBody>
      </p:sp>
      <p:sp>
        <p:nvSpPr>
          <p:cNvPr id="15362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uk-UA" sz="5400" smtClean="0">
                <a:solidFill>
                  <a:srgbClr val="CC0000"/>
                </a:solidFill>
              </a:rPr>
              <a:t>Хорватія </a:t>
            </a:r>
          </a:p>
          <a:p>
            <a:r>
              <a:rPr lang="uk-UA" sz="5400" smtClean="0">
                <a:solidFill>
                  <a:srgbClr val="CC0000"/>
                </a:solidFill>
              </a:rPr>
              <a:t>Македонія </a:t>
            </a:r>
          </a:p>
          <a:p>
            <a:r>
              <a:rPr lang="uk-UA" sz="5400" smtClean="0">
                <a:solidFill>
                  <a:srgbClr val="CC0000"/>
                </a:solidFill>
              </a:rPr>
              <a:t>Боснія і Герцеговина</a:t>
            </a:r>
          </a:p>
          <a:p>
            <a:r>
              <a:rPr lang="uk-UA" sz="5400" smtClean="0">
                <a:solidFill>
                  <a:srgbClr val="CC0000"/>
                </a:solidFill>
              </a:rPr>
              <a:t>Албанія</a:t>
            </a:r>
          </a:p>
          <a:p>
            <a:r>
              <a:rPr lang="uk-UA" sz="5400" smtClean="0">
                <a:solidFill>
                  <a:srgbClr val="CC0000"/>
                </a:solidFill>
              </a:rPr>
              <a:t>Сербія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uk-UA" sz="4400" b="1" smtClean="0"/>
              <a:t>Виберіть зайве</a:t>
            </a:r>
          </a:p>
        </p:txBody>
      </p:sp>
      <p:sp>
        <p:nvSpPr>
          <p:cNvPr id="16386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uk-UA" sz="5400" smtClean="0">
                <a:solidFill>
                  <a:srgbClr val="CC0000"/>
                </a:solidFill>
              </a:rPr>
              <a:t>Варшава</a:t>
            </a:r>
          </a:p>
          <a:p>
            <a:r>
              <a:rPr lang="uk-UA" sz="5400" smtClean="0">
                <a:solidFill>
                  <a:srgbClr val="CC0000"/>
                </a:solidFill>
              </a:rPr>
              <a:t>Сараєво </a:t>
            </a:r>
          </a:p>
          <a:p>
            <a:r>
              <a:rPr lang="uk-UA" sz="5400" smtClean="0">
                <a:solidFill>
                  <a:srgbClr val="CC0000"/>
                </a:solidFill>
              </a:rPr>
              <a:t>Рига</a:t>
            </a:r>
          </a:p>
          <a:p>
            <a:r>
              <a:rPr lang="uk-UA" sz="5400" smtClean="0">
                <a:solidFill>
                  <a:srgbClr val="CC0000"/>
                </a:solidFill>
              </a:rPr>
              <a:t>Прага</a:t>
            </a:r>
          </a:p>
          <a:p>
            <a:r>
              <a:rPr lang="uk-UA" sz="5400" smtClean="0">
                <a:solidFill>
                  <a:srgbClr val="CC0000"/>
                </a:solidFill>
              </a:rPr>
              <a:t>Братислава</a:t>
            </a:r>
            <a:r>
              <a:rPr lang="uk-UA" sz="5400" smtClean="0"/>
              <a:t>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uk-UA" sz="4400" b="1" smtClean="0"/>
              <a:t>Виберіть зайве</a:t>
            </a:r>
          </a:p>
        </p:txBody>
      </p:sp>
      <p:sp>
        <p:nvSpPr>
          <p:cNvPr id="17410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uk-UA" sz="4800" smtClean="0">
                <a:solidFill>
                  <a:srgbClr val="CC0000"/>
                </a:solidFill>
              </a:rPr>
              <a:t>ПОРП</a:t>
            </a:r>
          </a:p>
          <a:p>
            <a:r>
              <a:rPr lang="uk-UA" sz="4800" smtClean="0">
                <a:solidFill>
                  <a:srgbClr val="CC0000"/>
                </a:solidFill>
              </a:rPr>
              <a:t>КПРС </a:t>
            </a:r>
          </a:p>
          <a:p>
            <a:r>
              <a:rPr lang="uk-UA" sz="4800" smtClean="0">
                <a:solidFill>
                  <a:srgbClr val="CC0000"/>
                </a:solidFill>
              </a:rPr>
              <a:t>СКЮ</a:t>
            </a:r>
          </a:p>
          <a:p>
            <a:r>
              <a:rPr lang="uk-UA" sz="4800" smtClean="0">
                <a:solidFill>
                  <a:srgbClr val="CC0000"/>
                </a:solidFill>
              </a:rPr>
              <a:t>БКП</a:t>
            </a:r>
          </a:p>
          <a:p>
            <a:r>
              <a:rPr lang="uk-UA" sz="4800" smtClean="0">
                <a:solidFill>
                  <a:srgbClr val="CC0000"/>
                </a:solidFill>
              </a:rPr>
              <a:t>КПР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uk-UA" sz="4400" b="1" smtClean="0"/>
              <a:t>Виберіть зайве</a:t>
            </a:r>
          </a:p>
        </p:txBody>
      </p:sp>
      <p:sp>
        <p:nvSpPr>
          <p:cNvPr id="18434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uk-UA" sz="5400" smtClean="0">
                <a:solidFill>
                  <a:srgbClr val="CC0000"/>
                </a:solidFill>
              </a:rPr>
              <a:t>Угорщина</a:t>
            </a:r>
          </a:p>
          <a:p>
            <a:r>
              <a:rPr lang="uk-UA" sz="5400" smtClean="0">
                <a:solidFill>
                  <a:srgbClr val="CC0000"/>
                </a:solidFill>
              </a:rPr>
              <a:t>Румунія </a:t>
            </a:r>
          </a:p>
          <a:p>
            <a:r>
              <a:rPr lang="uk-UA" sz="5400" smtClean="0">
                <a:solidFill>
                  <a:srgbClr val="CC0000"/>
                </a:solidFill>
              </a:rPr>
              <a:t>Чехія </a:t>
            </a:r>
          </a:p>
          <a:p>
            <a:r>
              <a:rPr lang="uk-UA" sz="5400" smtClean="0">
                <a:solidFill>
                  <a:srgbClr val="CC0000"/>
                </a:solidFill>
              </a:rPr>
              <a:t>Болгарія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uk-UA" sz="4400" b="1" smtClean="0"/>
              <a:t>Виберіть зайве</a:t>
            </a:r>
          </a:p>
        </p:txBody>
      </p:sp>
      <p:sp>
        <p:nvSpPr>
          <p:cNvPr id="19458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uk-UA" sz="4400" smtClean="0">
                <a:solidFill>
                  <a:srgbClr val="CC0000"/>
                </a:solidFill>
              </a:rPr>
              <a:t>Індустріалізація</a:t>
            </a:r>
          </a:p>
          <a:p>
            <a:r>
              <a:rPr lang="uk-UA" sz="4400" smtClean="0">
                <a:solidFill>
                  <a:srgbClr val="CC0000"/>
                </a:solidFill>
              </a:rPr>
              <a:t>Репресії</a:t>
            </a:r>
          </a:p>
          <a:p>
            <a:r>
              <a:rPr lang="uk-UA" sz="4400" smtClean="0">
                <a:solidFill>
                  <a:srgbClr val="CC0000"/>
                </a:solidFill>
              </a:rPr>
              <a:t>Однопартійна система</a:t>
            </a:r>
          </a:p>
          <a:p>
            <a:r>
              <a:rPr lang="uk-UA" sz="4400" smtClean="0">
                <a:solidFill>
                  <a:srgbClr val="CC0000"/>
                </a:solidFill>
              </a:rPr>
              <a:t>Суцільна колективізація</a:t>
            </a:r>
          </a:p>
          <a:p>
            <a:r>
              <a:rPr lang="uk-UA" sz="4400" smtClean="0">
                <a:solidFill>
                  <a:srgbClr val="CC0000"/>
                </a:solidFill>
              </a:rPr>
              <a:t>Націоналізація підприємств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algn="ctr">
              <a:buFontTx/>
              <a:buNone/>
            </a:pPr>
            <a:endParaRPr lang="uk-UA" sz="9600" smtClean="0">
              <a:solidFill>
                <a:srgbClr val="CC0000"/>
              </a:solidFill>
            </a:endParaRPr>
          </a:p>
          <a:p>
            <a:pPr algn="ctr">
              <a:buFontTx/>
              <a:buNone/>
            </a:pPr>
            <a:r>
              <a:rPr lang="uk-UA" sz="9600" smtClean="0">
                <a:solidFill>
                  <a:srgbClr val="CC0000"/>
                </a:solidFill>
              </a:rPr>
              <a:t>Історичні ярлички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Animated ABC">
  <a:themeElements>
    <a:clrScheme name="Тема Offic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Тема Office">
      <a:majorFont>
        <a:latin typeface="Looseprint"/>
        <a:ea typeface=""/>
        <a:cs typeface=""/>
      </a:majorFont>
      <a:minorFont>
        <a:latin typeface="Looseprint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ма Offic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Animated ABC</Template>
  <TotalTime>61</TotalTime>
  <Words>214</Words>
  <Application>Microsoft Office PowerPoint</Application>
  <PresentationFormat>Экран (4:3)</PresentationFormat>
  <Paragraphs>65</Paragraphs>
  <Slides>22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Шаблон оформления</vt:lpstr>
      </vt:variant>
      <vt:variant>
        <vt:i4>2</vt:i4>
      </vt:variant>
      <vt:variant>
        <vt:lpstr>Заголовки слайдов</vt:lpstr>
      </vt:variant>
      <vt:variant>
        <vt:i4>22</vt:i4>
      </vt:variant>
    </vt:vector>
  </HeadingPairs>
  <TitlesOfParts>
    <vt:vector size="28" baseType="lpstr">
      <vt:lpstr>Times New Roman</vt:lpstr>
      <vt:lpstr>Arial</vt:lpstr>
      <vt:lpstr>Looseprint</vt:lpstr>
      <vt:lpstr>Calibri</vt:lpstr>
      <vt:lpstr>Animated ABC</vt:lpstr>
      <vt:lpstr>Animated ABC</vt:lpstr>
      <vt:lpstr>Повторювально-узагальнювальний урок на тему: “Країни Центрально-Східної Європи в 2 пол. ХХ – на поч. ХХІ ст.”</vt:lpstr>
      <vt:lpstr>Слайд 2</vt:lpstr>
      <vt:lpstr>Виберіть зайве</vt:lpstr>
      <vt:lpstr>Виберіть зайве</vt:lpstr>
      <vt:lpstr>Виберіть зайве</vt:lpstr>
      <vt:lpstr>Виберіть зайве</vt:lpstr>
      <vt:lpstr>Виберіть зайве</vt:lpstr>
      <vt:lpstr>Виберіть зайве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</dc:creator>
  <cp:lastModifiedBy>Admin</cp:lastModifiedBy>
  <cp:revision>8</cp:revision>
  <dcterms:created xsi:type="dcterms:W3CDTF">2011-09-03T15:11:55Z</dcterms:created>
  <dcterms:modified xsi:type="dcterms:W3CDTF">2015-02-24T21:23:03Z</dcterms:modified>
</cp:coreProperties>
</file>