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58" r:id="rId4"/>
    <p:sldId id="259" r:id="rId5"/>
    <p:sldId id="272" r:id="rId6"/>
    <p:sldId id="273" r:id="rId7"/>
    <p:sldId id="261" r:id="rId8"/>
    <p:sldId id="256" r:id="rId9"/>
    <p:sldId id="257" r:id="rId10"/>
    <p:sldId id="270" r:id="rId11"/>
    <p:sldId id="263" r:id="rId12"/>
    <p:sldId id="264" r:id="rId13"/>
    <p:sldId id="271" r:id="rId14"/>
    <p:sldId id="26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8322" autoAdjust="0"/>
  </p:normalViewPr>
  <p:slideViewPr>
    <p:cSldViewPr>
      <p:cViewPr varScale="1">
        <p:scale>
          <a:sx n="57" d="100"/>
          <a:sy n="57" d="100"/>
        </p:scale>
        <p:origin x="-8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A3A37-9AA5-4A16-94DE-6488C8A082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908BC-C76C-4042-86AA-C8B6DAEFE0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F19BE-D385-4A63-9736-36032012A5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6B330-423D-47E8-950C-4F9DDFB72A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3006C-441C-4689-9A4E-C2C3FF7C92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141FA-8A3E-4980-9C7D-B62AACA1CA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B95DA-8595-45DC-934D-5D99203710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7BC4E-D37A-4EA9-ADA0-67E1DEDC7E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F6EB1-0949-400A-B502-27BE5CA4C5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F3EDE-F205-4D88-B555-9FB9F2D1EA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A3159-19D5-4467-867F-C5D8D012A0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6E5BA85-2438-454A-8D9D-F2406941C57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0_60bce_10258e96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2492375"/>
            <a:ext cx="5003800" cy="4365625"/>
          </a:xfrm>
          <a:prstGeom prst="rect">
            <a:avLst/>
          </a:prstGeom>
          <a:noFill/>
        </p:spPr>
      </p:pic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1000100" y="2071678"/>
            <a:ext cx="6769100" cy="2328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ookman Old Style"/>
              </a:rPr>
              <a:t>"</a:t>
            </a:r>
            <a:r>
              <a:rPr lang="ru-RU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ookman Old Style"/>
              </a:rPr>
              <a:t>Правильне</a:t>
            </a:r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ookman Old Style"/>
              </a:rPr>
              <a:t> </a:t>
            </a:r>
            <a:r>
              <a:rPr lang="ru-RU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ookman Old Style"/>
              </a:rPr>
              <a:t>харчування</a:t>
            </a:r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ookman Old Style"/>
              </a:rPr>
              <a:t> - </a:t>
            </a:r>
          </a:p>
          <a:p>
            <a:pPr algn="ctr"/>
            <a:r>
              <a:rPr lang="ru-RU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ookman Old Style"/>
              </a:rPr>
              <a:t>запорука</a:t>
            </a:r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ookman Old Style"/>
              </a:rPr>
              <a:t> </a:t>
            </a:r>
            <a:r>
              <a:rPr lang="ru-RU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ookman Old Style"/>
              </a:rPr>
              <a:t>здоров'я</a:t>
            </a:r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ookman Old Style"/>
              </a:rPr>
              <a:t> </a:t>
            </a:r>
            <a:r>
              <a:rPr lang="ru-RU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ookman Old Style"/>
              </a:rPr>
              <a:t>школярів</a:t>
            </a:r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ookman Old Style"/>
              </a:rPr>
              <a:t>"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357554" y="785794"/>
            <a:ext cx="55483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b="1" i="1" dirty="0">
                <a:solidFill>
                  <a:schemeClr val="bg1"/>
                </a:solidFill>
                <a:latin typeface="Bookman Old Style" pitchFamily="18" charset="0"/>
              </a:rPr>
              <a:t>Половина того,  що ми їмо,  дає можливість жити нам,  друга половина  – лікарям. </a:t>
            </a:r>
            <a:endParaRPr lang="ru-RU" b="1" i="1" dirty="0">
              <a:solidFill>
                <a:schemeClr val="bg1"/>
              </a:solidFill>
              <a:latin typeface="Bookman Old Style" pitchFamily="18" charset="0"/>
            </a:endParaRPr>
          </a:p>
          <a:p>
            <a:pPr algn="ctr"/>
            <a:r>
              <a:rPr lang="uk-UA" b="1" i="1" dirty="0">
                <a:solidFill>
                  <a:schemeClr val="bg1"/>
                </a:solidFill>
                <a:latin typeface="Bookman Old Style" pitchFamily="18" charset="0"/>
              </a:rPr>
              <a:t>                                          (П. </a:t>
            </a:r>
            <a:r>
              <a:rPr lang="uk-UA" b="1" i="1" dirty="0" err="1">
                <a:solidFill>
                  <a:schemeClr val="bg1"/>
                </a:solidFill>
                <a:latin typeface="Bookman Old Style" pitchFamily="18" charset="0"/>
              </a:rPr>
              <a:t>Горан</a:t>
            </a:r>
            <a:r>
              <a:rPr lang="uk-UA" b="1" i="1" dirty="0">
                <a:solidFill>
                  <a:schemeClr val="bg1"/>
                </a:solidFill>
                <a:latin typeface="Bookman Old Style" pitchFamily="18" charset="0"/>
              </a:rPr>
              <a:t>)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500430" y="4572008"/>
            <a:ext cx="3429024" cy="1143000"/>
          </a:xfrm>
        </p:spPr>
        <p:txBody>
          <a:bodyPr/>
          <a:lstStyle/>
          <a:p>
            <a:pPr algn="l"/>
            <a:r>
              <a:rPr lang="uk-UA" sz="1800" b="1" i="1" dirty="0" smtClean="0">
                <a:solidFill>
                  <a:srgbClr val="CC0066"/>
                </a:solidFill>
                <a:latin typeface="Bookman Old Style" pitchFamily="18" charset="0"/>
              </a:rPr>
              <a:t>Підготувала:</a:t>
            </a:r>
            <a:br>
              <a:rPr lang="uk-UA" sz="1800" b="1" i="1" dirty="0" smtClean="0">
                <a:solidFill>
                  <a:srgbClr val="CC0066"/>
                </a:solidFill>
                <a:latin typeface="Bookman Old Style" pitchFamily="18" charset="0"/>
              </a:rPr>
            </a:br>
            <a:r>
              <a:rPr lang="uk-UA" sz="1800" b="1" i="1" dirty="0" smtClean="0">
                <a:solidFill>
                  <a:srgbClr val="CC0066"/>
                </a:solidFill>
                <a:latin typeface="Bookman Old Style" pitchFamily="18" charset="0"/>
              </a:rPr>
              <a:t>ЗДВР, вчитель біології</a:t>
            </a:r>
            <a:br>
              <a:rPr lang="uk-UA" sz="1800" b="1" i="1" dirty="0" smtClean="0">
                <a:solidFill>
                  <a:srgbClr val="CC0066"/>
                </a:solidFill>
                <a:latin typeface="Bookman Old Style" pitchFamily="18" charset="0"/>
              </a:rPr>
            </a:br>
            <a:r>
              <a:rPr lang="uk-UA" sz="1800" b="1" i="1" dirty="0" smtClean="0">
                <a:solidFill>
                  <a:srgbClr val="CC0066"/>
                </a:solidFill>
                <a:latin typeface="Bookman Old Style" pitchFamily="18" charset="0"/>
              </a:rPr>
              <a:t>Атаманчук Н.Л.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/>
          <a:srcRect r="2261"/>
          <a:stretch>
            <a:fillRect/>
          </a:stretch>
        </p:blipFill>
        <p:spPr bwMode="auto">
          <a:xfrm>
            <a:off x="684213" y="1412875"/>
            <a:ext cx="7272337" cy="3937000"/>
          </a:xfrm>
          <a:prstGeom prst="rect">
            <a:avLst/>
          </a:prstGeom>
          <a:noFill/>
          <a:ln w="76200" cmpd="tri" algn="ctr">
            <a:solidFill>
              <a:srgbClr val="800000"/>
            </a:solidFill>
            <a:miter lim="800000"/>
            <a:headEnd/>
            <a:tailEnd/>
          </a:ln>
          <a:effectLst/>
        </p:spPr>
      </p:pic>
      <p:pic>
        <p:nvPicPr>
          <p:cNvPr id="16389" name="Picture 5" descr="vin1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195272">
            <a:off x="5815013" y="4868863"/>
            <a:ext cx="3328987" cy="1609725"/>
          </a:xfrm>
          <a:prstGeom prst="rect">
            <a:avLst/>
          </a:prstGeom>
          <a:noFill/>
        </p:spPr>
      </p:pic>
      <p:sp>
        <p:nvSpPr>
          <p:cNvPr id="16391" name="WordArt 7"/>
          <p:cNvSpPr>
            <a:spLocks noChangeArrowheads="1" noChangeShapeType="1" noTextEdit="1"/>
          </p:cNvSpPr>
          <p:nvPr/>
        </p:nvSpPr>
        <p:spPr bwMode="auto">
          <a:xfrm>
            <a:off x="1187450" y="0"/>
            <a:ext cx="676910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ookman Old Style"/>
              </a:rPr>
              <a:t>Раціональне харчування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96975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i="1">
                <a:solidFill>
                  <a:srgbClr val="CC0066"/>
                </a:solidFill>
                <a:latin typeface="Bookman Old Style" pitchFamily="18" charset="0"/>
              </a:rPr>
              <a:t>Е 100 – 199 </a:t>
            </a:r>
            <a:r>
              <a:rPr lang="ru-RU" sz="1800"/>
              <a:t>- </a:t>
            </a:r>
            <a:r>
              <a:rPr lang="ru-RU" sz="1800">
                <a:latin typeface="Bookman Old Style" pitchFamily="18" charset="0"/>
              </a:rPr>
              <a:t>Барвники. Підсилюють чи відновлюють колір                                                                    продукту.</a:t>
            </a:r>
          </a:p>
          <a:p>
            <a:pPr>
              <a:lnSpc>
                <a:spcPct val="80000"/>
              </a:lnSpc>
            </a:pPr>
            <a:r>
              <a:rPr lang="ru-RU" sz="2400" b="1" i="1">
                <a:solidFill>
                  <a:srgbClr val="CC0066"/>
                </a:solidFill>
                <a:latin typeface="Bookman Old Style" pitchFamily="18" charset="0"/>
              </a:rPr>
              <a:t>Е 200 – 299 - </a:t>
            </a:r>
            <a:r>
              <a:rPr lang="ru-RU" sz="1800"/>
              <a:t>Консерванти. Підвищують термін зберігання продуктів, захищають їх від мікробів.</a:t>
            </a:r>
          </a:p>
          <a:p>
            <a:pPr>
              <a:lnSpc>
                <a:spcPct val="80000"/>
              </a:lnSpc>
            </a:pPr>
            <a:r>
              <a:rPr lang="ru-RU" sz="2400" b="1" i="1">
                <a:solidFill>
                  <a:srgbClr val="CC0066"/>
                </a:solidFill>
                <a:latin typeface="Bookman Old Style" pitchFamily="18" charset="0"/>
              </a:rPr>
              <a:t>Е 300 -399</a:t>
            </a:r>
            <a:r>
              <a:rPr lang="ru-RU" sz="1800"/>
              <a:t>. Антиокисники. Захищають від окиснення.</a:t>
            </a:r>
          </a:p>
          <a:p>
            <a:pPr>
              <a:lnSpc>
                <a:spcPct val="80000"/>
              </a:lnSpc>
            </a:pPr>
            <a:r>
              <a:rPr lang="ru-RU" sz="2400" b="1" i="1">
                <a:solidFill>
                  <a:srgbClr val="CC0066"/>
                </a:solidFill>
                <a:latin typeface="Bookman Old Style" pitchFamily="18" charset="0"/>
              </a:rPr>
              <a:t>Е 400 – 499</a:t>
            </a:r>
            <a:r>
              <a:rPr lang="ru-RU" sz="1800"/>
              <a:t>. Стабілізатори. Зберігають задану консистенцію. Загущувачі – підвищують в’язкість.</a:t>
            </a:r>
          </a:p>
          <a:p>
            <a:pPr>
              <a:lnSpc>
                <a:spcPct val="80000"/>
              </a:lnSpc>
            </a:pPr>
            <a:r>
              <a:rPr lang="ru-RU" sz="2400" b="1" i="1">
                <a:solidFill>
                  <a:srgbClr val="CC0066"/>
                </a:solidFill>
                <a:latin typeface="Bookman Old Style" pitchFamily="18" charset="0"/>
              </a:rPr>
              <a:t>Е500 – 599</a:t>
            </a:r>
            <a:r>
              <a:rPr lang="ru-RU" sz="1800"/>
              <a:t>. Емульгатори. Створюють однорідну суміш продуктів, що не змішуються, наприклад води й олії.</a:t>
            </a:r>
          </a:p>
          <a:p>
            <a:pPr>
              <a:lnSpc>
                <a:spcPct val="80000"/>
              </a:lnSpc>
            </a:pPr>
            <a:r>
              <a:rPr lang="ru-RU" sz="2400" b="1" i="1">
                <a:solidFill>
                  <a:srgbClr val="CC0066"/>
                </a:solidFill>
                <a:latin typeface="Bookman Old Style" pitchFamily="18" charset="0"/>
              </a:rPr>
              <a:t>Е 600 – 699</a:t>
            </a:r>
            <a:r>
              <a:rPr lang="ru-RU" sz="1800"/>
              <a:t>. Підсилювачі смаку й аромату.</a:t>
            </a:r>
          </a:p>
          <a:p>
            <a:pPr>
              <a:lnSpc>
                <a:spcPct val="80000"/>
              </a:lnSpc>
            </a:pPr>
            <a:r>
              <a:rPr lang="ru-RU" sz="2400" b="1" i="1">
                <a:solidFill>
                  <a:srgbClr val="CC0066"/>
                </a:solidFill>
                <a:latin typeface="Bookman Old Style" pitchFamily="18" charset="0"/>
              </a:rPr>
              <a:t>Е 700 – 800</a:t>
            </a:r>
            <a:r>
              <a:rPr lang="ru-RU" sz="1800"/>
              <a:t>. Запасні індекси.</a:t>
            </a:r>
          </a:p>
          <a:p>
            <a:pPr>
              <a:lnSpc>
                <a:spcPct val="80000"/>
              </a:lnSpc>
            </a:pPr>
            <a:r>
              <a:rPr lang="ru-RU" sz="2400" b="1" i="1">
                <a:solidFill>
                  <a:srgbClr val="CC0066"/>
                </a:solidFill>
                <a:latin typeface="Bookman Old Style" pitchFamily="18" charset="0"/>
              </a:rPr>
              <a:t>Е 900 – 999</a:t>
            </a:r>
            <a:r>
              <a:rPr lang="ru-RU" sz="1800"/>
              <a:t>. Піногасники. Запобігають утворенню піни чи знижують її рівень.</a:t>
            </a:r>
          </a:p>
        </p:txBody>
      </p:sp>
      <p:pic>
        <p:nvPicPr>
          <p:cNvPr id="9221" name="Picture 5" descr="vin1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195272">
            <a:off x="5815013" y="4868863"/>
            <a:ext cx="3328987" cy="1609725"/>
          </a:xfrm>
          <a:prstGeom prst="rect">
            <a:avLst/>
          </a:prstGeom>
          <a:noFill/>
        </p:spPr>
      </p:pic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1187450" y="0"/>
            <a:ext cx="676910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ookman Old Style"/>
              </a:rPr>
              <a:t>Класифікація харчових добавок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uk-UA" sz="2800"/>
              <a:t>Можуть спричинити:</a:t>
            </a:r>
          </a:p>
          <a:p>
            <a:r>
              <a:rPr lang="uk-UA" sz="2800"/>
              <a:t>- </a:t>
            </a:r>
            <a:r>
              <a:rPr lang="uk-UA" sz="2400" b="1" i="1">
                <a:solidFill>
                  <a:srgbClr val="CC0066"/>
                </a:solidFill>
                <a:latin typeface="Bookman Old Style" pitchFamily="18" charset="0"/>
              </a:rPr>
              <a:t>ракові пухлини</a:t>
            </a:r>
            <a:r>
              <a:rPr lang="uk-UA" sz="2800"/>
              <a:t>: Е103,105, 121, 123, 125, 126, 130, 131, 142, 152, 210, 211, 213 -217, 240, 330, 447;</a:t>
            </a:r>
          </a:p>
          <a:p>
            <a:r>
              <a:rPr lang="uk-UA" sz="2400" b="1" i="1">
                <a:solidFill>
                  <a:srgbClr val="CC0066"/>
                </a:solidFill>
                <a:latin typeface="Bookman Old Style" pitchFamily="18" charset="0"/>
              </a:rPr>
              <a:t>Захворювання шлунково – кишкового тракту</a:t>
            </a:r>
            <a:r>
              <a:rPr lang="uk-UA" sz="2800"/>
              <a:t>: Е 221-226, 320-322, 338-341, 407, 450, 461 – 466</a:t>
            </a:r>
          </a:p>
          <a:p>
            <a:r>
              <a:rPr lang="uk-UA" sz="2400" b="1" i="1">
                <a:solidFill>
                  <a:srgbClr val="CC0066"/>
                </a:solidFill>
                <a:latin typeface="Bookman Old Style" pitchFamily="18" charset="0"/>
              </a:rPr>
              <a:t>Захворювання печінки та нирок:</a:t>
            </a:r>
            <a:r>
              <a:rPr lang="uk-UA" sz="2800"/>
              <a:t> Е171-173, 320-322;</a:t>
            </a:r>
          </a:p>
          <a:p>
            <a:r>
              <a:rPr lang="uk-UA" sz="2400" b="1" i="1">
                <a:solidFill>
                  <a:srgbClr val="CC0066"/>
                </a:solidFill>
                <a:latin typeface="Bookman Old Style" pitchFamily="18" charset="0"/>
              </a:rPr>
              <a:t>Алергени:</a:t>
            </a:r>
            <a:r>
              <a:rPr lang="uk-UA" sz="2800"/>
              <a:t> Е230-232, 239, 311 - 313</a:t>
            </a:r>
            <a:endParaRPr lang="ru-RU" sz="2800"/>
          </a:p>
        </p:txBody>
      </p:sp>
      <p:pic>
        <p:nvPicPr>
          <p:cNvPr id="10245" name="Picture 5" descr="vin1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195272">
            <a:off x="5815013" y="4868863"/>
            <a:ext cx="3328987" cy="1609725"/>
          </a:xfrm>
          <a:prstGeom prst="rect">
            <a:avLst/>
          </a:prstGeom>
          <a:noFill/>
        </p:spPr>
      </p:pic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1187450" y="0"/>
            <a:ext cx="676910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ookman Old Style"/>
              </a:rPr>
              <a:t>Шкідливі харчові добавки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981075"/>
            <a:ext cx="7200900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7" name="Picture 9" descr="vin1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195272">
            <a:off x="5815013" y="4868863"/>
            <a:ext cx="3328987" cy="1609725"/>
          </a:xfrm>
          <a:prstGeom prst="rect">
            <a:avLst/>
          </a:prstGeom>
          <a:noFill/>
        </p:spPr>
      </p:pic>
      <p:sp>
        <p:nvSpPr>
          <p:cNvPr id="17418" name="WordArt 10"/>
          <p:cNvSpPr>
            <a:spLocks noChangeArrowheads="1" noChangeShapeType="1" noTextEdit="1"/>
          </p:cNvSpPr>
          <p:nvPr/>
        </p:nvSpPr>
        <p:spPr bwMode="auto">
          <a:xfrm>
            <a:off x="827088" y="0"/>
            <a:ext cx="741680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ookman Old Style"/>
              </a:rPr>
              <a:t>Піраміда раціонального харчування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/>
          <a:srcRect l="8655" t="20076" r="11555" b="11098"/>
          <a:stretch>
            <a:fillRect/>
          </a:stretch>
        </p:blipFill>
        <p:spPr bwMode="auto">
          <a:xfrm>
            <a:off x="3676650" y="333375"/>
            <a:ext cx="4183063" cy="5426075"/>
          </a:xfrm>
          <a:prstGeom prst="rect">
            <a:avLst/>
          </a:prstGeom>
          <a:noFill/>
          <a:ln w="76200" cmpd="tri" algn="ctr">
            <a:solidFill>
              <a:srgbClr val="800000"/>
            </a:solidFill>
            <a:miter lim="800000"/>
            <a:headEnd/>
            <a:tailEnd/>
          </a:ln>
          <a:effectLst/>
        </p:spPr>
      </p:pic>
      <p:pic>
        <p:nvPicPr>
          <p:cNvPr id="11269" name="Picture 5" descr="vin1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195272">
            <a:off x="5815013" y="4868863"/>
            <a:ext cx="3328987" cy="1609725"/>
          </a:xfrm>
          <a:prstGeom prst="rect">
            <a:avLst/>
          </a:prstGeom>
          <a:noFill/>
        </p:spPr>
      </p:pic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95288" y="981075"/>
            <a:ext cx="3024187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b="1" i="1">
                <a:solidFill>
                  <a:srgbClr val="990033"/>
                </a:solidFill>
                <a:latin typeface="Bookman Old Style" pitchFamily="18" charset="0"/>
              </a:rPr>
              <a:t>“ Ми не отримуємо життя коротким, ми робимо його таким ”</a:t>
            </a:r>
          </a:p>
          <a:p>
            <a:pPr algn="r">
              <a:spcBef>
                <a:spcPct val="50000"/>
              </a:spcBef>
            </a:pPr>
            <a:r>
              <a:rPr lang="uk-UA" sz="2800">
                <a:solidFill>
                  <a:srgbClr val="990033"/>
                </a:solidFill>
              </a:rPr>
              <a:t>Сенека</a:t>
            </a:r>
            <a:endParaRPr lang="ru-RU" sz="280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0825" y="765175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uk-UA" sz="4400" b="1">
                <a:solidFill>
                  <a:srgbClr val="990033"/>
                </a:solidFill>
                <a:latin typeface="Bookman Old Style" pitchFamily="18" charset="0"/>
              </a:rPr>
              <a:t>“Без здоров’я і мудрість незавидна, і мистецтво бліде, і сила в’яне, і багатство без користі, і слово без сили»</a:t>
            </a:r>
            <a:r>
              <a:rPr lang="uk-UA"/>
              <a:t> </a:t>
            </a:r>
          </a:p>
          <a:p>
            <a:pPr algn="r">
              <a:buFontTx/>
              <a:buNone/>
            </a:pPr>
            <a:r>
              <a:rPr lang="uk-UA">
                <a:solidFill>
                  <a:srgbClr val="990033"/>
                </a:solidFill>
              </a:rPr>
              <a:t>Герофіл</a:t>
            </a:r>
            <a:endParaRPr lang="ru-RU">
              <a:solidFill>
                <a:srgbClr val="990033"/>
              </a:solidFill>
            </a:endParaRPr>
          </a:p>
        </p:txBody>
      </p:sp>
      <p:pic>
        <p:nvPicPr>
          <p:cNvPr id="8198" name="Picture 6" descr="vin1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195272">
            <a:off x="5815013" y="4868863"/>
            <a:ext cx="3328987" cy="160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00663"/>
            <a:ext cx="7380288" cy="1143000"/>
          </a:xfrm>
        </p:spPr>
        <p:txBody>
          <a:bodyPr/>
          <a:lstStyle/>
          <a:p>
            <a:r>
              <a:rPr lang="uk-UA" sz="2800" b="1" i="1">
                <a:solidFill>
                  <a:srgbClr val="CC0066"/>
                </a:solidFill>
                <a:latin typeface="Bookman Old Style" pitchFamily="18" charset="0"/>
              </a:rPr>
              <a:t>Результат проростання насіння,</a:t>
            </a:r>
            <a:br>
              <a:rPr lang="uk-UA" sz="2800" b="1" i="1">
                <a:solidFill>
                  <a:srgbClr val="CC0066"/>
                </a:solidFill>
                <a:latin typeface="Bookman Old Style" pitchFamily="18" charset="0"/>
              </a:rPr>
            </a:br>
            <a:r>
              <a:rPr lang="uk-UA" sz="2800" b="1" i="1">
                <a:solidFill>
                  <a:srgbClr val="CC0066"/>
                </a:solidFill>
                <a:latin typeface="Bookman Old Style" pitchFamily="18" charset="0"/>
              </a:rPr>
              <a:t> яке було змочене</a:t>
            </a:r>
            <a:br>
              <a:rPr lang="uk-UA" sz="2800" b="1" i="1">
                <a:solidFill>
                  <a:srgbClr val="CC0066"/>
                </a:solidFill>
                <a:latin typeface="Bookman Old Style" pitchFamily="18" charset="0"/>
              </a:rPr>
            </a:br>
            <a:r>
              <a:rPr lang="uk-UA" sz="2800" b="1" i="1">
                <a:solidFill>
                  <a:srgbClr val="CC0066"/>
                </a:solidFill>
                <a:latin typeface="Bookman Old Style" pitchFamily="18" charset="0"/>
              </a:rPr>
              <a:t> різними напоями (12 день)</a:t>
            </a:r>
            <a:endParaRPr lang="ru-RU" sz="2800" b="1" i="1">
              <a:solidFill>
                <a:srgbClr val="CC0066"/>
              </a:solidFill>
              <a:latin typeface="Bookman Old Style" pitchFamily="18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104" name="Picture 8" descr="03"/>
          <p:cNvPicPr>
            <a:picLocks noChangeAspect="1" noChangeArrowheads="1"/>
          </p:cNvPicPr>
          <p:nvPr/>
        </p:nvPicPr>
        <p:blipFill>
          <a:blip r:embed="rId2"/>
          <a:srcRect b="24310"/>
          <a:stretch>
            <a:fillRect/>
          </a:stretch>
        </p:blipFill>
        <p:spPr bwMode="auto">
          <a:xfrm>
            <a:off x="900113" y="404813"/>
            <a:ext cx="7200900" cy="4370387"/>
          </a:xfrm>
          <a:prstGeom prst="rect">
            <a:avLst/>
          </a:prstGeom>
          <a:noFill/>
          <a:ln w="76200" cmpd="tri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4105" name="Picture 9" descr="vin1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195272">
            <a:off x="5815013" y="4941888"/>
            <a:ext cx="3328987" cy="160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5229225"/>
            <a:ext cx="5905500" cy="1143000"/>
          </a:xfrm>
        </p:spPr>
        <p:txBody>
          <a:bodyPr/>
          <a:lstStyle/>
          <a:p>
            <a:r>
              <a:rPr lang="uk-UA" sz="2800" b="1" i="1" dirty="0">
                <a:solidFill>
                  <a:srgbClr val="CC0066"/>
                </a:solidFill>
                <a:latin typeface="Bookman Old Style" pitchFamily="18" charset="0"/>
              </a:rPr>
              <a:t>Вигляд</a:t>
            </a:r>
            <a:r>
              <a:rPr lang="uk-UA" sz="4000" b="1" dirty="0"/>
              <a:t> </a:t>
            </a:r>
            <a:r>
              <a:rPr lang="uk-UA" sz="2800" b="1" i="1" dirty="0">
                <a:solidFill>
                  <a:srgbClr val="CC0066"/>
                </a:solidFill>
                <a:latin typeface="Bookman Old Style" pitchFamily="18" charset="0"/>
              </a:rPr>
              <a:t>рослин </a:t>
            </a:r>
            <a:br>
              <a:rPr lang="uk-UA" sz="2800" b="1" i="1" dirty="0">
                <a:solidFill>
                  <a:srgbClr val="CC0066"/>
                </a:solidFill>
                <a:latin typeface="Bookman Old Style" pitchFamily="18" charset="0"/>
              </a:rPr>
            </a:br>
            <a:r>
              <a:rPr lang="uk-UA" sz="2800" b="1" i="1" dirty="0">
                <a:solidFill>
                  <a:srgbClr val="CC0066"/>
                </a:solidFill>
                <a:latin typeface="Bookman Old Style" pitchFamily="18" charset="0"/>
              </a:rPr>
              <a:t>на 21 – й день досліду</a:t>
            </a:r>
            <a:r>
              <a:rPr lang="ru-RU" sz="4000" dirty="0"/>
              <a:t> </a:t>
            </a:r>
          </a:p>
        </p:txBody>
      </p:sp>
      <p:pic>
        <p:nvPicPr>
          <p:cNvPr id="5125" name="Picture 5" descr="DSCF1563"/>
          <p:cNvPicPr>
            <a:picLocks noChangeAspect="1" noChangeArrowheads="1"/>
          </p:cNvPicPr>
          <p:nvPr/>
        </p:nvPicPr>
        <p:blipFill>
          <a:blip r:embed="rId2" cstate="print"/>
          <a:srcRect l="2750" t="8696" r="2238" b="7024"/>
          <a:stretch>
            <a:fillRect/>
          </a:stretch>
        </p:blipFill>
        <p:spPr bwMode="auto">
          <a:xfrm>
            <a:off x="755650" y="404813"/>
            <a:ext cx="7200900" cy="4578350"/>
          </a:xfrm>
          <a:prstGeom prst="rect">
            <a:avLst/>
          </a:prstGeom>
          <a:noFill/>
          <a:ln w="76200" cmpd="tri" algn="ctr">
            <a:solidFill>
              <a:srgbClr val="800000"/>
            </a:solidFill>
            <a:miter lim="800000"/>
            <a:headEnd/>
            <a:tailEnd/>
          </a:ln>
          <a:effectLst/>
        </p:spPr>
      </p:pic>
      <p:pic>
        <p:nvPicPr>
          <p:cNvPr id="5126" name="Picture 6" descr="vin1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195272">
            <a:off x="6084888" y="4868863"/>
            <a:ext cx="3328987" cy="160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333375"/>
            <a:ext cx="6572250" cy="4929188"/>
          </a:xfrm>
          <a:prstGeom prst="rect">
            <a:avLst/>
          </a:prstGeom>
          <a:noFill/>
          <a:ln w="76200" cmpd="tri" algn="ctr">
            <a:solidFill>
              <a:srgbClr val="800000"/>
            </a:solidFill>
            <a:miter lim="800000"/>
            <a:headEnd/>
            <a:tailEnd/>
          </a:ln>
          <a:effectLst/>
        </p:spPr>
      </p:pic>
      <p:sp>
        <p:nvSpPr>
          <p:cNvPr id="20487" name="Rectangle 7"/>
          <p:cNvSpPr>
            <a:spLocks noGrp="1" noChangeArrowheads="1"/>
          </p:cNvSpPr>
          <p:nvPr>
            <p:ph type="title"/>
          </p:nvPr>
        </p:nvSpPr>
        <p:spPr>
          <a:xfrm>
            <a:off x="1331913" y="5300663"/>
            <a:ext cx="4824412" cy="1143000"/>
          </a:xfrm>
        </p:spPr>
        <p:txBody>
          <a:bodyPr/>
          <a:lstStyle/>
          <a:p>
            <a:r>
              <a:rPr lang="uk-UA" sz="2800" b="1" i="1">
                <a:solidFill>
                  <a:srgbClr val="CC0066"/>
                </a:solidFill>
                <a:latin typeface="Bookman Old Style" pitchFamily="18" charset="0"/>
              </a:rPr>
              <a:t>Вигляд рослин </a:t>
            </a:r>
            <a:br>
              <a:rPr lang="uk-UA" sz="2800" b="1" i="1">
                <a:solidFill>
                  <a:srgbClr val="CC0066"/>
                </a:solidFill>
                <a:latin typeface="Bookman Old Style" pitchFamily="18" charset="0"/>
              </a:rPr>
            </a:br>
            <a:r>
              <a:rPr lang="uk-UA" sz="2800" b="1" i="1">
                <a:solidFill>
                  <a:srgbClr val="CC0066"/>
                </a:solidFill>
                <a:latin typeface="Bookman Old Style" pitchFamily="18" charset="0"/>
              </a:rPr>
              <a:t>(2 місяць досліду)</a:t>
            </a:r>
            <a:endParaRPr lang="ru-RU" sz="2800" b="1" i="1">
              <a:solidFill>
                <a:srgbClr val="CC0066"/>
              </a:solidFill>
              <a:latin typeface="Bookman Old Style" pitchFamily="18" charset="0"/>
            </a:endParaRPr>
          </a:p>
        </p:txBody>
      </p:sp>
      <p:pic>
        <p:nvPicPr>
          <p:cNvPr id="20485" name="Picture 5" descr="vin1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195272">
            <a:off x="5815013" y="4868863"/>
            <a:ext cx="3328987" cy="160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2" descr="D:\Школа\Шкільні будні і домашні 2012\Шкільні будні 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404813"/>
            <a:ext cx="6103938" cy="4578350"/>
          </a:xfrm>
          <a:prstGeom prst="rect">
            <a:avLst/>
          </a:prstGeom>
          <a:noFill/>
          <a:ln w="76200" cmpd="tri" algn="ctr">
            <a:solidFill>
              <a:srgbClr val="800000"/>
            </a:solidFill>
            <a:miter lim="800000"/>
            <a:headEnd/>
            <a:tailEnd/>
          </a:ln>
          <a:effectLst/>
        </p:spPr>
      </p:pic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>
          <a:xfrm>
            <a:off x="1042988" y="5300663"/>
            <a:ext cx="5672152" cy="1143000"/>
          </a:xfrm>
          <a:noFill/>
          <a:ln/>
        </p:spPr>
        <p:txBody>
          <a:bodyPr/>
          <a:lstStyle/>
          <a:p>
            <a:r>
              <a:rPr lang="uk-UA" sz="2800" b="1" i="1" dirty="0">
                <a:solidFill>
                  <a:srgbClr val="CC0066"/>
                </a:solidFill>
                <a:latin typeface="Bookman Old Style" pitchFamily="18" charset="0"/>
              </a:rPr>
              <a:t>Вимивання</a:t>
            </a:r>
            <a:r>
              <a:rPr lang="uk-UA" sz="2400" b="1" i="1" dirty="0"/>
              <a:t> </a:t>
            </a:r>
            <a:r>
              <a:rPr lang="uk-UA" sz="2800" b="1" i="1" dirty="0">
                <a:solidFill>
                  <a:srgbClr val="CC0066"/>
                </a:solidFill>
                <a:latin typeface="Bookman Old Style" pitchFamily="18" charset="0"/>
              </a:rPr>
              <a:t>кальцію Кока – </a:t>
            </a:r>
            <a:r>
              <a:rPr lang="uk-UA" sz="2800" b="1" i="1" dirty="0" err="1">
                <a:solidFill>
                  <a:srgbClr val="CC0066"/>
                </a:solidFill>
                <a:latin typeface="Bookman Old Style" pitchFamily="18" charset="0"/>
              </a:rPr>
              <a:t>колою</a:t>
            </a:r>
            <a:r>
              <a:rPr lang="uk-UA" sz="2800" b="1" i="1" dirty="0">
                <a:solidFill>
                  <a:srgbClr val="CC0066"/>
                </a:solidFill>
                <a:latin typeface="Bookman Old Style" pitchFamily="18" charset="0"/>
              </a:rPr>
              <a:t> з шкарлупи яйця </a:t>
            </a:r>
            <a:br>
              <a:rPr lang="uk-UA" sz="2800" b="1" i="1" dirty="0">
                <a:solidFill>
                  <a:srgbClr val="CC0066"/>
                </a:solidFill>
                <a:latin typeface="Bookman Old Style" pitchFamily="18" charset="0"/>
              </a:rPr>
            </a:br>
            <a:r>
              <a:rPr lang="uk-UA" sz="2800" b="1" i="1" dirty="0">
                <a:solidFill>
                  <a:srgbClr val="CC0066"/>
                </a:solidFill>
                <a:latin typeface="Bookman Old Style" pitchFamily="18" charset="0"/>
              </a:rPr>
              <a:t>(2 місяць досліду)</a:t>
            </a:r>
            <a:endParaRPr lang="ru-RU" sz="2800" b="1" i="1" dirty="0">
              <a:solidFill>
                <a:srgbClr val="CC0066"/>
              </a:solidFill>
              <a:latin typeface="Bookman Old Style" pitchFamily="18" charset="0"/>
            </a:endParaRPr>
          </a:p>
        </p:txBody>
      </p:sp>
      <p:pic>
        <p:nvPicPr>
          <p:cNvPr id="21510" name="Picture 6" descr="vin1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195272">
            <a:off x="5815013" y="4868863"/>
            <a:ext cx="3328987" cy="160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2800" b="1" i="1">
                <a:solidFill>
                  <a:srgbClr val="CC0066"/>
                </a:solidFill>
                <a:latin typeface="Bookman Old Style" pitchFamily="18" charset="0"/>
              </a:rPr>
              <a:t>Підготовлена артезіанська вода</a:t>
            </a:r>
          </a:p>
          <a:p>
            <a:r>
              <a:rPr lang="uk-UA" sz="2800" b="1" i="1">
                <a:solidFill>
                  <a:srgbClr val="CC0066"/>
                </a:solidFill>
                <a:latin typeface="Bookman Old Style" pitchFamily="18" charset="0"/>
              </a:rPr>
              <a:t>Цукор</a:t>
            </a:r>
          </a:p>
          <a:p>
            <a:r>
              <a:rPr lang="uk-UA" sz="2800" b="1" i="1">
                <a:solidFill>
                  <a:srgbClr val="CC0066"/>
                </a:solidFill>
                <a:latin typeface="Bookman Old Style" pitchFamily="18" charset="0"/>
              </a:rPr>
              <a:t>Діоксид вуглецю</a:t>
            </a:r>
            <a:r>
              <a:rPr lang="en-US" sz="2800" b="1" i="1">
                <a:solidFill>
                  <a:srgbClr val="CC0066"/>
                </a:solidFill>
                <a:latin typeface="Bookman Old Style" pitchFamily="18" charset="0"/>
              </a:rPr>
              <a:t> </a:t>
            </a:r>
            <a:r>
              <a:rPr lang="uk-UA" sz="2800" b="1" i="1" u="sng">
                <a:solidFill>
                  <a:srgbClr val="CC0066"/>
                </a:solidFill>
                <a:latin typeface="Bookman Old Style" pitchFamily="18" charset="0"/>
              </a:rPr>
              <a:t>Е 290</a:t>
            </a:r>
            <a:r>
              <a:rPr lang="ru-RU" sz="2800" b="1" i="1" u="sng">
                <a:solidFill>
                  <a:srgbClr val="CC0066"/>
                </a:solidFill>
                <a:latin typeface="Bookman Old Style" pitchFamily="18" charset="0"/>
              </a:rPr>
              <a:t> </a:t>
            </a:r>
            <a:endParaRPr lang="uk-UA" sz="2800" b="1" i="1" u="sng">
              <a:solidFill>
                <a:srgbClr val="CC0066"/>
              </a:solidFill>
              <a:latin typeface="Bookman Old Style" pitchFamily="18" charset="0"/>
            </a:endParaRPr>
          </a:p>
          <a:p>
            <a:r>
              <a:rPr lang="uk-UA" sz="2800" b="1" i="1">
                <a:solidFill>
                  <a:srgbClr val="CC0066"/>
                </a:solidFill>
                <a:latin typeface="Bookman Old Style" pitchFamily="18" charset="0"/>
              </a:rPr>
              <a:t>Барвник цукровий колер ІV (карамель )</a:t>
            </a:r>
          </a:p>
          <a:p>
            <a:r>
              <a:rPr lang="uk-UA" sz="2800" b="1" i="1">
                <a:solidFill>
                  <a:srgbClr val="CC0066"/>
                </a:solidFill>
                <a:latin typeface="Bookman Old Style" pitchFamily="18" charset="0"/>
              </a:rPr>
              <a:t> Ортофосфатна кислота </a:t>
            </a:r>
            <a:r>
              <a:rPr lang="uk-UA" sz="2800" b="1" i="1" u="sng">
                <a:solidFill>
                  <a:srgbClr val="CC0066"/>
                </a:solidFill>
                <a:latin typeface="Bookman Old Style" pitchFamily="18" charset="0"/>
              </a:rPr>
              <a:t>E338</a:t>
            </a:r>
            <a:r>
              <a:rPr lang="ru-RU" sz="2800" b="1" i="1" u="sng">
                <a:solidFill>
                  <a:srgbClr val="CC0066"/>
                </a:solidFill>
                <a:latin typeface="Bookman Old Style" pitchFamily="18" charset="0"/>
              </a:rPr>
              <a:t> </a:t>
            </a:r>
            <a:endParaRPr lang="uk-UA" sz="2800" b="1" i="1" u="sng">
              <a:solidFill>
                <a:srgbClr val="CC0066"/>
              </a:solidFill>
              <a:latin typeface="Bookman Old Style" pitchFamily="18" charset="0"/>
            </a:endParaRPr>
          </a:p>
          <a:p>
            <a:r>
              <a:rPr lang="uk-UA" sz="2800" b="1" i="1">
                <a:solidFill>
                  <a:srgbClr val="CC0066"/>
                </a:solidFill>
                <a:latin typeface="Bookman Old Style" pitchFamily="18" charset="0"/>
              </a:rPr>
              <a:t>Кофеїн </a:t>
            </a:r>
          </a:p>
          <a:p>
            <a:r>
              <a:rPr lang="uk-UA" sz="2800" b="1" i="1">
                <a:solidFill>
                  <a:srgbClr val="CC0066"/>
                </a:solidFill>
                <a:latin typeface="Bookman Old Style" pitchFamily="18" charset="0"/>
              </a:rPr>
              <a:t>Ароматизатори. </a:t>
            </a:r>
            <a:endParaRPr lang="ru-RU" sz="2800" b="1" i="1">
              <a:solidFill>
                <a:srgbClr val="CC0066"/>
              </a:solidFill>
              <a:latin typeface="Bookman Old Style" pitchFamily="18" charset="0"/>
            </a:endParaRPr>
          </a:p>
        </p:txBody>
      </p:sp>
      <p:pic>
        <p:nvPicPr>
          <p:cNvPr id="7175" name="Picture 7" descr="vin1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195272">
            <a:off x="5815013" y="4868863"/>
            <a:ext cx="3328987" cy="1609725"/>
          </a:xfrm>
          <a:prstGeom prst="rect">
            <a:avLst/>
          </a:prstGeom>
          <a:noFill/>
        </p:spPr>
      </p:pic>
      <p:sp>
        <p:nvSpPr>
          <p:cNvPr id="7176" name="WordArt 8"/>
          <p:cNvSpPr>
            <a:spLocks noChangeArrowheads="1" noChangeShapeType="1" noTextEdit="1"/>
          </p:cNvSpPr>
          <p:nvPr/>
        </p:nvSpPr>
        <p:spPr bwMode="auto">
          <a:xfrm>
            <a:off x="1331913" y="0"/>
            <a:ext cx="6265862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ookman Old Style"/>
              </a:rPr>
              <a:t>Склад "Кока - Коли":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vin1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195272">
            <a:off x="5815013" y="4868863"/>
            <a:ext cx="3328987" cy="1609725"/>
          </a:xfrm>
          <a:prstGeom prst="rect">
            <a:avLst/>
          </a:prstGeom>
          <a:noFill/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323850" y="981075"/>
            <a:ext cx="88201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uk-UA" sz="2400" b="1" i="1">
                <a:solidFill>
                  <a:srgbClr val="CC0066"/>
                </a:solidFill>
                <a:latin typeface="Bookman Old Style" pitchFamily="18" charset="0"/>
              </a:rPr>
              <a:t>Яблучний та мандариновий соки концентровані;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uk-UA" sz="2400" b="1" i="1">
                <a:solidFill>
                  <a:srgbClr val="CC0066"/>
                </a:solidFill>
                <a:latin typeface="Bookman Old Style" pitchFamily="18" charset="0"/>
              </a:rPr>
              <a:t>Бананове пюре;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uk-UA" sz="2400" b="1" i="1">
                <a:solidFill>
                  <a:srgbClr val="CC0066"/>
                </a:solidFill>
                <a:latin typeface="Bookman Old Style" pitchFamily="18" charset="0"/>
              </a:rPr>
              <a:t>Ананасовий та апельсиновий соки концентровані;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uk-UA" sz="2400" b="1" i="1">
                <a:solidFill>
                  <a:srgbClr val="CC0066"/>
                </a:solidFill>
                <a:latin typeface="Bookman Old Style" pitchFamily="18" charset="0"/>
              </a:rPr>
              <a:t>Пюре з гуави та манго;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uk-UA" sz="2400" b="1" i="1">
                <a:solidFill>
                  <a:srgbClr val="CC0066"/>
                </a:solidFill>
                <a:latin typeface="Bookman Old Style" pitchFamily="18" charset="0"/>
              </a:rPr>
              <a:t>Сік маракуйї </a:t>
            </a:r>
            <a:r>
              <a:rPr lang="ru-RU" sz="2400" b="1" i="1">
                <a:solidFill>
                  <a:srgbClr val="CC0066"/>
                </a:solidFill>
                <a:latin typeface="Bookman Old Style" pitchFamily="18" charset="0"/>
              </a:rPr>
              <a:t>конц</a:t>
            </a:r>
            <a:r>
              <a:rPr lang="uk-UA" sz="2400" b="1" i="1">
                <a:solidFill>
                  <a:srgbClr val="CC0066"/>
                </a:solidFill>
                <a:latin typeface="Bookman Old Style" pitchFamily="18" charset="0"/>
              </a:rPr>
              <a:t>ентрований;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uk-UA" sz="2400" b="1" i="1">
                <a:solidFill>
                  <a:srgbClr val="CC0066"/>
                </a:solidFill>
                <a:latin typeface="Bookman Old Style" pitchFamily="18" charset="0"/>
              </a:rPr>
              <a:t>Абрикосове пюре;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uk-UA" sz="2400" b="1" i="1">
                <a:solidFill>
                  <a:srgbClr val="CC0066"/>
                </a:solidFill>
                <a:latin typeface="Bookman Old Style" pitchFamily="18" charset="0"/>
              </a:rPr>
              <a:t>Соки лимону та лайму концентровані;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uk-UA" sz="2400" b="1" i="1">
                <a:solidFill>
                  <a:srgbClr val="CC0066"/>
                </a:solidFill>
                <a:latin typeface="Bookman Old Style" pitchFamily="18" charset="0"/>
              </a:rPr>
              <a:t>Морквяне та яблучне пюре;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uk-UA" sz="2400" b="1" i="1">
                <a:solidFill>
                  <a:srgbClr val="CC0066"/>
                </a:solidFill>
                <a:latin typeface="Bookman Old Style" pitchFamily="18" charset="0"/>
              </a:rPr>
              <a:t>Цукровий сироп;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uk-UA" sz="2400" b="1" i="1">
                <a:solidFill>
                  <a:srgbClr val="CC0066"/>
                </a:solidFill>
                <a:latin typeface="Bookman Old Style" pitchFamily="18" charset="0"/>
              </a:rPr>
              <a:t>Глюкозно – фруктовий сироп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uk-UA" sz="2400" b="1" i="1">
                <a:solidFill>
                  <a:srgbClr val="CC0066"/>
                </a:solidFill>
                <a:latin typeface="Bookman Old Style" pitchFamily="18" charset="0"/>
              </a:rPr>
              <a:t>Регулятор кислотності – лимонна кислота;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uk-UA" sz="2400" b="1" i="1">
                <a:solidFill>
                  <a:srgbClr val="CC0066"/>
                </a:solidFill>
                <a:latin typeface="Bookman Old Style" pitchFamily="18" charset="0"/>
              </a:rPr>
              <a:t>Ароматизатор «Тропік»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uk-UA" sz="2400" b="1" i="1">
                <a:solidFill>
                  <a:srgbClr val="CC0066"/>
                </a:solidFill>
                <a:latin typeface="Bookman Old Style" pitchFamily="18" charset="0"/>
              </a:rPr>
              <a:t>Провітамін А</a:t>
            </a:r>
            <a:endParaRPr lang="ru-RU" sz="2400" b="1" i="1">
              <a:solidFill>
                <a:srgbClr val="CC0066"/>
              </a:solidFill>
              <a:latin typeface="Bookman Old Style" pitchFamily="18" charset="0"/>
            </a:endParaRPr>
          </a:p>
        </p:txBody>
      </p:sp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1403350" y="0"/>
            <a:ext cx="6265863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ookman Old Style"/>
              </a:rPr>
              <a:t>Склад нектару "Садочок":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  <a:p>
            <a:r>
              <a:rPr lang="ru-RU" sz="2800" b="1" i="1">
                <a:solidFill>
                  <a:srgbClr val="CC0066"/>
                </a:solidFill>
                <a:latin typeface="Bookman Old Style" pitchFamily="18" charset="0"/>
              </a:rPr>
              <a:t>йод &lt; 2 мкг/дм3</a:t>
            </a:r>
          </a:p>
          <a:p>
            <a:r>
              <a:rPr lang="ru-RU" sz="2800" b="1" i="1">
                <a:solidFill>
                  <a:srgbClr val="CC0066"/>
                </a:solidFill>
                <a:latin typeface="Bookman Old Style" pitchFamily="18" charset="0"/>
              </a:rPr>
              <a:t>калій 2 мг/дм3</a:t>
            </a:r>
          </a:p>
          <a:p>
            <a:r>
              <a:rPr lang="ru-RU" sz="2800" b="1" i="1">
                <a:solidFill>
                  <a:srgbClr val="CC0066"/>
                </a:solidFill>
                <a:latin typeface="Bookman Old Style" pitchFamily="18" charset="0"/>
              </a:rPr>
              <a:t>кальцій 2 мг/дм3</a:t>
            </a:r>
          </a:p>
          <a:p>
            <a:r>
              <a:rPr lang="ru-RU" sz="2800" b="1" i="1">
                <a:solidFill>
                  <a:srgbClr val="CC0066"/>
                </a:solidFill>
                <a:latin typeface="Bookman Old Style" pitchFamily="18" charset="0"/>
              </a:rPr>
              <a:t>магній 17 мг/дм3</a:t>
            </a:r>
          </a:p>
          <a:p>
            <a:r>
              <a:rPr lang="ru-RU" sz="2800" b="1" i="1">
                <a:solidFill>
                  <a:srgbClr val="CC0066"/>
                </a:solidFill>
                <a:latin typeface="Bookman Old Style" pitchFamily="18" charset="0"/>
              </a:rPr>
              <a:t>натрій 16,3 мг/дм3</a:t>
            </a:r>
          </a:p>
          <a:p>
            <a:r>
              <a:rPr lang="ru-RU" sz="2800" b="1" i="1">
                <a:solidFill>
                  <a:srgbClr val="CC0066"/>
                </a:solidFill>
                <a:latin typeface="Bookman Old Style" pitchFamily="18" charset="0"/>
              </a:rPr>
              <a:t>сухий залишок 115 мг/дм3</a:t>
            </a:r>
          </a:p>
          <a:p>
            <a:r>
              <a:rPr lang="ru-RU" sz="2800" b="1" i="1">
                <a:solidFill>
                  <a:srgbClr val="CC0066"/>
                </a:solidFill>
                <a:latin typeface="Bookman Old Style" pitchFamily="18" charset="0"/>
              </a:rPr>
              <a:t>фт</a:t>
            </a:r>
            <a:r>
              <a:rPr lang="uk-UA" sz="2800" b="1" i="1">
                <a:solidFill>
                  <a:srgbClr val="CC0066"/>
                </a:solidFill>
                <a:latin typeface="Bookman Old Style" pitchFamily="18" charset="0"/>
              </a:rPr>
              <a:t>о</a:t>
            </a:r>
            <a:r>
              <a:rPr lang="ru-RU" sz="2800" b="1" i="1">
                <a:solidFill>
                  <a:srgbClr val="CC0066"/>
                </a:solidFill>
                <a:latin typeface="Bookman Old Style" pitchFamily="18" charset="0"/>
              </a:rPr>
              <a:t>риди 0,06 мг/дм3</a:t>
            </a: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1403350" y="0"/>
            <a:ext cx="6265863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ookman Old Style"/>
              </a:rPr>
              <a:t>Мінеральний склад </a:t>
            </a:r>
          </a:p>
          <a:p>
            <a:pPr algn="ctr"/>
            <a:r>
              <a:rPr lang="ru-RU" sz="24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ookman Old Style"/>
              </a:rPr>
              <a:t>води «Аляска»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/>
          <a:srcRect t="13005" r="24414"/>
          <a:stretch>
            <a:fillRect/>
          </a:stretch>
        </p:blipFill>
        <p:spPr bwMode="auto">
          <a:xfrm>
            <a:off x="6011863" y="1412875"/>
            <a:ext cx="2439987" cy="3743325"/>
          </a:xfrm>
          <a:prstGeom prst="rect">
            <a:avLst/>
          </a:prstGeom>
          <a:noFill/>
          <a:ln w="76200" cmpd="tri" algn="ctr">
            <a:solidFill>
              <a:srgbClr val="800000"/>
            </a:solidFill>
            <a:miter lim="800000"/>
            <a:headEnd/>
            <a:tailEnd/>
          </a:ln>
          <a:effectLst/>
        </p:spPr>
      </p:pic>
      <p:pic>
        <p:nvPicPr>
          <p:cNvPr id="3077" name="Picture 5" descr="vin1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195272">
            <a:off x="5815013" y="4868863"/>
            <a:ext cx="3328987" cy="160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409</Words>
  <Application>Microsoft Office PowerPoint</Application>
  <PresentationFormat>Экран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Підготувала: ЗДВР, вчитель біології Атаманчук Н.Л.</vt:lpstr>
      <vt:lpstr>Слайд 2</vt:lpstr>
      <vt:lpstr>Результат проростання насіння,  яке було змочене  різними напоями (12 день)</vt:lpstr>
      <vt:lpstr>Вигляд рослин  на 21 – й день досліду </vt:lpstr>
      <vt:lpstr>Вигляд рослин  (2 місяць досліду)</vt:lpstr>
      <vt:lpstr>Вимивання кальцію Кока – колою з шкарлупи яйця  (2 місяць досліду)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11</cp:revision>
  <dcterms:created xsi:type="dcterms:W3CDTF">2012-11-24T13:47:48Z</dcterms:created>
  <dcterms:modified xsi:type="dcterms:W3CDTF">2015-03-08T09:15:48Z</dcterms:modified>
</cp:coreProperties>
</file>