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sldIdLst>
    <p:sldId id="279" r:id="rId2"/>
    <p:sldId id="260" r:id="rId3"/>
    <p:sldId id="301" r:id="rId4"/>
    <p:sldId id="256" r:id="rId5"/>
    <p:sldId id="273" r:id="rId6"/>
    <p:sldId id="264" r:id="rId7"/>
    <p:sldId id="275" r:id="rId8"/>
    <p:sldId id="274" r:id="rId9"/>
    <p:sldId id="294" r:id="rId10"/>
    <p:sldId id="276" r:id="rId11"/>
    <p:sldId id="277" r:id="rId12"/>
    <p:sldId id="261" r:id="rId13"/>
    <p:sldId id="290" r:id="rId14"/>
    <p:sldId id="291" r:id="rId15"/>
    <p:sldId id="292" r:id="rId16"/>
    <p:sldId id="293" r:id="rId17"/>
    <p:sldId id="269" r:id="rId18"/>
    <p:sldId id="281" r:id="rId19"/>
    <p:sldId id="282" r:id="rId20"/>
    <p:sldId id="265" r:id="rId21"/>
    <p:sldId id="303" r:id="rId22"/>
    <p:sldId id="287" r:id="rId23"/>
    <p:sldId id="302" r:id="rId24"/>
    <p:sldId id="289" r:id="rId25"/>
    <p:sldId id="300" r:id="rId26"/>
    <p:sldId id="288" r:id="rId27"/>
    <p:sldId id="296" r:id="rId28"/>
    <p:sldId id="283" r:id="rId29"/>
    <p:sldId id="298" r:id="rId30"/>
    <p:sldId id="299" r:id="rId31"/>
    <p:sldId id="284" r:id="rId32"/>
    <p:sldId id="297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FC7C"/>
    <a:srgbClr val="3C7041"/>
    <a:srgbClr val="89137B"/>
    <a:srgbClr val="FFCCFF"/>
    <a:srgbClr val="CC99FF"/>
    <a:srgbClr val="FF66CC"/>
    <a:srgbClr val="FFCCCC"/>
    <a:srgbClr val="99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9594" autoAdjust="0"/>
  </p:normalViewPr>
  <p:slideViewPr>
    <p:cSldViewPr>
      <p:cViewPr>
        <p:scale>
          <a:sx n="60" d="100"/>
          <a:sy n="60" d="100"/>
        </p:scale>
        <p:origin x="-78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F68F0-5649-4A9D-9BFA-6DE49F22D2E6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8876C-720B-4B53-A0ED-54CABDBC64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4687F-4CFD-4FE7-84A2-0CF515941DED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520EE-1ED9-425E-B9DA-C1D38CF6AE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37EE4-8CDB-4A85-B6D1-A7167A75C05D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181FD-DB0D-4B1E-8DAF-5AC0F11ED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88FAA-24BE-4386-B851-5238BC516FB0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29037-434C-43F1-A72B-55E02585A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0FBC1-939A-4E05-8824-D36E0A39929C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6A03-0846-43BC-B421-8D1AEB11A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39544-42A0-428B-99D7-BF859E302A5F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0C53C-C9F9-441A-BDE1-1E80D0969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C9C92-952F-41FD-919D-CF71384BBEBF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D5DB7-AA9E-4F2D-B3C6-E2B8A6BE0A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600DD-79B8-4AAA-B761-9E18926C9D14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8E658-B3CE-459B-B970-B137D48187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81381-F4AA-47F7-BB6D-4A4F9B6E5661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CC25-1A6D-4D38-BF08-FFA0F3F71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661BE-5778-4260-864D-351B022395CF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C37DE-165E-4E02-91F5-32FEB4E54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02FA6-43F3-4E70-A367-8D665D532159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88BB1-1855-4718-B82B-6F50D2273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831FD3-6BB0-499D-8815-0AE55A9A2B39}" type="datetimeFigureOut">
              <a:rPr lang="ru-RU"/>
              <a:pPr>
                <a:defRPr/>
              </a:pPr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47D1FC-0FFF-43FA-B28B-CBE865474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ipartof.com/portfolio/bnpdesignstudio/illustration/black-capital-letter-y-outlined-in-green-with-colorful-flowers-and-butterflies-84558.html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openxmlformats.org/officeDocument/2006/relationships/image" Target="../media/image1.png"/><Relationship Id="rId2" Type="http://schemas.openxmlformats.org/officeDocument/2006/relationships/hyperlink" Target="http://www.clipartof.com/portfolio/bnpdesignstudio/illustration/black-capital-letter-k-outlined-in-green-with-colorful-flowers-and-butterflies-84557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lipartof.com/portfolio/bnpdesignstudio/illustration/black-capital-letter-o-outlined-in-green-with-colorful-flowers-and-butterflies-84570.html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0" Type="http://schemas.openxmlformats.org/officeDocument/2006/relationships/hyperlink" Target="http://www.clipartof.com/portfolio/bnpdesignstudio/illustration/black-capital-letter-c-outlined-in-green-with-colorful-flowers-and-butterflies-84566.html" TargetMode="External"/><Relationship Id="rId4" Type="http://schemas.openxmlformats.org/officeDocument/2006/relationships/hyperlink" Target="http://www.clipartof.com/portfolio/bnpdesignstudio/illustration/black-capital-letter-p-outlined-in-green-with-colorful-flowers-and-butterflies-84552.html" TargetMode="External"/><Relationship Id="rId9" Type="http://schemas.openxmlformats.org/officeDocument/2006/relationships/image" Target="../media/image10.jpe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1547813" y="333375"/>
            <a:ext cx="6337300" cy="1223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ea typeface="+mj-ea"/>
                <a:cs typeface="+mj-cs"/>
              </a:rPr>
              <a:t>Екологічна агітбригада</a:t>
            </a:r>
            <a:endParaRPr lang="ru-RU" sz="54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grpSp>
        <p:nvGrpSpPr>
          <p:cNvPr id="2051" name="Group 24"/>
          <p:cNvGrpSpPr>
            <a:grpSpLocks/>
          </p:cNvGrpSpPr>
          <p:nvPr/>
        </p:nvGrpSpPr>
        <p:grpSpPr bwMode="auto">
          <a:xfrm>
            <a:off x="231775" y="0"/>
            <a:ext cx="8567738" cy="6453188"/>
            <a:chOff x="0" y="0"/>
            <a:chExt cx="5397" cy="4065"/>
          </a:xfrm>
        </p:grpSpPr>
        <p:pic>
          <p:nvPicPr>
            <p:cNvPr id="2056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751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7" name="Rectangle 26"/>
            <p:cNvSpPr>
              <a:spLocks noChangeArrowheads="1"/>
            </p:cNvSpPr>
            <p:nvPr/>
          </p:nvSpPr>
          <p:spPr bwMode="auto">
            <a:xfrm>
              <a:off x="136" y="210"/>
              <a:ext cx="5261" cy="3855"/>
            </a:xfrm>
            <a:prstGeom prst="rect">
              <a:avLst/>
            </a:prstGeom>
            <a:noFill/>
            <a:ln w="92075" cmpd="tri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7225" y="4171950"/>
            <a:ext cx="46767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1950">
            <a:off x="882814" y="1746715"/>
            <a:ext cx="4248150" cy="29511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4283968" y="3356992"/>
            <a:ext cx="417646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КРОКУС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</p:txBody>
      </p:sp>
      <p:sp>
        <p:nvSpPr>
          <p:cNvPr id="11" name="Прямоугольник 10"/>
          <p:cNvSpPr/>
          <p:nvPr/>
        </p:nvSpPr>
        <p:spPr>
          <a:xfrm rot="21317873">
            <a:off x="842963" y="4945063"/>
            <a:ext cx="5395912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32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Козівської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школи І-ІІІ ст. №2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779838" y="1557338"/>
            <a:ext cx="563721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Ліс – скарбниця </a:t>
            </a:r>
            <a:endParaRPr lang="ru-RU" sz="5400" b="1" dirty="0" smtClean="0">
              <a:solidFill>
                <a:srgbClr val="8913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2297" name="Picture 2" descr="http://www.vasilekstroy.ru/house1/7_house_6x6.jpg"/>
          <p:cNvPicPr>
            <a:picLocks noChangeAspect="1" noChangeArrowheads="1"/>
          </p:cNvPicPr>
          <p:nvPr/>
        </p:nvPicPr>
        <p:blipFill>
          <a:blip r:embed="rId2"/>
          <a:srcRect l="15094" b="6918"/>
          <a:stretch>
            <a:fillRect/>
          </a:stretch>
        </p:blipFill>
        <p:spPr bwMode="auto">
          <a:xfrm>
            <a:off x="1331913" y="765175"/>
            <a:ext cx="3214687" cy="2643188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  <p:pic>
        <p:nvPicPr>
          <p:cNvPr id="12298" name="Picture 6" descr="http://t1.gstatic.com/images?q=tbn:ANd9GcTcmJgNqZzeRu43GdaminHo5VPg_43ca-gLQlQP2BLi9oS-U-s2SJOv1teDd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213100"/>
            <a:ext cx="3059113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0" descr="http://i.sunhome.ru/contest_foto/57/originalnie-valentinki--original.jpg"/>
          <p:cNvPicPr>
            <a:picLocks noChangeAspect="1" noChangeArrowheads="1"/>
          </p:cNvPicPr>
          <p:nvPr/>
        </p:nvPicPr>
        <p:blipFill>
          <a:blip r:embed="rId4"/>
          <a:srcRect l="27536" b="4929"/>
          <a:stretch>
            <a:fillRect/>
          </a:stretch>
        </p:blipFill>
        <p:spPr bwMode="auto">
          <a:xfrm>
            <a:off x="1692275" y="3789363"/>
            <a:ext cx="2700338" cy="2214562"/>
          </a:xfrm>
          <a:prstGeom prst="rect">
            <a:avLst/>
          </a:prstGeom>
          <a:noFill/>
          <a:ln w="60325" cmpd="thinThick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11270" name="Group 14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11271" name="Group 15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1127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74" name="Rectangle 17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1272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rada.dolyna.info/wp-content/uploads/2011/04/pic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981075"/>
            <a:ext cx="4786312" cy="4965700"/>
          </a:xfrm>
          <a:prstGeom prst="rect">
            <a:avLst/>
          </a:prstGeom>
          <a:noFill/>
          <a:ln w="57150" cmpd="thinThick" algn="ctr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12291" name="Group 12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12293" name="Group 13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1229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296" name="Rectangle 15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2294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787900" y="2060575"/>
            <a:ext cx="51847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8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Майбутнє </a:t>
            </a:r>
            <a:br>
              <a:rPr lang="uk-UA" sz="48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8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лісу – </a:t>
            </a:r>
            <a:br>
              <a:rPr lang="uk-UA" sz="48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8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 наших</a:t>
            </a:r>
            <a:br>
              <a:rPr lang="uk-UA" sz="48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8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руках!</a:t>
            </a:r>
            <a:endParaRPr lang="ru-RU" sz="4800" b="1" dirty="0" smtClean="0">
              <a:solidFill>
                <a:srgbClr val="8913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DSCN03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981075"/>
            <a:ext cx="6337300" cy="4751388"/>
          </a:xfrm>
          <a:prstGeom prst="rect">
            <a:avLst/>
          </a:prstGeom>
          <a:noFill/>
          <a:ln w="57150" cmpd="thinThick" algn="ctr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13315" name="Group 12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13316" name="Group 13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13318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19" name="Rectangle 15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3317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9338" y="981075"/>
            <a:ext cx="4548187" cy="2794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Місце, де </a:t>
            </a:r>
            <a:b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горіло вогнище </a:t>
            </a:r>
            <a:b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не родить </a:t>
            </a:r>
            <a:b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20 років!</a:t>
            </a:r>
            <a:endParaRPr lang="ru-RU" sz="4000" dirty="0" smtClean="0"/>
          </a:p>
        </p:txBody>
      </p:sp>
      <p:grpSp>
        <p:nvGrpSpPr>
          <p:cNvPr id="14339" name="Group 14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14341" name="Group 15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1434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44" name="Rectangle 17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4342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340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125538"/>
            <a:ext cx="4543425" cy="4762500"/>
          </a:xfrm>
          <a:prstGeom prst="rect">
            <a:avLst/>
          </a:prstGeom>
          <a:noFill/>
          <a:ln w="57150" cmpd="thinThick" algn="ctr">
            <a:solidFill>
              <a:srgbClr val="89137B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ics.livejournal.com/tak_gena/pic/0002af0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1500188"/>
            <a:ext cx="6000750" cy="4643437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Людино, не сміти!</a:t>
            </a:r>
            <a:endParaRPr lang="ru-RU" b="1" dirty="0" smtClean="0">
              <a:solidFill>
                <a:srgbClr val="8913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pSp>
        <p:nvGrpSpPr>
          <p:cNvPr id="15364" name="Group 12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15365" name="Group 13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1536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68" name="Rectangle 15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5366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nedilya.at.ua/_nw/184/368306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989138"/>
            <a:ext cx="5545137" cy="3816350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175" y="0"/>
            <a:ext cx="5832475" cy="2438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Щороку вирубується понад </a:t>
            </a:r>
            <a:b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400 тис. км</a:t>
            </a:r>
            <a:r>
              <a:rPr lang="uk-UA" sz="4000" b="1" baseline="38000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2</a:t>
            </a: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лісу!</a:t>
            </a:r>
            <a:endParaRPr lang="ru-RU" sz="4000" b="1" dirty="0" smtClean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grpSp>
        <p:nvGrpSpPr>
          <p:cNvPr id="16388" name="Group 12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16389" name="Group 13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1639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392" name="Rectangle 15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6390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life.pravda.com.ua/images/doc/6/c/6c655-1c740-smittezvalyshe-poblyzu-lazeshyny-5.jpg"/>
          <p:cNvPicPr>
            <a:picLocks noChangeAspect="1" noChangeArrowheads="1"/>
          </p:cNvPicPr>
          <p:nvPr/>
        </p:nvPicPr>
        <p:blipFill>
          <a:blip r:embed="rId2"/>
          <a:srcRect l="16309"/>
          <a:stretch>
            <a:fillRect/>
          </a:stretch>
        </p:blipFill>
        <p:spPr bwMode="auto">
          <a:xfrm>
            <a:off x="1476375" y="1919288"/>
            <a:ext cx="5616575" cy="4237037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620713"/>
            <a:ext cx="740092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У побутовому смітті – </a:t>
            </a:r>
            <a:b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34 млн. т. паперу!</a:t>
            </a:r>
            <a:endParaRPr lang="ru-RU" b="1" dirty="0" smtClean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grpSp>
        <p:nvGrpSpPr>
          <p:cNvPr id="17412" name="Group 12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17413" name="Group 13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1741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16" name="Rectangle 15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7414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50825" y="1341438"/>
            <a:ext cx="4392613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8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Збір </a:t>
            </a:r>
            <a:br>
              <a:rPr lang="uk-UA" sz="48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8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макулатури</a:t>
            </a:r>
            <a:endParaRPr lang="ru-RU" sz="4800" b="1" dirty="0" smtClean="0">
              <a:solidFill>
                <a:srgbClr val="8913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8435" name="Picture 11" descr="D:\Школа\Уроки для стійкого розвитку\фото з занять\Шкільні будні 2 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3071813"/>
            <a:ext cx="4189413" cy="3143250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  <p:pic>
        <p:nvPicPr>
          <p:cNvPr id="18436" name="Picture 12" descr="D:\Школа\Уроки для стійкого розвитку\фото з занять\Шкільні будні 2 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620713"/>
            <a:ext cx="3929062" cy="2946400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18437" name="Group 14"/>
          <p:cNvGrpSpPr>
            <a:grpSpLocks/>
          </p:cNvGrpSpPr>
          <p:nvPr/>
        </p:nvGrpSpPr>
        <p:grpSpPr bwMode="auto">
          <a:xfrm>
            <a:off x="231775" y="0"/>
            <a:ext cx="8567738" cy="6453188"/>
            <a:chOff x="0" y="0"/>
            <a:chExt cx="5397" cy="4065"/>
          </a:xfrm>
        </p:grpSpPr>
        <p:pic>
          <p:nvPicPr>
            <p:cNvPr id="18440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751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1" name="Rectangle 16"/>
            <p:cNvSpPr>
              <a:spLocks noChangeArrowheads="1"/>
            </p:cNvSpPr>
            <p:nvPr/>
          </p:nvSpPr>
          <p:spPr bwMode="auto">
            <a:xfrm>
              <a:off x="136" y="210"/>
              <a:ext cx="5261" cy="3855"/>
            </a:xfrm>
            <a:prstGeom prst="rect">
              <a:avLst/>
            </a:prstGeom>
            <a:noFill/>
            <a:ln w="92075" cmpd="tri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8438" name="Picture 6" descr="http://img0.liveinternet.ru/images/attach/c/2/71/971/71971785_23ac8app8dc8c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5438" y="4975225"/>
            <a:ext cx="2468562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427538" y="3789363"/>
            <a:ext cx="4392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800" b="1" dirty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школі</a:t>
            </a:r>
            <a:endParaRPr lang="ru-RU" sz="4800" b="1" dirty="0">
              <a:solidFill>
                <a:srgbClr val="8913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C:\Documents and Settings\Admin\Рабочий стол\до презентації фото\z_7f450c1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068638"/>
            <a:ext cx="4572000" cy="3429000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  <p:pic>
        <p:nvPicPr>
          <p:cNvPr id="19459" name="Picture 6" descr="Рисунок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8000"/>
          </a:blip>
          <a:srcRect t="23363"/>
          <a:stretch>
            <a:fillRect/>
          </a:stretch>
        </p:blipFill>
        <p:spPr>
          <a:xfrm>
            <a:off x="4643438" y="620713"/>
            <a:ext cx="3889375" cy="2913062"/>
          </a:xfrm>
          <a:ln w="57150" cmpd="thickThin" algn="ctr">
            <a:solidFill>
              <a:srgbClr val="89137B"/>
            </a:solidFill>
          </a:ln>
        </p:spPr>
      </p:pic>
      <p:grpSp>
        <p:nvGrpSpPr>
          <p:cNvPr id="19460" name="Group 13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19463" name="Group 14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1946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66" name="Rectangle 16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9464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2" name="Заголовок 1"/>
          <p:cNvSpPr>
            <a:spLocks/>
          </p:cNvSpPr>
          <p:nvPr/>
        </p:nvSpPr>
        <p:spPr bwMode="auto">
          <a:xfrm>
            <a:off x="0" y="1412875"/>
            <a:ext cx="551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Садимо дерева, </a:t>
            </a:r>
            <a:br>
              <a:rPr lang="uk-UA" sz="44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uk-UA" sz="44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квіти, </a:t>
            </a:r>
            <a:endParaRPr lang="ru-RU" sz="4400" b="1" dirty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Заголовок 1"/>
          <p:cNvSpPr>
            <a:spLocks/>
          </p:cNvSpPr>
          <p:nvPr/>
        </p:nvSpPr>
        <p:spPr bwMode="auto">
          <a:xfrm>
            <a:off x="4284663" y="3789363"/>
            <a:ext cx="551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і  Земля </a:t>
            </a:r>
            <a:br>
              <a:rPr lang="uk-UA" sz="44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uk-UA" sz="44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буде радіти!</a:t>
            </a:r>
            <a:endParaRPr lang="ru-RU" sz="4400" b="1" dirty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D:\Школа\Уроки для стійкого розвитку\фото з занять\Шкільні будні 2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14563"/>
            <a:ext cx="5214938" cy="4125912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  <p:pic>
        <p:nvPicPr>
          <p:cNvPr id="20483" name="Picture 11" descr="D:\Школа\Уроки для стійкого розвитку\фото з занять\Шкільні будні 2 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549275"/>
            <a:ext cx="3382963" cy="2536825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20484" name="Group 13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20487" name="Group 14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2048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90" name="Rectangle 16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20488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755650" y="620713"/>
            <a:ext cx="4691063" cy="12001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Друге життя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859338" y="3429000"/>
            <a:ext cx="46910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побутового </a:t>
            </a:r>
          </a:p>
          <a:p>
            <a:pPr algn="ctr">
              <a:defRPr/>
            </a:pPr>
            <a:r>
              <a:rPr lang="uk-UA" sz="44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сміття</a:t>
            </a:r>
            <a:endParaRPr lang="uk-UA" sz="4400" b="1" dirty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on.org.ua/uploads/posts/1330592105_6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549275"/>
            <a:ext cx="6840538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5" name="Group 21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3076" name="Group 17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3078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9" name="Rectangle 19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3077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до праці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068638"/>
            <a:ext cx="4248150" cy="3302000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  <p:sp>
        <p:nvSpPr>
          <p:cNvPr id="21507" name="TextBox 10"/>
          <p:cNvSpPr txBox="1">
            <a:spLocks noChangeArrowheads="1"/>
          </p:cNvSpPr>
          <p:nvPr/>
        </p:nvSpPr>
        <p:spPr bwMode="auto">
          <a:xfrm>
            <a:off x="1500188" y="1071563"/>
            <a:ext cx="2786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grpSp>
        <p:nvGrpSpPr>
          <p:cNvPr id="21508" name="Group 14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21512" name="Group 15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2151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5" name="Rectangle 17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21513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0" name="Заголовок 1"/>
          <p:cNvSpPr>
            <a:spLocks/>
          </p:cNvSpPr>
          <p:nvPr/>
        </p:nvSpPr>
        <p:spPr bwMode="auto">
          <a:xfrm>
            <a:off x="395288" y="1773238"/>
            <a:ext cx="403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000" b="1" dirty="0" err="1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“Школа</a:t>
            </a:r>
            <a:r>
              <a:rPr lang="uk-UA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– наш дім,</a:t>
            </a:r>
            <a:br>
              <a:rPr lang="uk-UA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endParaRPr lang="uk-UA" sz="4000" b="1" dirty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" name="Заголовок 1"/>
          <p:cNvSpPr>
            <a:spLocks/>
          </p:cNvSpPr>
          <p:nvPr/>
        </p:nvSpPr>
        <p:spPr bwMode="auto">
          <a:xfrm>
            <a:off x="5111750" y="3933825"/>
            <a:ext cx="403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ми – господарі </a:t>
            </a:r>
            <a:br>
              <a:rPr lang="uk-UA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uk-UA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в </a:t>
            </a:r>
            <a:r>
              <a:rPr lang="uk-UA" sz="4000" b="1" dirty="0" err="1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нім”</a:t>
            </a:r>
            <a:endParaRPr lang="uk-UA" sz="4000" b="1" dirty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549275"/>
            <a:ext cx="4103687" cy="3078163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4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22534" name="Group 15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22536" name="Picture 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37" name="Rectangle 17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22535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1" name="Picture 2" descr="D:\Школа\Уроки для стійкого розвитку\фото з занять\Шкільні будні 2 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0" y="571500"/>
            <a:ext cx="5500688" cy="4125913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  <p:pic>
        <p:nvPicPr>
          <p:cNvPr id="22532" name="Picture 4" descr="D:\Школа\Уроки для стійкого розвитку\фото з занять\Весняні крокуси у пластиковій вазі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3500438"/>
            <a:ext cx="1727200" cy="2301875"/>
          </a:xfrm>
          <a:prstGeom prst="rect">
            <a:avLst/>
          </a:prstGeom>
          <a:noFill/>
          <a:ln w="57150" cmpd="thickThin" algn="ctr">
            <a:solidFill>
              <a:srgbClr val="89137B"/>
            </a:solidFill>
            <a:miter lim="800000"/>
            <a:headEnd/>
            <a:tailEnd/>
          </a:ln>
        </p:spPr>
      </p:pic>
      <p:sp>
        <p:nvSpPr>
          <p:cNvPr id="17" name="Заголовок 1"/>
          <p:cNvSpPr>
            <a:spLocks/>
          </p:cNvSpPr>
          <p:nvPr/>
        </p:nvSpPr>
        <p:spPr bwMode="auto">
          <a:xfrm>
            <a:off x="2857500" y="4929188"/>
            <a:ext cx="403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Вироби з вторинної сировини</a:t>
            </a:r>
            <a:endParaRPr lang="uk-UA" sz="4000" b="1" dirty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268413"/>
            <a:ext cx="4214813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Ми – за </a:t>
            </a:r>
            <a:b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економію ресурсів!</a:t>
            </a:r>
            <a:endParaRPr lang="ru-RU" sz="4000" b="1" dirty="0" smtClean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3555" name="Picture 2" descr="D:\Школа\Шкільні будні і домашні 2012\Шкільні будні 1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692150"/>
            <a:ext cx="3929062" cy="2947988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23556" name="Group 13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23558" name="Group 14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2356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61" name="Rectangle 16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23559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57" name="Picture 18"/>
          <p:cNvPicPr>
            <a:picLocks noChangeAspect="1" noChangeArrowheads="1"/>
          </p:cNvPicPr>
          <p:nvPr/>
        </p:nvPicPr>
        <p:blipFill>
          <a:blip r:embed="rId5"/>
          <a:srcRect r="6497" b="4495"/>
          <a:stretch>
            <a:fillRect/>
          </a:stretch>
        </p:blipFill>
        <p:spPr bwMode="auto">
          <a:xfrm>
            <a:off x="684213" y="2984500"/>
            <a:ext cx="4319587" cy="3309938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3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24583" name="Group 14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24585" name="Picture 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586" name="Rectangle 16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24584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79" name="Picture 2" descr="D:\Школа\Уроки для стійкого розвитку\реалізація проекту\Ваня та я 027.jpg"/>
          <p:cNvPicPr>
            <a:picLocks noChangeAspect="1" noChangeArrowheads="1"/>
          </p:cNvPicPr>
          <p:nvPr/>
        </p:nvPicPr>
        <p:blipFill>
          <a:blip r:embed="rId4"/>
          <a:srcRect l="6560" t="19241" r="26530" b="12543"/>
          <a:stretch>
            <a:fillRect/>
          </a:stretch>
        </p:blipFill>
        <p:spPr bwMode="auto">
          <a:xfrm>
            <a:off x="4786313" y="642938"/>
            <a:ext cx="3643312" cy="2786062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  <p:pic>
        <p:nvPicPr>
          <p:cNvPr id="24580" name="Picture 3" descr="D:\Школа\Уроки для стійкого розвитку\реалізація проекту\вікна 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3000375"/>
            <a:ext cx="3976687" cy="2982913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42938" y="1214438"/>
            <a:ext cx="4214812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Реалізація проекту </a:t>
            </a:r>
            <a:r>
              <a:rPr lang="uk-UA" sz="4000" b="1" dirty="0" err="1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“Школа</a:t>
            </a: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 - наш дім, нехай буде тепло і затишно в </a:t>
            </a:r>
            <a:r>
              <a:rPr lang="uk-UA" sz="4000" b="1" dirty="0" err="1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нім”</a:t>
            </a:r>
            <a:endParaRPr lang="ru-RU" sz="4000" b="1" dirty="0" smtClean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Заголовок 1"/>
          <p:cNvSpPr>
            <a:spLocks/>
          </p:cNvSpPr>
          <p:nvPr/>
        </p:nvSpPr>
        <p:spPr bwMode="auto">
          <a:xfrm>
            <a:off x="4932363" y="3789363"/>
            <a:ext cx="3714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(</a:t>
            </a:r>
            <a:r>
              <a:rPr lang="ru-RU" sz="2800" b="1" dirty="0" err="1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виграш</a:t>
            </a:r>
            <a:r>
              <a:rPr lang="ru-RU" sz="28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міні</a:t>
            </a:r>
            <a:r>
              <a:rPr lang="ru-RU" sz="28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– гранту  БО «</a:t>
            </a:r>
            <a:r>
              <a:rPr lang="ru-RU" sz="2800" b="1" dirty="0" err="1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Вчителі</a:t>
            </a:r>
            <a:r>
              <a:rPr lang="ru-RU" sz="28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за </a:t>
            </a:r>
            <a:r>
              <a:rPr lang="ru-RU" sz="2800" b="1" dirty="0" err="1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демократію</a:t>
            </a:r>
            <a:r>
              <a:rPr lang="ru-RU" sz="28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та партнерство»)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DSC01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213100"/>
            <a:ext cx="3960812" cy="2970213"/>
          </a:xfrm>
          <a:prstGeom prst="rect">
            <a:avLst/>
          </a:prstGeom>
          <a:noFill/>
          <a:ln w="57150" cmpd="thinThick" algn="ctr">
            <a:solidFill>
              <a:srgbClr val="89137B"/>
            </a:solidFill>
            <a:miter lim="800000"/>
            <a:headEnd/>
            <a:tailEnd/>
          </a:ln>
        </p:spPr>
      </p:pic>
      <p:pic>
        <p:nvPicPr>
          <p:cNvPr id="25603" name="Picture 14" descr="IMG_01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620713"/>
            <a:ext cx="3881437" cy="2911475"/>
          </a:xfrm>
          <a:prstGeom prst="rect">
            <a:avLst/>
          </a:prstGeom>
          <a:noFill/>
          <a:ln w="57150" cmpd="thinThick" algn="ctr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25604" name="Group 15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25607" name="Group 16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2560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610" name="Rectangle 18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25608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/>
          </p:cNvSpPr>
          <p:nvPr/>
        </p:nvSpPr>
        <p:spPr bwMode="auto">
          <a:xfrm>
            <a:off x="4932363" y="3789363"/>
            <a:ext cx="3714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000" b="1" dirty="0" err="1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і</a:t>
            </a:r>
            <a:r>
              <a:rPr lang="ru-RU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dirty="0" err="1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від</a:t>
            </a:r>
            <a:r>
              <a:rPr lang="ru-RU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dirty="0" err="1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природи</a:t>
            </a:r>
            <a:r>
              <a:rPr lang="ru-RU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</a:t>
            </a:r>
            <a:br>
              <a:rPr lang="ru-RU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4000" b="1" dirty="0" err="1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сили</a:t>
            </a:r>
            <a:r>
              <a:rPr lang="ru-RU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dirty="0" err="1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набираємось</a:t>
            </a:r>
            <a:r>
              <a:rPr lang="ru-RU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!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827088" y="1557338"/>
            <a:ext cx="37147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На Д</a:t>
            </a:r>
            <a:r>
              <a:rPr lang="ru-RU" sz="4000" b="1" dirty="0" err="1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ень</a:t>
            </a:r>
            <a:r>
              <a:rPr lang="ru-RU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</a:t>
            </a: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Здоров'я </a:t>
            </a:r>
            <a:b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весело рушаємо</a:t>
            </a:r>
            <a:endParaRPr lang="ru-RU" sz="4000" b="1" dirty="0" smtClean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5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26631" name="Group 16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2663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34" name="Rectangle 18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26632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27" name="Picture 3" descr="D:\Школа\ГАШ\Весняний тиждень добра 2012\Весняний тиждень добра\фото\_GtzL6oiZDA.jpg"/>
          <p:cNvPicPr>
            <a:picLocks noChangeAspect="1" noChangeArrowheads="1"/>
          </p:cNvPicPr>
          <p:nvPr/>
        </p:nvPicPr>
        <p:blipFill>
          <a:blip r:embed="rId4"/>
          <a:srcRect t="21053" r="14035" b="8772"/>
          <a:stretch>
            <a:fillRect/>
          </a:stretch>
        </p:blipFill>
        <p:spPr bwMode="auto">
          <a:xfrm>
            <a:off x="785813" y="3071813"/>
            <a:ext cx="4143375" cy="3000375"/>
          </a:xfrm>
          <a:prstGeom prst="rect">
            <a:avLst/>
          </a:prstGeom>
          <a:noFill/>
          <a:ln w="57150" cmpd="thinThick" algn="ctr">
            <a:solidFill>
              <a:srgbClr val="89137B"/>
            </a:solidFill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43000" y="1285875"/>
            <a:ext cx="371475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Майбутнє лісу -</a:t>
            </a:r>
            <a:endParaRPr lang="ru-RU" sz="4000" b="1" dirty="0" smtClean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5143500" y="4071938"/>
            <a:ext cx="35004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+mj-ea"/>
                <a:cs typeface="+mj-cs"/>
              </a:rPr>
              <a:t>у наших руках!</a:t>
            </a:r>
            <a:endParaRPr lang="ru-RU" sz="4000" b="1" dirty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26630" name="Picture 2" descr="D:\Школа\ГАШ\Весняний тиждень добра 2012\Весняний тиждень добра\фото\DSC019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857250"/>
            <a:ext cx="3714750" cy="2881313"/>
          </a:xfrm>
          <a:prstGeom prst="rect">
            <a:avLst/>
          </a:prstGeom>
          <a:noFill/>
          <a:ln w="57150" cmpd="thinThick" algn="ctr">
            <a:solidFill>
              <a:srgbClr val="89137B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4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27655" name="Group 15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2765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58" name="Rectangle 17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27656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1" name="Picture 9" descr="D:\Школа\ГАШ\Весняний тиждень добра 2012\Весняний тиждень добра\фото\DSC019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571500"/>
            <a:ext cx="4214812" cy="3160713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  <p:pic>
        <p:nvPicPr>
          <p:cNvPr id="27652" name="Picture 10" descr="D:\Школа\ГАШ\Весняний тиждень добра 2012\Весняний тиждень добра\фото\DSC01959.JPG"/>
          <p:cNvPicPr>
            <a:picLocks noChangeAspect="1" noChangeArrowheads="1"/>
          </p:cNvPicPr>
          <p:nvPr/>
        </p:nvPicPr>
        <p:blipFill>
          <a:blip r:embed="rId5"/>
          <a:srcRect l="12070" t="22989"/>
          <a:stretch>
            <a:fillRect/>
          </a:stretch>
        </p:blipFill>
        <p:spPr bwMode="auto">
          <a:xfrm>
            <a:off x="598488" y="2857500"/>
            <a:ext cx="4187825" cy="3249613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785813" y="1143000"/>
            <a:ext cx="37147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Засадження алеї каштанів,</a:t>
            </a:r>
            <a:endParaRPr lang="ru-RU" sz="4000" b="1" dirty="0" smtClean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929188" y="4000500"/>
            <a:ext cx="3714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+mj-ea"/>
                <a:cs typeface="+mj-cs"/>
              </a:rPr>
              <a:t>за сприяння лісничого  Яремчука Н.І.</a:t>
            </a:r>
            <a:endParaRPr lang="ru-RU" sz="4000" b="1" dirty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4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28677" name="Group 15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2867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80" name="Rectangle 17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28678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2852738"/>
            <a:ext cx="4356100" cy="3267075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620713"/>
            <a:ext cx="4176712" cy="3132137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Школа\Уроки для стійкого розвитку\фото з занять\лінійка по воді 009.jpg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 t="8994"/>
          <a:stretch>
            <a:fillRect/>
          </a:stretch>
        </p:blipFill>
        <p:spPr bwMode="auto">
          <a:xfrm>
            <a:off x="1547813" y="1773238"/>
            <a:ext cx="6110287" cy="4198937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Екологічна акція </a:t>
            </a:r>
            <a:b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b="1" dirty="0" err="1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“Вода</a:t>
            </a:r>
            <a: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– джерело </a:t>
            </a:r>
            <a:r>
              <a:rPr lang="uk-UA" b="1" dirty="0" err="1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життя”</a:t>
            </a:r>
            <a:endParaRPr lang="ru-RU" b="1" dirty="0" smtClean="0">
              <a:solidFill>
                <a:srgbClr val="8913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pSp>
        <p:nvGrpSpPr>
          <p:cNvPr id="29700" name="Group 13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29701" name="Group 14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2970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04" name="Rectangle 16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29702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500188"/>
            <a:ext cx="6572250" cy="4929187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Проект </a:t>
            </a:r>
            <a:r>
              <a:rPr lang="uk-UA" sz="4000" b="1" dirty="0" err="1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“Вплив</a:t>
            </a: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напоїв </a:t>
            </a:r>
            <a:b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0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ріст і розвиток  </a:t>
            </a:r>
            <a:r>
              <a:rPr lang="uk-UA" sz="4000" b="1" dirty="0" err="1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організмів”</a:t>
            </a:r>
            <a:endParaRPr lang="ru-RU" sz="4000" b="1" dirty="0" smtClean="0">
              <a:solidFill>
                <a:srgbClr val="8913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pSp>
        <p:nvGrpSpPr>
          <p:cNvPr id="30724" name="Group 13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30725" name="Group 14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307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28" name="Rectangle 16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30726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Школа\ГАШ\Весняний тиждень добра 2012\Весняний тиждень добра\ярмарка\DSC02118.JPG"/>
          <p:cNvPicPr>
            <a:picLocks noChangeAspect="1" noChangeArrowheads="1"/>
          </p:cNvPicPr>
          <p:nvPr/>
        </p:nvPicPr>
        <p:blipFill>
          <a:blip r:embed="rId2"/>
          <a:srcRect l="17007" t="21710" r="7483" b="9297"/>
          <a:stretch>
            <a:fillRect/>
          </a:stretch>
        </p:blipFill>
        <p:spPr bwMode="auto">
          <a:xfrm>
            <a:off x="1785938" y="1428750"/>
            <a:ext cx="6072187" cy="4767263"/>
          </a:xfrm>
          <a:prstGeom prst="rect">
            <a:avLst/>
          </a:prstGeom>
          <a:noFill/>
          <a:ln w="60325" cap="rnd" cmpd="tri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4099" name="Group 21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4101" name="Group 17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410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04" name="Rectangle 19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4102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Заголовок 1"/>
          <p:cNvSpPr>
            <a:spLocks/>
          </p:cNvSpPr>
          <p:nvPr/>
        </p:nvSpPr>
        <p:spPr bwMode="auto">
          <a:xfrm>
            <a:off x="1428750" y="357188"/>
            <a:ext cx="6786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rgbClr val="8913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Екологічна просвіта  в дії</a:t>
            </a:r>
            <a:endParaRPr lang="ru-RU" sz="4400" b="1" dirty="0">
              <a:solidFill>
                <a:srgbClr val="8913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Школа\Шкільні будні і домашні 2012\Шкільні будні 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714500"/>
            <a:ext cx="6103938" cy="4578350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Проект </a:t>
            </a:r>
            <a:r>
              <a:rPr lang="uk-UA" b="1" dirty="0" err="1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“Вплив</a:t>
            </a:r>
            <a: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напоїв </a:t>
            </a:r>
            <a:b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ріст і розвиток  </a:t>
            </a:r>
            <a:r>
              <a:rPr lang="uk-UA" b="1" dirty="0" err="1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організмів”</a:t>
            </a:r>
            <a:endParaRPr lang="ru-RU" dirty="0"/>
          </a:p>
        </p:txBody>
      </p:sp>
      <p:grpSp>
        <p:nvGrpSpPr>
          <p:cNvPr id="31748" name="Group 13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31749" name="Group 14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3175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752" name="Rectangle 16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31750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5" descr="72575-Digital-Collage-Of-3d-Red-Open-Books-With-Beige-Pages"/>
          <p:cNvPicPr>
            <a:picLocks noChangeAspect="1" noChangeArrowheads="1"/>
          </p:cNvPicPr>
          <p:nvPr/>
        </p:nvPicPr>
        <p:blipFill>
          <a:blip r:embed="rId2"/>
          <a:srcRect b="35858"/>
          <a:stretch>
            <a:fillRect/>
          </a:stretch>
        </p:blipFill>
        <p:spPr bwMode="auto">
          <a:xfrm>
            <a:off x="1042988" y="1125538"/>
            <a:ext cx="7345362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214313"/>
            <a:ext cx="8115300" cy="9890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Правила поведінки у лісі:</a:t>
            </a:r>
            <a:endParaRPr lang="ru-RU" b="1" dirty="0" smtClean="0">
              <a:solidFill>
                <a:srgbClr val="8913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pSp>
        <p:nvGrpSpPr>
          <p:cNvPr id="32772" name="Group 16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32775" name="Group 17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3277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78" name="Rectangle 19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32776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3" name="Text Box 23"/>
          <p:cNvSpPr txBox="1">
            <a:spLocks noChangeArrowheads="1"/>
          </p:cNvSpPr>
          <p:nvPr/>
        </p:nvSpPr>
        <p:spPr bwMode="auto">
          <a:xfrm>
            <a:off x="1763713" y="1484313"/>
            <a:ext cx="2952750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None/>
            </a:pPr>
            <a:r>
              <a:rPr lang="uk-UA" sz="1400" b="1" i="1">
                <a:latin typeface="Times New Roman" pitchFamily="18" charset="0"/>
              </a:rPr>
              <a:t>1. Кожен листочок, кожна травинка виділяє у повітря кисень. Ним ми дихаємо, без нього немає життя. Не затоптуй, не зривай рослини!</a:t>
            </a:r>
          </a:p>
          <a:p>
            <a:pPr marL="342900" indent="-342900">
              <a:buFont typeface="Calibri" pitchFamily="34" charset="0"/>
              <a:buChar char="•"/>
            </a:pPr>
            <a:endParaRPr lang="uk-UA" sz="1400" b="1" i="1">
              <a:latin typeface="Times New Roman" pitchFamily="18" charset="0"/>
            </a:endParaRPr>
          </a:p>
          <a:p>
            <a:pPr marL="342900" indent="-342900">
              <a:buFont typeface="Calibri" pitchFamily="34" charset="0"/>
              <a:buNone/>
            </a:pPr>
            <a:r>
              <a:rPr lang="uk-UA" sz="1400" b="1" i="1">
                <a:latin typeface="Times New Roman" pitchFamily="18" charset="0"/>
              </a:rPr>
              <a:t>2. Найкраща квітка та, що квітує там, де зросла. Не зривай її!</a:t>
            </a: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       Не галасуй у весняному лісі чи</a:t>
            </a: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       парку,  бо ти злякаєш птахів.</a:t>
            </a: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       Краще послухай голоси лісу!</a:t>
            </a:r>
          </a:p>
          <a:p>
            <a:pPr marL="342900" indent="-342900"/>
            <a:endParaRPr lang="uk-UA" sz="1400" b="1" i="1">
              <a:latin typeface="Times New Roman" pitchFamily="18" charset="0"/>
            </a:endParaRPr>
          </a:p>
          <a:p>
            <a:pPr marL="342900" indent="-342900">
              <a:buFont typeface="Calibri" pitchFamily="34" charset="0"/>
              <a:buNone/>
            </a:pPr>
            <a:r>
              <a:rPr lang="uk-UA" sz="1400" b="1" i="1">
                <a:latin typeface="Times New Roman" pitchFamily="18" charset="0"/>
              </a:rPr>
              <a:t>3.  Якщо ти знайшов гніздечко – не зачіпай його. Поспостерігай за ним потайки, і ти помітиш багато цікавого!</a:t>
            </a:r>
          </a:p>
          <a:p>
            <a:pPr marL="342900" indent="-342900">
              <a:buFont typeface="Calibri" pitchFamily="34" charset="0"/>
              <a:buNone/>
            </a:pPr>
            <a:endParaRPr lang="uk-UA" sz="1400" b="1" i="1">
              <a:latin typeface="Times New Roman" pitchFamily="18" charset="0"/>
            </a:endParaRPr>
          </a:p>
          <a:p>
            <a:pPr marL="342900" indent="-342900"/>
            <a:endParaRPr lang="uk-UA" sz="1400" b="1" i="1">
              <a:latin typeface="Times New Roman" pitchFamily="18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endParaRPr lang="uk-UA" sz="1400">
              <a:solidFill>
                <a:srgbClr val="C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uk-UA" sz="140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2774" name="Text Box 26"/>
          <p:cNvSpPr txBox="1">
            <a:spLocks noChangeArrowheads="1"/>
          </p:cNvSpPr>
          <p:nvPr/>
        </p:nvSpPr>
        <p:spPr bwMode="auto">
          <a:xfrm>
            <a:off x="4787900" y="1557338"/>
            <a:ext cx="2592388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None/>
            </a:pPr>
            <a:r>
              <a:rPr lang="uk-UA" sz="1400" b="1" i="1">
                <a:latin typeface="Times New Roman" pitchFamily="18" charset="0"/>
              </a:rPr>
              <a:t>4.  Кожен листочок, кожна травинка виділяє у повітря кисень. Ним ми дихаємо, без нього немає життя. Не затоптуй, не зривай рослини!</a:t>
            </a:r>
          </a:p>
          <a:p>
            <a:pPr marL="342900" indent="-342900">
              <a:buFont typeface="Calibri" pitchFamily="34" charset="0"/>
              <a:buAutoNum type="arabicPeriod"/>
            </a:pPr>
            <a:endParaRPr lang="uk-UA" sz="1400" b="1" i="1">
              <a:latin typeface="Times New Roman" pitchFamily="18" charset="0"/>
            </a:endParaRP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5.  Не лови барвистих </a:t>
            </a: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          метеликів,  що схожі на </a:t>
            </a: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         “казкові    літаючі  </a:t>
            </a: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          квіти”, вони нікому</a:t>
            </a: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          не  завдають шкоди.</a:t>
            </a: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          Щоб згубити молоде </a:t>
            </a: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           дерево,  потрібні  </a:t>
            </a: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           хвилини,  а виростити </a:t>
            </a:r>
          </a:p>
          <a:p>
            <a:pPr marL="342900" indent="-342900"/>
            <a:r>
              <a:rPr lang="uk-UA" sz="1400" b="1" i="1">
                <a:latin typeface="Times New Roman" pitchFamily="18" charset="0"/>
              </a:rPr>
              <a:t>          – роки!</a:t>
            </a:r>
          </a:p>
          <a:p>
            <a:pPr marL="342900" indent="-342900"/>
            <a:endParaRPr lang="ru-RU" sz="1400" b="1" i="1">
              <a:latin typeface="Times New Roman" pitchFamily="18" charset="0"/>
            </a:endParaRPr>
          </a:p>
          <a:p>
            <a:pPr marL="342900" indent="-342900"/>
            <a:endParaRPr lang="uk-UA" sz="1400" b="1" i="1">
              <a:latin typeface="Times New Roman" pitchFamily="18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endParaRPr lang="uk-UA" sz="1400" b="1" i="1"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uk-UA" sz="1400" b="1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 descr="2313405-885917-collage-of-young-girl-against-green-natural-landscape-as-a-background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 t="2281" b="12645"/>
          <a:stretch>
            <a:fillRect/>
          </a:stretch>
        </p:blipFill>
        <p:spPr bwMode="auto">
          <a:xfrm>
            <a:off x="1619250" y="333375"/>
            <a:ext cx="5754688" cy="6119813"/>
          </a:xfrm>
          <a:prstGeom prst="rect">
            <a:avLst/>
          </a:prstGeom>
          <a:noFill/>
          <a:ln w="57150" cmpd="thinThick">
            <a:solidFill>
              <a:srgbClr val="89137B"/>
            </a:solidFill>
            <a:miter lim="800000"/>
            <a:headEnd/>
            <a:tailEnd/>
          </a:ln>
        </p:spPr>
      </p:pic>
      <p:pic>
        <p:nvPicPr>
          <p:cNvPr id="30733" name="Picture 1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1557338"/>
            <a:ext cx="254952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796" name="Group 14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33797" name="Group 15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3379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00" name="Rectangle 17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33798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120" name="Picture 24" descr="Royalty Free RF Clipart Illustration Of A Black Capital Letter K Outlined In Green With Colorful Flowers And Butterflies by BNP Design Studio">
            <a:hlinkClick r:id="rId2" tooltip="Royalty Free RF Clipart Illustration Of A Black Capital Letter K Outlined In Green With Colorful Flowers And Butterflies by BNP Design Studio"/>
          </p:cNvPr>
          <p:cNvPicPr>
            <a:picLocks noChangeAspect="1" noChangeArrowheads="1"/>
          </p:cNvPicPr>
          <p:nvPr/>
        </p:nvPicPr>
        <p:blipFill>
          <a:blip r:embed="rId3"/>
          <a:srcRect r="17274"/>
          <a:stretch>
            <a:fillRect/>
          </a:stretch>
        </p:blipFill>
        <p:spPr bwMode="auto">
          <a:xfrm>
            <a:off x="1619250" y="620713"/>
            <a:ext cx="7080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4" name="Picture 28" descr="Royalty Free RF Clipart Illustration Of A Black Capital Letter P Outlined In Green With Colorful Flowers And Butterflies by BNP Design Studio">
            <a:hlinkClick r:id="rId4" tooltip="Royalty Free RF Clipart Illustration Of A Black Capital Letter P Outlined In Green With Colorful Flowers And Butterflies by BNP Design Studio"/>
          </p:cNvPr>
          <p:cNvPicPr>
            <a:picLocks noChangeAspect="1" noChangeArrowheads="1"/>
          </p:cNvPicPr>
          <p:nvPr/>
        </p:nvPicPr>
        <p:blipFill>
          <a:blip r:embed="rId5"/>
          <a:srcRect r="14493"/>
          <a:stretch>
            <a:fillRect/>
          </a:stretch>
        </p:blipFill>
        <p:spPr bwMode="auto">
          <a:xfrm>
            <a:off x="1692275" y="1412875"/>
            <a:ext cx="511175" cy="779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27" name="Picture 31" descr="Royalty Free RF Clipart Illustration Of A Black Capital Letter K Outlined In Green With Colorful Flowers And Butterflies by BNP Design Studio">
            <a:hlinkClick r:id="rId2" tooltip="Royalty Free RF Clipart Illustration Of A Black Capital Letter K Outlined In Green With Colorful Flowers And Butterflies by BNP Design Studio"/>
          </p:cNvPr>
          <p:cNvPicPr>
            <a:picLocks noChangeAspect="1" noChangeArrowheads="1"/>
          </p:cNvPicPr>
          <p:nvPr/>
        </p:nvPicPr>
        <p:blipFill>
          <a:blip r:embed="rId3"/>
          <a:srcRect r="17274"/>
          <a:stretch>
            <a:fillRect/>
          </a:stretch>
        </p:blipFill>
        <p:spPr bwMode="auto">
          <a:xfrm>
            <a:off x="1763713" y="3068638"/>
            <a:ext cx="534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9" name="Picture 33" descr="Royalty Free RF Clipart Illustration Of A Black Capital Letter O Outlined In Green With Colorful Flowers And Butterflies by BNP Design Studio">
            <a:hlinkClick r:id="rId6" tooltip="Royalty Free RF Clipart Illustration Of A Black Capital Letter O Outlined In Green With Colorful Flowers And Butterflies by BNP Design Studio"/>
          </p:cNvPr>
          <p:cNvPicPr>
            <a:picLocks noChangeAspect="1" noChangeArrowheads="1"/>
          </p:cNvPicPr>
          <p:nvPr/>
        </p:nvPicPr>
        <p:blipFill>
          <a:blip r:embed="rId7"/>
          <a:srcRect r="14790"/>
          <a:stretch>
            <a:fillRect/>
          </a:stretch>
        </p:blipFill>
        <p:spPr bwMode="auto">
          <a:xfrm>
            <a:off x="1692275" y="2276475"/>
            <a:ext cx="6080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1" name="Picture 35" descr="Royalty Free RF Clipart Illustration Of A Black Capital Letter Y Outlined In Green With Colorful Flowers And Butterflies by BNP Design Studio">
            <a:hlinkClick r:id="rId8" tooltip="Royalty Free RF Clipart Illustration Of A Black Capital Letter Y Outlined In Green With Colorful Flowers And Butterflies by BNP Design Studio"/>
          </p:cNvPr>
          <p:cNvPicPr>
            <a:picLocks noChangeAspect="1" noChangeArrowheads="1"/>
          </p:cNvPicPr>
          <p:nvPr/>
        </p:nvPicPr>
        <p:blipFill>
          <a:blip r:embed="rId9"/>
          <a:srcRect r="18590"/>
          <a:stretch>
            <a:fillRect/>
          </a:stretch>
        </p:blipFill>
        <p:spPr bwMode="auto">
          <a:xfrm>
            <a:off x="1692275" y="4005263"/>
            <a:ext cx="5588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3" name="Picture 37" descr="Royalty Free RF Clipart Illustration Of A Black Capital Letter C Outlined In Green With Colorful Flowers And Butterflies by BNP Design Studio">
            <a:hlinkClick r:id="rId10" tooltip="Royalty Free RF Clipart Illustration Of A Black Capital Letter C Outlined In Green With Colorful Flowers And Butterflies by BNP Design Studio"/>
          </p:cNvPr>
          <p:cNvPicPr>
            <a:picLocks noChangeAspect="1" noChangeArrowheads="1"/>
          </p:cNvPicPr>
          <p:nvPr/>
        </p:nvPicPr>
        <p:blipFill>
          <a:blip r:embed="rId11"/>
          <a:srcRect r="12820"/>
          <a:stretch>
            <a:fillRect/>
          </a:stretch>
        </p:blipFill>
        <p:spPr bwMode="auto">
          <a:xfrm>
            <a:off x="1692275" y="4941888"/>
            <a:ext cx="5349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4" name="WordArt 38"/>
          <p:cNvSpPr>
            <a:spLocks noChangeArrowheads="1" noChangeShapeType="1" noTextEdit="1"/>
          </p:cNvSpPr>
          <p:nvPr/>
        </p:nvSpPr>
        <p:spPr bwMode="auto">
          <a:xfrm>
            <a:off x="2268538" y="692150"/>
            <a:ext cx="28797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31750">
                  <a:solidFill>
                    <a:srgbClr val="89137B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Bookman Old Style"/>
              </a:rPr>
              <a:t>оманда</a:t>
            </a:r>
          </a:p>
        </p:txBody>
      </p:sp>
      <p:sp>
        <p:nvSpPr>
          <p:cNvPr id="4135" name="WordArt 39"/>
          <p:cNvSpPr>
            <a:spLocks noChangeArrowheads="1" noChangeShapeType="1" noTextEdit="1"/>
          </p:cNvSpPr>
          <p:nvPr/>
        </p:nvSpPr>
        <p:spPr bwMode="auto">
          <a:xfrm>
            <a:off x="2124075" y="1700213"/>
            <a:ext cx="2808288" cy="471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31750">
                  <a:solidFill>
                    <a:srgbClr val="89137B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Bookman Old Style"/>
              </a:rPr>
              <a:t>ішучих</a:t>
            </a:r>
          </a:p>
        </p:txBody>
      </p:sp>
      <p:sp>
        <p:nvSpPr>
          <p:cNvPr id="4136" name="WordArt 40"/>
          <p:cNvSpPr>
            <a:spLocks noChangeArrowheads="1" noChangeShapeType="1" noTextEdit="1"/>
          </p:cNvSpPr>
          <p:nvPr/>
        </p:nvSpPr>
        <p:spPr bwMode="auto">
          <a:xfrm>
            <a:off x="2268538" y="2565400"/>
            <a:ext cx="22320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31750">
                  <a:solidFill>
                    <a:srgbClr val="89137B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Bookman Old Style"/>
              </a:rPr>
              <a:t>хочих</a:t>
            </a:r>
          </a:p>
        </p:txBody>
      </p:sp>
      <p:sp>
        <p:nvSpPr>
          <p:cNvPr id="4137" name="WordArt 41"/>
          <p:cNvSpPr>
            <a:spLocks noChangeArrowheads="1" noChangeShapeType="1" noTextEdit="1"/>
          </p:cNvSpPr>
          <p:nvPr/>
        </p:nvSpPr>
        <p:spPr bwMode="auto">
          <a:xfrm>
            <a:off x="2268538" y="3141663"/>
            <a:ext cx="3455987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31750">
                  <a:solidFill>
                    <a:srgbClr val="89137B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Bookman Old Style"/>
              </a:rPr>
              <a:t>мітливих </a:t>
            </a:r>
          </a:p>
        </p:txBody>
      </p:sp>
      <p:sp>
        <p:nvSpPr>
          <p:cNvPr id="4138" name="WordArt 42"/>
          <p:cNvSpPr>
            <a:spLocks noChangeArrowheads="1" noChangeShapeType="1" noTextEdit="1"/>
          </p:cNvSpPr>
          <p:nvPr/>
        </p:nvSpPr>
        <p:spPr bwMode="auto">
          <a:xfrm>
            <a:off x="2124075" y="4149725"/>
            <a:ext cx="2663825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31750">
                  <a:solidFill>
                    <a:srgbClr val="89137B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Bookman Old Style"/>
              </a:rPr>
              <a:t>спішних</a:t>
            </a:r>
          </a:p>
        </p:txBody>
      </p:sp>
      <p:sp>
        <p:nvSpPr>
          <p:cNvPr id="4139" name="WordArt 43"/>
          <p:cNvSpPr>
            <a:spLocks noChangeArrowheads="1" noChangeShapeType="1" noTextEdit="1"/>
          </p:cNvSpPr>
          <p:nvPr/>
        </p:nvSpPr>
        <p:spPr bwMode="auto">
          <a:xfrm>
            <a:off x="2195513" y="5013325"/>
            <a:ext cx="230505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31750">
                  <a:solidFill>
                    <a:srgbClr val="89137B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Bookman Old Style"/>
              </a:rPr>
              <a:t>міливих</a:t>
            </a:r>
          </a:p>
        </p:txBody>
      </p:sp>
      <p:grpSp>
        <p:nvGrpSpPr>
          <p:cNvPr id="5135" name="Group 55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5141" name="Group 56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5143" name="Picture 3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44" name="Rectangle 58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5142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36" name="Group 2"/>
          <p:cNvGrpSpPr>
            <a:grpSpLocks/>
          </p:cNvGrpSpPr>
          <p:nvPr/>
        </p:nvGrpSpPr>
        <p:grpSpPr bwMode="auto">
          <a:xfrm>
            <a:off x="5867400" y="333375"/>
            <a:ext cx="2881313" cy="2519363"/>
            <a:chOff x="4293" y="1134"/>
            <a:chExt cx="5220" cy="4680"/>
          </a:xfrm>
        </p:grpSpPr>
        <p:sp>
          <p:nvSpPr>
            <p:cNvPr id="5137" name="AutoShape 3"/>
            <p:cNvSpPr>
              <a:spLocks noChangeArrowheads="1"/>
            </p:cNvSpPr>
            <p:nvPr/>
          </p:nvSpPr>
          <p:spPr bwMode="auto">
            <a:xfrm>
              <a:off x="4293" y="1134"/>
              <a:ext cx="5220" cy="4680"/>
            </a:xfrm>
            <a:custGeom>
              <a:avLst/>
              <a:gdLst>
                <a:gd name="T0" fmla="*/ 152 w 21600"/>
                <a:gd name="T1" fmla="*/ 0 h 21600"/>
                <a:gd name="T2" fmla="*/ 45 w 21600"/>
                <a:gd name="T3" fmla="*/ 32 h 21600"/>
                <a:gd name="T4" fmla="*/ 0 w 21600"/>
                <a:gd name="T5" fmla="*/ 110 h 21600"/>
                <a:gd name="T6" fmla="*/ 45 w 21600"/>
                <a:gd name="T7" fmla="*/ 188 h 21600"/>
                <a:gd name="T8" fmla="*/ 152 w 21600"/>
                <a:gd name="T9" fmla="*/ 220 h 21600"/>
                <a:gd name="T10" fmla="*/ 260 w 21600"/>
                <a:gd name="T11" fmla="*/ 188 h 21600"/>
                <a:gd name="T12" fmla="*/ 305 w 21600"/>
                <a:gd name="T13" fmla="*/ 110 h 21600"/>
                <a:gd name="T14" fmla="*/ 260 w 21600"/>
                <a:gd name="T15" fmla="*/ 3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1 w 21600"/>
                <a:gd name="T25" fmla="*/ 3162 h 21600"/>
                <a:gd name="T26" fmla="*/ 18439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900" y="10800"/>
                  </a:moveTo>
                  <a:cubicBezTo>
                    <a:pt x="900" y="16268"/>
                    <a:pt x="5332" y="20700"/>
                    <a:pt x="10800" y="20700"/>
                  </a:cubicBezTo>
                  <a:cubicBezTo>
                    <a:pt x="16268" y="20700"/>
                    <a:pt x="20700" y="16268"/>
                    <a:pt x="20700" y="10800"/>
                  </a:cubicBezTo>
                  <a:cubicBezTo>
                    <a:pt x="20700" y="5332"/>
                    <a:pt x="16268" y="900"/>
                    <a:pt x="10800" y="900"/>
                  </a:cubicBezTo>
                  <a:cubicBezTo>
                    <a:pt x="5332" y="900"/>
                    <a:pt x="900" y="5332"/>
                    <a:pt x="90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475E00"/>
                </a:gs>
                <a:gs pos="100000">
                  <a:srgbClr val="99CC00"/>
                </a:gs>
              </a:gsLst>
              <a:path path="rect">
                <a:fillToRect l="50000" t="50000" r="50000" b="50000"/>
              </a:path>
            </a:gradFill>
            <a:ln w="28575" algn="ctr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3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5373" y="3654"/>
              <a:ext cx="3240" cy="1260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ru-RU" sz="2400" b="1" kern="10">
                  <a:ln w="28575">
                    <a:solidFill>
                      <a:srgbClr val="800080"/>
                    </a:solidFill>
                    <a:round/>
                    <a:headEnd/>
                    <a:tailEnd/>
                  </a:ln>
                  <a:solidFill>
                    <a:srgbClr val="FF99CC"/>
                  </a:solidFill>
                  <a:latin typeface="Bookman Old Style"/>
                </a:rPr>
                <a:t>школа №2</a:t>
              </a:r>
            </a:p>
          </p:txBody>
        </p:sp>
        <p:pic>
          <p:nvPicPr>
            <p:cNvPr id="5139" name="Picture 5" descr="flower-purple-crocus-transparent-background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553" y="2214"/>
              <a:ext cx="2700" cy="2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4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5373" y="1854"/>
              <a:ext cx="3060" cy="126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ru-RU" sz="2400" b="1" kern="10">
                  <a:ln w="28575">
                    <a:solidFill>
                      <a:srgbClr val="800080"/>
                    </a:solidFill>
                    <a:round/>
                    <a:headEnd/>
                    <a:tailEnd/>
                  </a:ln>
                  <a:solidFill>
                    <a:srgbClr val="FF99CC"/>
                  </a:solidFill>
                  <a:latin typeface="Bookman Old Style"/>
                </a:rPr>
                <a:t>Козівська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4" grpId="0" autoUpdateAnimBg="0"/>
      <p:bldP spid="4135" grpId="0" autoUpdateAnimBg="0"/>
      <p:bldP spid="4136" grpId="0" autoUpdateAnimBg="0"/>
      <p:bldP spid="4137" grpId="0" autoUpdateAnimBg="0"/>
      <p:bldP spid="4138" grpId="0" autoUpdateAnimBg="0"/>
      <p:bldP spid="413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404813"/>
            <a:ext cx="6337300" cy="9350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rgbClr val="8913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Ліс –  це  казка!</a:t>
            </a:r>
            <a:endParaRPr lang="ru-RU" sz="5400" b="1" dirty="0">
              <a:solidFill>
                <a:srgbClr val="8913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7" name="Picture 2" descr="http://4.bp.blogspot.com/_rzv48kieeDQ/SbZw6s1dLYI/AAAAAAAAA7U/4RjmNkt6Hoo/s400/for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484313"/>
            <a:ext cx="5732463" cy="4403725"/>
          </a:xfrm>
          <a:prstGeom prst="rect">
            <a:avLst/>
          </a:prstGeom>
          <a:noFill/>
          <a:ln w="60325" cap="rnd" cmpd="tri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6148" name="Group 19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6149" name="Group 20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615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52" name="Rectangle 22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6150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 descr="31_01ForestMushrooms-L"/>
          <p:cNvPicPr>
            <a:picLocks noChangeAspect="1" noChangeArrowheads="1"/>
          </p:cNvPicPr>
          <p:nvPr/>
        </p:nvPicPr>
        <p:blipFill>
          <a:blip r:embed="rId2"/>
          <a:srcRect b="2946"/>
          <a:stretch>
            <a:fillRect/>
          </a:stretch>
        </p:blipFill>
        <p:spPr bwMode="auto">
          <a:xfrm>
            <a:off x="1403350" y="1125538"/>
            <a:ext cx="6624638" cy="4814887"/>
          </a:xfrm>
          <a:prstGeom prst="rect">
            <a:avLst/>
          </a:prstGeom>
          <a:noFill/>
          <a:ln w="60325" cap="rnd" cmpd="tri" algn="ctr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7171" name="Group 21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7172" name="Group 22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717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75" name="Rectangle 24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7173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lesovod.org.ua/sites/default/files/images/001hxdah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981075"/>
            <a:ext cx="6048375" cy="4838700"/>
          </a:xfrm>
          <a:prstGeom prst="rect">
            <a:avLst/>
          </a:prstGeom>
          <a:noFill/>
          <a:ln w="60325" cap="rnd" cmpd="tri" algn="ctr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8195" name="Group 12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8196" name="Group 13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8198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199" name="Rectangle 15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8197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ity.zt.ua/uploads/photos/013323200904225.jpg"/>
          <p:cNvPicPr>
            <a:picLocks noChangeAspect="1" noChangeArrowheads="1"/>
          </p:cNvPicPr>
          <p:nvPr/>
        </p:nvPicPr>
        <p:blipFill>
          <a:blip r:embed="rId2"/>
          <a:srcRect b="9373"/>
          <a:stretch>
            <a:fillRect/>
          </a:stretch>
        </p:blipFill>
        <p:spPr bwMode="auto">
          <a:xfrm>
            <a:off x="1403350" y="981075"/>
            <a:ext cx="6767513" cy="4748213"/>
          </a:xfrm>
          <a:prstGeom prst="rect">
            <a:avLst/>
          </a:prstGeom>
          <a:noFill/>
          <a:ln w="60325" cap="rnd" cmpd="tri" algn="ctr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9219" name="Group 12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9220" name="Group 13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9222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3" name="Rectangle 15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9221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cation_003"/>
          <p:cNvPicPr>
            <a:picLocks noChangeAspect="1" noChangeArrowheads="1"/>
          </p:cNvPicPr>
          <p:nvPr/>
        </p:nvPicPr>
        <p:blipFill>
          <a:blip r:embed="rId2"/>
          <a:srcRect r="10883"/>
          <a:stretch>
            <a:fillRect/>
          </a:stretch>
        </p:blipFill>
        <p:spPr bwMode="auto">
          <a:xfrm>
            <a:off x="1258888" y="908050"/>
            <a:ext cx="6840537" cy="4951413"/>
          </a:xfrm>
          <a:prstGeom prst="rect">
            <a:avLst/>
          </a:prstGeom>
          <a:noFill/>
          <a:ln w="60325" cap="rnd" cmpd="tri" algn="ctr">
            <a:solidFill>
              <a:srgbClr val="89137B"/>
            </a:solidFill>
            <a:miter lim="800000"/>
            <a:headEnd/>
            <a:tailEnd/>
          </a:ln>
        </p:spPr>
      </p:pic>
      <p:grpSp>
        <p:nvGrpSpPr>
          <p:cNvPr id="10243" name="Group 6"/>
          <p:cNvGrpSpPr>
            <a:grpSpLocks/>
          </p:cNvGrpSpPr>
          <p:nvPr/>
        </p:nvGrpSpPr>
        <p:grpSpPr bwMode="auto">
          <a:xfrm>
            <a:off x="231775" y="0"/>
            <a:ext cx="8912225" cy="6858000"/>
            <a:chOff x="0" y="0"/>
            <a:chExt cx="5614" cy="4320"/>
          </a:xfrm>
        </p:grpSpPr>
        <p:grpSp>
          <p:nvGrpSpPr>
            <p:cNvPr id="10244" name="Group 7"/>
            <p:cNvGrpSpPr>
              <a:grpSpLocks/>
            </p:cNvGrpSpPr>
            <p:nvPr/>
          </p:nvGrpSpPr>
          <p:grpSpPr bwMode="auto">
            <a:xfrm>
              <a:off x="0" y="0"/>
              <a:ext cx="5397" cy="4065"/>
              <a:chOff x="0" y="0"/>
              <a:chExt cx="5397" cy="4065"/>
            </a:xfrm>
          </p:grpSpPr>
          <p:pic>
            <p:nvPicPr>
              <p:cNvPr id="1024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1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47" name="Rectangle 9"/>
              <p:cNvSpPr>
                <a:spLocks noChangeArrowheads="1"/>
              </p:cNvSpPr>
              <p:nvPr/>
            </p:nvSpPr>
            <p:spPr bwMode="auto">
              <a:xfrm>
                <a:off x="136" y="210"/>
                <a:ext cx="5261" cy="3855"/>
              </a:xfrm>
              <a:prstGeom prst="rect">
                <a:avLst/>
              </a:prstGeom>
              <a:noFill/>
              <a:ln w="92075" cmpd="tri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0245" name="Picture 6" descr="http://img0.liveinternet.ru/images/attach/c/2/71/971/71971785_23ac8app8dc8c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3134"/>
              <a:ext cx="1555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1134</TotalTime>
  <Words>304</Words>
  <Application>Microsoft Office PowerPoint</Application>
  <PresentationFormat>Экран (4:3)</PresentationFormat>
  <Paragraphs>65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Monotype Corsiva</vt:lpstr>
      <vt:lpstr>Times New Roman</vt:lpstr>
      <vt:lpstr>Тема Office</vt:lpstr>
      <vt:lpstr>Слайд 1</vt:lpstr>
      <vt:lpstr>Слайд 2</vt:lpstr>
      <vt:lpstr>Слайд 3</vt:lpstr>
      <vt:lpstr>Слайд 4</vt:lpstr>
      <vt:lpstr>Ліс –  це  казка!</vt:lpstr>
      <vt:lpstr>Слайд 6</vt:lpstr>
      <vt:lpstr>Слайд 7</vt:lpstr>
      <vt:lpstr>Слайд 8</vt:lpstr>
      <vt:lpstr>Слайд 9</vt:lpstr>
      <vt:lpstr>Ліс – скарбниця </vt:lpstr>
      <vt:lpstr>Майбутнє  лісу –  у наших  руках!</vt:lpstr>
      <vt:lpstr>Слайд 12</vt:lpstr>
      <vt:lpstr>Місце, де  горіло вогнище  не родить  20 років!</vt:lpstr>
      <vt:lpstr>Людино, не сміти!</vt:lpstr>
      <vt:lpstr>Щороку вирубується понад  400 тис. км2 лісу!</vt:lpstr>
      <vt:lpstr>У побутовому смітті –  34 млн. т. паперу!</vt:lpstr>
      <vt:lpstr>Збір  макулатури</vt:lpstr>
      <vt:lpstr>Слайд 18</vt:lpstr>
      <vt:lpstr>Друге життя</vt:lpstr>
      <vt:lpstr>Слайд 20</vt:lpstr>
      <vt:lpstr>Слайд 21</vt:lpstr>
      <vt:lpstr>Ми – за  економію ресурсів!</vt:lpstr>
      <vt:lpstr>Реалізація проекту “Школа  - наш дім, нехай буде тепло і затишно в нім”</vt:lpstr>
      <vt:lpstr>На День Здоров'я  весело рушаємо</vt:lpstr>
      <vt:lpstr>Майбутнє лісу -</vt:lpstr>
      <vt:lpstr>Засадження алеї каштанів,</vt:lpstr>
      <vt:lpstr>Слайд 27</vt:lpstr>
      <vt:lpstr>Екологічна акція  “Вода – джерело життя”</vt:lpstr>
      <vt:lpstr>Проект “Вплив напоїв  на ріст і розвиток  організмів”</vt:lpstr>
      <vt:lpstr>Проект “Вплив напоїв  на ріст і розвиток  організмів”</vt:lpstr>
      <vt:lpstr>Правила поведінки у лісі:</vt:lpstr>
      <vt:lpstr>Слайд 32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93</cp:revision>
  <dcterms:created xsi:type="dcterms:W3CDTF">2012-03-01T21:58:27Z</dcterms:created>
  <dcterms:modified xsi:type="dcterms:W3CDTF">2015-03-06T20:17:17Z</dcterms:modified>
</cp:coreProperties>
</file>