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65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65" d="100"/>
          <a:sy n="65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358766F-9022-463A-9BA8-577767A7C68B}" type="datetimeFigureOut">
              <a:rPr lang="uk-UA" smtClean="0"/>
              <a:t>18.11.2014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10E4C5-79EC-4F59-A42D-FF7FF5BD3DE3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96%D0%B4%D1%80%D0%BE%D0%B3%D0%B5%D0%BD" TargetMode="External"/><Relationship Id="rId2" Type="http://schemas.openxmlformats.org/officeDocument/2006/relationships/hyperlink" Target="http://uk.wikipedia.org/wiki/%D0%9D%D0%B0%D1%82%D1%80%D1%96%D0%B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E%D0%BA%D1%81%D0%B8%D0%B3%D0%B5%D0%BD" TargetMode="External"/><Relationship Id="rId4" Type="http://schemas.openxmlformats.org/officeDocument/2006/relationships/hyperlink" Target="http://uk.wikipedia.org/wiki/%D0%9A%D0%B0%D1%80%D0%B1%D0%BE%D0%B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0%D0%BD%D0%B3%D0%B0%D0%BD" TargetMode="External"/><Relationship Id="rId2" Type="http://schemas.openxmlformats.org/officeDocument/2006/relationships/hyperlink" Target="http://uk.wikipedia.org/wiki/%D0%9A%D0%B0%D0%BB%D1%96%D0%B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E%D0%BA%D1%81%D0%B8%D0%B3%D0%B5%D0%B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00200"/>
            <a:ext cx="7990656" cy="2260848"/>
          </a:xfrm>
        </p:spPr>
        <p:txBody>
          <a:bodyPr>
            <a:noAutofit/>
          </a:bodyPr>
          <a:lstStyle/>
          <a:p>
            <a:r>
              <a:rPr lang="uk-UA" sz="8800" dirty="0" smtClean="0"/>
              <a:t>Лікарські засоби (солі)</a:t>
            </a:r>
            <a:endParaRPr lang="uk-UA" sz="8800" dirty="0"/>
          </a:p>
        </p:txBody>
      </p:sp>
    </p:spTree>
    <p:extLst>
      <p:ext uri="{BB962C8B-B14F-4D97-AF65-F5344CB8AC3E}">
        <p14:creationId xmlns:p14="http://schemas.microsoft.com/office/powerpoint/2010/main" val="40619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132856"/>
            <a:ext cx="7920880" cy="3849291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94B6D2"/>
              </a:buClr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sz="22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7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7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ляп</a:t>
            </a:r>
            <a:r>
              <a:rPr lang="uk-UA" sz="37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uk-UA" sz="37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добре розчиняється у воді,під дією світла темніє.</a:t>
            </a:r>
          </a:p>
          <a:p>
            <a:pPr marL="0" lvl="0" indent="0" algn="just">
              <a:buClr>
                <a:srgbClr val="94B6D2"/>
              </a:buClr>
              <a:buNone/>
            </a:pPr>
            <a:r>
              <a:rPr lang="uk-UA" sz="37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Разом з протимікробними властивостями </a:t>
            </a:r>
            <a:r>
              <a:rPr lang="uk-UA" sz="37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uk-UA" sz="3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7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малих </a:t>
            </a:r>
            <a:r>
              <a:rPr lang="uk-UA" sz="37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концентраціях (до 2%) </a:t>
            </a:r>
            <a:r>
              <a:rPr lang="en-US" sz="37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7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протизапальною, а </a:t>
            </a:r>
            <a:r>
              <a:rPr lang="uk-UA" sz="37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37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великих  (5 % і більше) – </a:t>
            </a:r>
            <a:r>
              <a:rPr lang="uk-UA" sz="37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припікаючою</a:t>
            </a:r>
            <a:r>
              <a:rPr lang="uk-UA" sz="37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дією.      </a:t>
            </a:r>
            <a:r>
              <a:rPr lang="uk-UA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>
              <a:buClr>
                <a:srgbClr val="94B6D2"/>
              </a:buClr>
              <a:buNone/>
            </a:pPr>
            <a:r>
              <a:rPr lang="uk-UA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 </a:t>
            </a:r>
            <a:r>
              <a:rPr lang="uk-UA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лікування шкірних виразок,а також при </a:t>
            </a:r>
            <a:r>
              <a:rPr lang="uk-UA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ураженнях слизових </a:t>
            </a:r>
            <a:r>
              <a:rPr lang="uk-UA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оболонок ока(трахома</a:t>
            </a:r>
            <a:r>
              <a:rPr lang="uk-UA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7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юнктивіт</a:t>
            </a:r>
            <a:r>
              <a:rPr lang="uk-UA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гортані (ларингіт).</a:t>
            </a:r>
            <a:endParaRPr lang="en-US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94B6D2"/>
              </a:buClr>
              <a:buNone/>
            </a:pPr>
            <a:endParaRPr lang="uk-UA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94B6D2"/>
              </a:buClr>
              <a:buNone/>
            </a:pPr>
            <a:endParaRPr lang="uk-UA" sz="27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94B6D2"/>
              </a:buClr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9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564904"/>
            <a:ext cx="7056784" cy="3096344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94B6D2"/>
              </a:buClr>
              <a:buNone/>
            </a:pPr>
            <a:r>
              <a:rPr lang="en-US" sz="2800" b="1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ZnSO</a:t>
            </a:r>
            <a:r>
              <a:rPr lang="en-US" sz="2800" b="1" baseline="-250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uk-UA" sz="2800" b="1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b="1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800" b="1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добре розчиняється у воді; розчин має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кисле середовище.</a:t>
            </a:r>
          </a:p>
          <a:p>
            <a:pPr marL="0" lvl="0" indent="0" algn="just">
              <a:buClr>
                <a:srgbClr val="94B6D2"/>
              </a:buClr>
              <a:buNone/>
            </a:pP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 </a:t>
            </a:r>
            <a:r>
              <a:rPr lang="uk-UA" sz="28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вигляді розчинів як антисептичний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засіб, головним </a:t>
            </a:r>
            <a:r>
              <a:rPr lang="uk-UA" sz="28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чином при запальних ураженнях слизових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оболонок ока(</a:t>
            </a:r>
            <a:r>
              <a:rPr lang="uk-UA" sz="2800" dirty="0" err="1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en-US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юнктивіт</a:t>
            </a:r>
            <a:r>
              <a:rPr lang="uk-UA" sz="28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гортані(ларингіт).</a:t>
            </a:r>
            <a:endParaRPr lang="uk-UA" sz="2800" dirty="0">
              <a:solidFill>
                <a:srgbClr val="775F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Сульфат цинку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20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348880"/>
            <a:ext cx="7848872" cy="3633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52525"/>
                </a:solidFill>
                <a:latin typeface="Arial"/>
              </a:rPr>
              <a:t> </a:t>
            </a:r>
            <a:r>
              <a:rPr lang="en-US" b="1" dirty="0" smtClean="0">
                <a:solidFill>
                  <a:srgbClr val="0B0080"/>
                </a:solidFill>
                <a:latin typeface="Arial"/>
                <a:hlinkClick r:id="rId2" tooltip="Натрій"/>
              </a:rPr>
              <a:t>Na</a:t>
            </a:r>
            <a:r>
              <a:rPr lang="en-US" b="1" dirty="0" smtClean="0">
                <a:solidFill>
                  <a:srgbClr val="0B0080"/>
                </a:solidFill>
                <a:latin typeface="Arial"/>
                <a:hlinkClick r:id="rId3" tooltip="Гідроген"/>
              </a:rPr>
              <a:t>H</a:t>
            </a:r>
            <a:r>
              <a:rPr lang="en-US" b="1" dirty="0" smtClean="0">
                <a:solidFill>
                  <a:srgbClr val="0B0080"/>
                </a:solidFill>
                <a:latin typeface="Arial"/>
                <a:hlinkClick r:id="rId4" tooltip="Карбон"/>
              </a:rPr>
              <a:t>C</a:t>
            </a:r>
            <a:r>
              <a:rPr lang="en-US" b="1" u="sng" dirty="0" smtClean="0">
                <a:solidFill>
                  <a:srgbClr val="0B0080"/>
                </a:solidFill>
                <a:latin typeface="Arial"/>
                <a:hlinkClick r:id="rId5" tooltip="Оксиген"/>
              </a:rPr>
              <a:t>O</a:t>
            </a:r>
            <a:r>
              <a:rPr lang="en-US" b="1" baseline="-25000" dirty="0" smtClean="0">
                <a:solidFill>
                  <a:srgbClr val="252525"/>
                </a:solidFill>
                <a:latin typeface="Arial"/>
              </a:rPr>
              <a:t>3</a:t>
            </a:r>
            <a:r>
              <a:rPr lang="uk-UA" baseline="-25000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 біла кристалічна речовина.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rgbClr val="252525"/>
                </a:solidFill>
                <a:latin typeface="Arial"/>
              </a:rPr>
              <a:t>Його застосовують в порошках,пігулках і розчинах при підвищеній кислотності шлункового соку, виразковій хворобі шлунку і дванадцятипалої кишки, печії, подагрі, діабеті, катарах верхній дихальних шляхів.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rgbClr val="252525"/>
                </a:solidFill>
                <a:latin typeface="Arial"/>
              </a:rPr>
              <a:t>Зовнішньо уживається у водних розчинах (0,5-2%) як слабкий луг при кислотних  опіках, для полоскань, промивань та інгаляцій при нежиті, стоматитах, 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кон</a:t>
            </a:r>
            <a:r>
              <a:rPr lang="en-US" dirty="0" smtClean="0">
                <a:solidFill>
                  <a:srgbClr val="252525"/>
                </a:solidFill>
                <a:latin typeface="Arial"/>
              </a:rPr>
              <a:t>’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юктивітах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, ларингіті.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Гідрокарбонат натрію(питна сода)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559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916832"/>
            <a:ext cx="8136904" cy="43924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CaCl</a:t>
            </a:r>
            <a:r>
              <a:rPr lang="en-US" sz="2800" b="1" baseline="-250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b="1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•6Н</a:t>
            </a:r>
            <a:r>
              <a:rPr lang="uk-UA" sz="2800" b="1" baseline="-250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800" b="1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 як заспокійливий засіб при лікуванні неврозів, при бронхіальній астмі, туберкульозі. 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використовують і як </a:t>
            </a:r>
            <a:r>
              <a:rPr lang="uk-UA" sz="2800" dirty="0" err="1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протиалергічний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протизапальний, кровоспинний засіб та проти набряків.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нні для медичної практики властивості хлориду кальцію обумовлені його властивістю знижувати проникність стінок капілярів і участю іонів кальцію у дії механізму згортання крові.</a:t>
            </a:r>
            <a:endParaRPr lang="uk-UA" sz="2800" dirty="0" smtClean="0">
              <a:solidFill>
                <a:srgbClr val="25252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Хлорид кальцію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3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564905"/>
            <a:ext cx="7992888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252525"/>
                </a:solidFill>
                <a:latin typeface="Arial"/>
              </a:rPr>
              <a:t>2CaSO</a:t>
            </a:r>
            <a:r>
              <a:rPr lang="en-US" b="1" baseline="-25000" dirty="0">
                <a:solidFill>
                  <a:srgbClr val="252525"/>
                </a:solidFill>
                <a:latin typeface="Arial"/>
              </a:rPr>
              <a:t>4</a:t>
            </a:r>
            <a:r>
              <a:rPr lang="en-US" b="1" dirty="0">
                <a:solidFill>
                  <a:srgbClr val="252525"/>
                </a:solidFill>
                <a:latin typeface="Arial"/>
              </a:rPr>
              <a:t> • </a:t>
            </a:r>
            <a:r>
              <a:rPr lang="en-US" b="1" dirty="0" smtClean="0">
                <a:solidFill>
                  <a:srgbClr val="252525"/>
                </a:solidFill>
                <a:latin typeface="Arial"/>
              </a:rPr>
              <a:t>H</a:t>
            </a:r>
            <a:r>
              <a:rPr lang="en-US" b="1" baseline="-25000" dirty="0" smtClean="0">
                <a:solidFill>
                  <a:srgbClr val="252525"/>
                </a:solidFill>
                <a:latin typeface="Arial"/>
              </a:rPr>
              <a:t>2</a:t>
            </a:r>
            <a:r>
              <a:rPr lang="en-US" b="1" dirty="0" smtClean="0">
                <a:solidFill>
                  <a:srgbClr val="252525"/>
                </a:solidFill>
                <a:latin typeface="Arial"/>
              </a:rPr>
              <a:t>O</a:t>
            </a:r>
            <a:r>
              <a:rPr lang="uk-UA" b="1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одержують шляхом 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прожарення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 природного гіпсу </a:t>
            </a:r>
            <a:r>
              <a:rPr lang="en-US" dirty="0" smtClean="0">
                <a:solidFill>
                  <a:srgbClr val="92D050"/>
                </a:solidFill>
                <a:latin typeface="Arial"/>
              </a:rPr>
              <a:t>CaSO</a:t>
            </a:r>
            <a:r>
              <a:rPr lang="en-US" baseline="-25000" dirty="0" smtClean="0">
                <a:solidFill>
                  <a:srgbClr val="92D050"/>
                </a:solidFill>
                <a:latin typeface="Arial"/>
              </a:rPr>
              <a:t>4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</a:t>
            </a:r>
            <a:r>
              <a:rPr lang="en-US" dirty="0">
                <a:solidFill>
                  <a:srgbClr val="92D050"/>
                </a:solidFill>
                <a:latin typeface="Arial"/>
              </a:rPr>
              <a:t>•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Arial"/>
              </a:rPr>
              <a:t>H</a:t>
            </a:r>
            <a:r>
              <a:rPr lang="en-US" baseline="-25000" dirty="0" smtClean="0">
                <a:solidFill>
                  <a:srgbClr val="92D050"/>
                </a:solidFill>
                <a:latin typeface="Arial"/>
              </a:rPr>
              <a:t>2</a:t>
            </a:r>
            <a:r>
              <a:rPr lang="en-US" dirty="0" smtClean="0">
                <a:solidFill>
                  <a:srgbClr val="92D050"/>
                </a:solidFill>
                <a:latin typeface="Arial"/>
              </a:rPr>
              <a:t>O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 при 150-180°С.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rgbClr val="252525"/>
                </a:solidFill>
                <a:latin typeface="Arial"/>
              </a:rPr>
              <a:t> При змішуванні з водою він швидко твердне,знов перетворюючись на кристалічний гіпс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Arial"/>
              </a:rPr>
              <a:t>CaSO</a:t>
            </a:r>
            <a:r>
              <a:rPr lang="en-US" baseline="-25000" dirty="0" smtClean="0">
                <a:solidFill>
                  <a:srgbClr val="92D050"/>
                </a:solidFill>
                <a:latin typeface="Arial"/>
              </a:rPr>
              <a:t>4</a:t>
            </a:r>
            <a:r>
              <a:rPr lang="en-US" dirty="0">
                <a:solidFill>
                  <a:srgbClr val="92D050"/>
                </a:solidFill>
                <a:latin typeface="Arial"/>
              </a:rPr>
              <a:t> • </a:t>
            </a:r>
            <a:r>
              <a:rPr lang="uk-UA" dirty="0" smtClean="0">
                <a:solidFill>
                  <a:srgbClr val="92D050"/>
                </a:solidFill>
                <a:latin typeface="Arial"/>
              </a:rPr>
              <a:t>2</a:t>
            </a:r>
            <a:r>
              <a:rPr lang="en-US" dirty="0" smtClean="0">
                <a:solidFill>
                  <a:srgbClr val="92D050"/>
                </a:solidFill>
                <a:latin typeface="Arial"/>
              </a:rPr>
              <a:t>H</a:t>
            </a:r>
            <a:r>
              <a:rPr lang="en-US" baseline="-25000" dirty="0" smtClean="0">
                <a:solidFill>
                  <a:srgbClr val="92D050"/>
                </a:solidFill>
                <a:latin typeface="Arial"/>
              </a:rPr>
              <a:t>2</a:t>
            </a:r>
            <a:r>
              <a:rPr lang="en-US" dirty="0" smtClean="0">
                <a:solidFill>
                  <a:srgbClr val="92D050"/>
                </a:solidFill>
                <a:latin typeface="Arial"/>
              </a:rPr>
              <a:t>O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rgbClr val="252525"/>
                </a:solidFill>
                <a:latin typeface="Arial"/>
              </a:rPr>
              <a:t> На цій властивості засновано застосування його в медицині для гіпсових 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пов</a:t>
            </a:r>
            <a:r>
              <a:rPr lang="en-US" dirty="0" smtClean="0">
                <a:solidFill>
                  <a:srgbClr val="252525"/>
                </a:solidFill>
                <a:latin typeface="Arial"/>
              </a:rPr>
              <a:t>’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язок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при переломах кісток.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2CaSO</a:t>
            </a:r>
            <a:r>
              <a:rPr lang="en-US" baseline="-25000" dirty="0" smtClean="0">
                <a:solidFill>
                  <a:srgbClr val="FF0000"/>
                </a:solidFill>
                <a:latin typeface="Arial"/>
              </a:rPr>
              <a:t>4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 •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latin typeface="Arial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O</a:t>
            </a:r>
            <a:r>
              <a:rPr lang="uk-UA" dirty="0" smtClean="0">
                <a:solidFill>
                  <a:srgbClr val="FF0000"/>
                </a:solidFill>
                <a:latin typeface="Arial"/>
              </a:rPr>
              <a:t>+2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latin typeface="Arial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O</a:t>
            </a:r>
            <a:r>
              <a:rPr lang="uk-UA" dirty="0" smtClean="0">
                <a:solidFill>
                  <a:srgbClr val="FF0000"/>
                </a:solidFill>
                <a:latin typeface="Arial"/>
              </a:rPr>
              <a:t>=2(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CaSO</a:t>
            </a:r>
            <a:r>
              <a:rPr lang="en-US" baseline="-25000" dirty="0" smtClean="0">
                <a:solidFill>
                  <a:srgbClr val="FF0000"/>
                </a:solidFill>
                <a:latin typeface="Arial"/>
              </a:rPr>
              <a:t>4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 • </a:t>
            </a:r>
            <a:r>
              <a:rPr lang="uk-UA" dirty="0">
                <a:solidFill>
                  <a:srgbClr val="FF0000"/>
                </a:solidFill>
                <a:latin typeface="Arial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latin typeface="Arial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O</a:t>
            </a:r>
            <a:r>
              <a:rPr lang="uk-UA" dirty="0" smtClean="0">
                <a:solidFill>
                  <a:srgbClr val="FF0000"/>
                </a:solidFill>
                <a:latin typeface="Arial"/>
              </a:rPr>
              <a:t>)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Палений гіпс(алебастр)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06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492896"/>
            <a:ext cx="7776864" cy="33843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smtClean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Калій"/>
              </a:rPr>
              <a:t>K</a:t>
            </a:r>
            <a:r>
              <a:rPr lang="en-US" sz="2800" b="1" dirty="0" smtClean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Манган"/>
              </a:rPr>
              <a:t>Mn</a:t>
            </a:r>
            <a:r>
              <a:rPr lang="en-US" sz="2800" b="1" dirty="0" smtClean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Оксиген"/>
              </a:rPr>
              <a:t>O</a:t>
            </a:r>
            <a:r>
              <a:rPr lang="en-US" sz="2800" b="1" baseline="-250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800" b="1" baseline="-250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 в медичній практиці у вигляді 2-5%</a:t>
            </a:r>
            <a:r>
              <a:rPr lang="uk-UA" sz="2800" dirty="0" err="1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-ного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розчину для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зма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щування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обпалених місць і як кровоспинний засіб (0,1-0,5 %)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Розчини з меншою масовою часткою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Калій"/>
              </a:rPr>
              <a:t>K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Манган"/>
              </a:rPr>
              <a:t>Mn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Оксиген"/>
              </a:rPr>
              <a:t>O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8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aseline="-250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(0,01-0,1%) вживають для полоскання рота і горла.</a:t>
            </a:r>
          </a:p>
          <a:p>
            <a:pPr marL="0" indent="0" algn="just">
              <a:buNone/>
            </a:pPr>
            <a:r>
              <a:rPr lang="uk-UA" sz="2800" dirty="0" err="1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Дезинфікуючу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 перманганату </a:t>
            </a:r>
            <a:r>
              <a:rPr lang="uk-UA" sz="2800" dirty="0" err="1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калія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обумовлено його високою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окиснювальною </a:t>
            </a:r>
            <a:r>
              <a:rPr lang="uk-UA" sz="28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здатністю.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Перманганат </a:t>
            </a:r>
            <a:r>
              <a:rPr lang="uk-UA" dirty="0" err="1" smtClean="0"/>
              <a:t>калія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432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348880"/>
            <a:ext cx="792088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252525"/>
                </a:solidFill>
                <a:latin typeface="Arial"/>
              </a:rPr>
              <a:t>FeSO</a:t>
            </a:r>
            <a:r>
              <a:rPr lang="en-US" b="1" baseline="-25000" dirty="0">
                <a:solidFill>
                  <a:srgbClr val="252525"/>
                </a:solidFill>
                <a:latin typeface="Arial"/>
              </a:rPr>
              <a:t>4</a:t>
            </a:r>
            <a:r>
              <a:rPr lang="en-US" b="1" dirty="0">
                <a:solidFill>
                  <a:srgbClr val="252525"/>
                </a:solidFill>
                <a:latin typeface="Arial"/>
              </a:rPr>
              <a:t>·7</a:t>
            </a:r>
            <a:r>
              <a:rPr lang="uk-UA" b="1" dirty="0">
                <a:solidFill>
                  <a:srgbClr val="252525"/>
                </a:solidFill>
                <a:latin typeface="Arial"/>
              </a:rPr>
              <a:t>Н</a:t>
            </a:r>
            <a:r>
              <a:rPr lang="uk-UA" b="1" baseline="-25000" dirty="0">
                <a:solidFill>
                  <a:srgbClr val="252525"/>
                </a:solidFill>
                <a:latin typeface="Arial"/>
              </a:rPr>
              <a:t>2</a:t>
            </a:r>
            <a:r>
              <a:rPr lang="uk-UA" b="1" dirty="0">
                <a:solidFill>
                  <a:srgbClr val="252525"/>
                </a:solidFill>
                <a:latin typeface="Arial"/>
              </a:rPr>
              <a:t>О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 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-це кристали блідо-зеленого кольору,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які жовтіють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при тривалому зберіганні на повітрі.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rgbClr val="252525"/>
                </a:solidFill>
                <a:latin typeface="Arial"/>
              </a:rPr>
              <a:t> Він використовується при лікуванні анемії (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недокрів</a:t>
            </a:r>
            <a:r>
              <a:rPr lang="en-US" dirty="0" smtClean="0">
                <a:solidFill>
                  <a:srgbClr val="252525"/>
                </a:solidFill>
                <a:latin typeface="Arial"/>
              </a:rPr>
              <a:t>’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я) залежної від дефіциту заліза в організмі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, а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також при виснаженні організму. 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252525"/>
                </a:solidFill>
                <a:latin typeface="Arial"/>
              </a:rPr>
              <a:t>Для цієї ж мети вживають 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ферум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 ІІ карбонат 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Fe</a:t>
            </a:r>
            <a:r>
              <a:rPr lang="uk-UA" dirty="0">
                <a:solidFill>
                  <a:srgbClr val="0070C0"/>
                </a:solidFill>
                <a:latin typeface="Arial"/>
              </a:rPr>
              <a:t>С</a:t>
            </a:r>
            <a:r>
              <a:rPr lang="en-US" dirty="0" smtClean="0">
                <a:solidFill>
                  <a:srgbClr val="0070C0"/>
                </a:solidFill>
                <a:latin typeface="Arial"/>
              </a:rPr>
              <a:t>O</a:t>
            </a:r>
            <a:r>
              <a:rPr lang="en-US" baseline="-25000" dirty="0" smtClean="0">
                <a:solidFill>
                  <a:srgbClr val="0070C0"/>
                </a:solidFill>
                <a:latin typeface="Arial"/>
              </a:rPr>
              <a:t>3</a:t>
            </a:r>
            <a:r>
              <a:rPr lang="uk-UA" baseline="-25000" dirty="0" smtClean="0">
                <a:solidFill>
                  <a:srgbClr val="0070C0"/>
                </a:solidFill>
                <a:latin typeface="Arial"/>
              </a:rPr>
              <a:t>.</a:t>
            </a:r>
            <a:r>
              <a:rPr lang="uk-UA" dirty="0" smtClean="0">
                <a:solidFill>
                  <a:srgbClr val="0070C0"/>
                </a:solidFill>
                <a:latin typeface="Arial"/>
              </a:rPr>
              <a:t>  </a:t>
            </a:r>
          </a:p>
          <a:p>
            <a:pPr marL="0" indent="0">
              <a:buNone/>
            </a:pPr>
            <a:r>
              <a:rPr lang="uk-UA" dirty="0" err="1" smtClean="0">
                <a:solidFill>
                  <a:srgbClr val="252525"/>
                </a:solidFill>
                <a:latin typeface="Arial"/>
              </a:rPr>
              <a:t>Ферум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входить до складу гемоглобіну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, міоглобіну, ферментів, а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також стимулює  роботу </a:t>
            </a:r>
            <a:r>
              <a:rPr lang="uk-UA" dirty="0" err="1" smtClean="0">
                <a:solidFill>
                  <a:srgbClr val="252525"/>
                </a:solidFill>
                <a:latin typeface="Arial"/>
              </a:rPr>
              <a:t>кровотвірних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органів.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>
                <a:solidFill>
                  <a:schemeClr val="bg1"/>
                </a:solidFill>
              </a:rPr>
              <a:t>Ферум</a:t>
            </a:r>
            <a:r>
              <a:rPr lang="uk-UA" dirty="0" smtClean="0">
                <a:solidFill>
                  <a:schemeClr val="bg1"/>
                </a:solidFill>
              </a:rPr>
              <a:t> ІІ сульфат </a:t>
            </a:r>
            <a:r>
              <a:rPr lang="uk-UA" dirty="0" smtClean="0">
                <a:solidFill>
                  <a:schemeClr val="bg1"/>
                </a:solidFill>
                <a:latin typeface="Arial"/>
              </a:rPr>
              <a:t>(</a:t>
            </a:r>
            <a:r>
              <a:rPr lang="uk-UA" dirty="0" smtClean="0">
                <a:solidFill>
                  <a:schemeClr val="bg1"/>
                </a:solidFill>
                <a:latin typeface="Arial"/>
              </a:rPr>
              <a:t>залізний купорос)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176</TotalTime>
  <Words>179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Лікарські засоби (солі)</vt:lpstr>
      <vt:lpstr>Презентация PowerPoint</vt:lpstr>
      <vt:lpstr>Сульфат цинку</vt:lpstr>
      <vt:lpstr>Гідрокарбонат натрію(питна сода)</vt:lpstr>
      <vt:lpstr>Хлорид кальцію</vt:lpstr>
      <vt:lpstr>Палений гіпс(алебастр)</vt:lpstr>
      <vt:lpstr>Перманганат калія</vt:lpstr>
      <vt:lpstr>Ферум ІІ сульфат (залізний купорос)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Olichka</dc:creator>
  <cp:lastModifiedBy>admin</cp:lastModifiedBy>
  <cp:revision>21</cp:revision>
  <dcterms:created xsi:type="dcterms:W3CDTF">2014-11-15T19:34:41Z</dcterms:created>
  <dcterms:modified xsi:type="dcterms:W3CDTF">2014-11-18T14:17:55Z</dcterms:modified>
</cp:coreProperties>
</file>