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90" d="100"/>
          <a:sy n="90" d="100"/>
        </p:scale>
        <p:origin x="-59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3EA49-1247-46B6-B24E-82AF71CA3254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39DC2-96E4-4F49-B67B-52A90075C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31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39DC2-96E4-4F49-B67B-52A90075C75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7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942" y="260648"/>
            <a:ext cx="86965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Запитання до банкірів.</a:t>
            </a:r>
            <a:endParaRPr lang="ru-RU" sz="2800" b="1" dirty="0"/>
          </a:p>
          <a:p>
            <a:r>
              <a:rPr lang="uk-UA" sz="2800" b="1" u="sng" dirty="0"/>
              <a:t>Запитання 1</a:t>
            </a:r>
            <a:r>
              <a:rPr lang="en-US" sz="2800" b="1" dirty="0"/>
              <a:t> – </a:t>
            </a:r>
            <a:r>
              <a:rPr lang="uk-UA" sz="2800" b="1" dirty="0"/>
              <a:t>підприємець.</a:t>
            </a:r>
            <a:endParaRPr lang="ru-RU" sz="2800" b="1" dirty="0"/>
          </a:p>
          <a:p>
            <a:r>
              <a:rPr lang="uk-UA" sz="2800" b="1" dirty="0"/>
              <a:t>Я поклав до банку 200 000 грн. під 7% річних. Які відсоткові гроші я матиму через 5 років?</a:t>
            </a:r>
            <a:endParaRPr lang="ru-RU" sz="2800" b="1" dirty="0"/>
          </a:p>
          <a:p>
            <a:r>
              <a:rPr lang="uk-UA" sz="2800" b="1" u="sng" dirty="0"/>
              <a:t>Відповідь.</a:t>
            </a:r>
            <a:r>
              <a:rPr lang="uk-UA" sz="2800" b="1" dirty="0"/>
              <a:t> Через рік сума на рахунку дорівнюватиме:</a:t>
            </a:r>
            <a:endParaRPr lang="ru-RU" sz="2800" b="1" dirty="0"/>
          </a:p>
          <a:p>
            <a:r>
              <a:rPr lang="uk-UA" sz="2800" b="1" dirty="0"/>
              <a:t>200 000 (1+0,07);</a:t>
            </a:r>
            <a:endParaRPr lang="ru-RU" sz="2800" b="1" dirty="0"/>
          </a:p>
          <a:p>
            <a:r>
              <a:rPr lang="uk-UA" sz="2800" b="1" dirty="0"/>
              <a:t>через 2 роки:  200 000 (1+0,07)</a:t>
            </a:r>
            <a:r>
              <a:rPr lang="uk-UA" sz="2800" b="1" baseline="30000" dirty="0"/>
              <a:t>2</a:t>
            </a:r>
            <a:r>
              <a:rPr lang="uk-UA" sz="2800" b="1" dirty="0"/>
              <a:t>;</a:t>
            </a:r>
            <a:endParaRPr lang="ru-RU" sz="2800" b="1" dirty="0"/>
          </a:p>
          <a:p>
            <a:r>
              <a:rPr lang="uk-UA" sz="2800" b="1" dirty="0"/>
              <a:t>через 5 років: 200 000 (1+0,07)</a:t>
            </a:r>
            <a:r>
              <a:rPr lang="uk-UA" sz="2800" b="1" baseline="30000" dirty="0"/>
              <a:t>5 </a:t>
            </a:r>
            <a:r>
              <a:rPr lang="uk-UA" sz="2800" b="1" dirty="0"/>
              <a:t>= 280510;</a:t>
            </a:r>
            <a:endParaRPr lang="ru-RU" sz="2800" b="1" dirty="0"/>
          </a:p>
          <a:p>
            <a:r>
              <a:rPr lang="uk-UA" sz="2800" b="1" dirty="0"/>
              <a:t>Сума відсоткових грошей: 80510 грн.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5333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942" y="548680"/>
            <a:ext cx="86965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/>
              <a:t>Запитання 2.</a:t>
            </a:r>
            <a:r>
              <a:rPr lang="uk-UA" sz="2800" b="1" dirty="0"/>
              <a:t> Кореспондент газети «Україна і бізнес</a:t>
            </a:r>
            <a:r>
              <a:rPr lang="uk-UA" sz="2800" b="1" dirty="0" smtClean="0"/>
              <a:t>».</a:t>
            </a:r>
          </a:p>
          <a:p>
            <a:endParaRPr lang="ru-RU" sz="2800" b="1" dirty="0"/>
          </a:p>
          <a:p>
            <a:r>
              <a:rPr lang="uk-UA" sz="2800" b="1" dirty="0"/>
              <a:t>Говорять, що гетьман Полуботок у 1723 р. поклав до англійського банку великий капітал з України під 4% річних. У скільки разів збільшився б той капітал до 2014 р.?</a:t>
            </a:r>
            <a:endParaRPr lang="ru-RU" sz="2800" b="1" dirty="0"/>
          </a:p>
          <a:p>
            <a:r>
              <a:rPr lang="uk-UA" sz="2800" b="1" dirty="0"/>
              <a:t>Відповідь. </a:t>
            </a:r>
            <a:r>
              <a:rPr lang="en-US" sz="2800" b="1" dirty="0"/>
              <a:t>A</a:t>
            </a:r>
            <a:r>
              <a:rPr lang="uk-UA" sz="2800" b="1" baseline="-25000" dirty="0"/>
              <a:t>0 </a:t>
            </a:r>
            <a:r>
              <a:rPr lang="uk-UA" sz="2800" b="1" dirty="0"/>
              <a:t>– початковий капітал, </a:t>
            </a:r>
            <a:r>
              <a:rPr lang="en-US" sz="2800" b="1" dirty="0"/>
              <a:t>n</a:t>
            </a:r>
            <a:r>
              <a:rPr lang="uk-UA" sz="2800" b="1" dirty="0"/>
              <a:t> – 291 р. (2014 р. – 1723 р.).</a:t>
            </a:r>
            <a:endParaRPr lang="ru-RU" sz="2800" b="1" dirty="0"/>
          </a:p>
          <a:p>
            <a:r>
              <a:rPr lang="uk-UA" sz="2800" b="1" dirty="0"/>
              <a:t>За формулою складних відсотків знайдемо відношення </a:t>
            </a:r>
            <a:endParaRPr lang="ru-RU" sz="2800" b="1" dirty="0"/>
          </a:p>
          <a:p>
            <a:r>
              <a:rPr lang="en-US" sz="2800" b="1" dirty="0" smtClean="0"/>
              <a:t>A</a:t>
            </a:r>
            <a:r>
              <a:rPr lang="en-US" sz="2800" b="1" baseline="-25000" dirty="0" smtClean="0"/>
              <a:t>n</a:t>
            </a:r>
            <a:r>
              <a:rPr lang="uk-UA" sz="2800" b="1" baseline="-25000" dirty="0" smtClean="0"/>
              <a:t> </a:t>
            </a:r>
            <a:r>
              <a:rPr lang="ru-RU" sz="2800" b="1" dirty="0"/>
              <a:t>: </a:t>
            </a:r>
            <a:r>
              <a:rPr lang="en-US" sz="2800" b="1" dirty="0" smtClean="0"/>
              <a:t>A</a:t>
            </a:r>
            <a:r>
              <a:rPr lang="uk-UA" sz="2800" b="1" baseline="-25000" dirty="0"/>
              <a:t>0 </a:t>
            </a:r>
            <a:r>
              <a:rPr lang="uk-UA" sz="2800" b="1" dirty="0" smtClean="0"/>
              <a:t>= </a:t>
            </a:r>
            <a:r>
              <a:rPr lang="uk-UA" sz="2800" b="1" dirty="0"/>
              <a:t>(1+0,04)</a:t>
            </a:r>
            <a:r>
              <a:rPr lang="uk-UA" sz="2800" b="1" baseline="30000" dirty="0"/>
              <a:t>291</a:t>
            </a:r>
            <a:r>
              <a:rPr lang="uk-UA" sz="2800" b="1" dirty="0"/>
              <a:t>=1,04</a:t>
            </a:r>
            <a:r>
              <a:rPr lang="uk-UA" sz="2800" b="1" baseline="30000" dirty="0"/>
              <a:t>291</a:t>
            </a:r>
            <a:r>
              <a:rPr lang="uk-UA" sz="2800" b="1" dirty="0"/>
              <a:t>≈</a:t>
            </a:r>
            <a:r>
              <a:rPr lang="uk-UA" sz="2800" b="1" dirty="0" smtClean="0"/>
              <a:t>90511</a:t>
            </a:r>
            <a:endParaRPr lang="ru-RU" sz="2800" b="1" dirty="0"/>
          </a:p>
          <a:p>
            <a:r>
              <a:rPr lang="uk-UA" sz="2800" b="1" dirty="0"/>
              <a:t>У 90511 разів.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58192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7942" y="548680"/>
            <a:ext cx="86965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Запитання до бухгалтерів та економістів</a:t>
            </a:r>
            <a:r>
              <a:rPr lang="uk-UA" sz="2800" b="1" i="1" dirty="0" smtClean="0"/>
              <a:t>.</a:t>
            </a:r>
          </a:p>
          <a:p>
            <a:endParaRPr lang="ru-RU" sz="2800" b="1" dirty="0"/>
          </a:p>
          <a:p>
            <a:r>
              <a:rPr lang="uk-UA" sz="2800" b="1" u="sng" dirty="0"/>
              <a:t>Запитання 1 </a:t>
            </a:r>
            <a:r>
              <a:rPr lang="uk-UA" sz="2800" b="1" dirty="0"/>
              <a:t>– кореспондент газети «</a:t>
            </a:r>
            <a:r>
              <a:rPr lang="uk-UA" sz="2800" b="1" dirty="0" err="1"/>
              <a:t>Бугхалтерський</a:t>
            </a:r>
            <a:r>
              <a:rPr lang="uk-UA" sz="2800" b="1" dirty="0"/>
              <a:t> облік».</a:t>
            </a:r>
            <a:endParaRPr lang="ru-RU" sz="2800" b="1" dirty="0"/>
          </a:p>
          <a:p>
            <a:r>
              <a:rPr lang="uk-UA" sz="2800" b="1" dirty="0" err="1"/>
              <a:t>Заробітню</a:t>
            </a:r>
            <a:r>
              <a:rPr lang="uk-UA" sz="2800" b="1" dirty="0"/>
              <a:t> платню робітника,яка становила 2000 грн., спочатку підвищили на 20%, а потім знизили на 20%. Скільки грошей одержуватиме робітник?</a:t>
            </a:r>
            <a:endParaRPr lang="ru-RU" sz="2800" b="1" dirty="0"/>
          </a:p>
          <a:p>
            <a:r>
              <a:rPr lang="uk-UA" sz="2800" b="1" dirty="0"/>
              <a:t>Відповідь. </a:t>
            </a:r>
            <a:r>
              <a:rPr lang="uk-UA" sz="2800" b="1" dirty="0" err="1"/>
              <a:t>Заробітня</a:t>
            </a:r>
            <a:r>
              <a:rPr lang="uk-UA" sz="2800" b="1" dirty="0"/>
              <a:t> плата після підвищення становитиме:</a:t>
            </a:r>
            <a:endParaRPr lang="ru-RU" sz="2800" b="1" dirty="0"/>
          </a:p>
          <a:p>
            <a:r>
              <a:rPr lang="uk-UA" sz="2800" b="1" dirty="0"/>
              <a:t>2000+0,2*2000=2400 грн.;</a:t>
            </a:r>
            <a:endParaRPr lang="ru-RU" sz="2800" b="1" dirty="0"/>
          </a:p>
          <a:p>
            <a:r>
              <a:rPr lang="uk-UA" sz="2800" b="1" dirty="0"/>
              <a:t>після зниження:</a:t>
            </a:r>
            <a:endParaRPr lang="ru-RU" sz="2800" b="1" dirty="0"/>
          </a:p>
          <a:p>
            <a:r>
              <a:rPr lang="uk-UA" sz="2800" b="1" dirty="0"/>
              <a:t>2400-0,2*2400=1920 грн.</a:t>
            </a:r>
            <a:endParaRPr lang="ru-RU" sz="2800" b="1" dirty="0"/>
          </a:p>
          <a:p>
            <a:r>
              <a:rPr lang="uk-UA" sz="2800" b="1" dirty="0"/>
              <a:t>Робітник одержуватиме 1920 грн.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07203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454" y="10633"/>
            <a:ext cx="869654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/>
              <a:t>Запитання до технологів харчової промисловості</a:t>
            </a:r>
            <a:r>
              <a:rPr lang="uk-UA" sz="2800" b="1" i="1" dirty="0" smtClean="0"/>
              <a:t>.</a:t>
            </a:r>
          </a:p>
          <a:p>
            <a:endParaRPr lang="ru-RU" sz="2800" b="1" dirty="0"/>
          </a:p>
          <a:p>
            <a:r>
              <a:rPr lang="uk-UA" sz="2800" b="1" u="sng" dirty="0"/>
              <a:t>Запитання 1 </a:t>
            </a:r>
            <a:r>
              <a:rPr lang="uk-UA" sz="2800" b="1" dirty="0"/>
              <a:t>– кореспондент журналу «Дім. Сад. Город.».</a:t>
            </a:r>
            <a:endParaRPr lang="ru-RU" sz="2800" b="1" dirty="0"/>
          </a:p>
          <a:p>
            <a:r>
              <a:rPr lang="uk-UA" sz="2800" b="1" dirty="0"/>
              <a:t>Скільки кілограмів нектару необхідно переробити бджолам, щоб дістати  1 кг меду?</a:t>
            </a:r>
            <a:endParaRPr lang="ru-RU" sz="2800" b="1" dirty="0"/>
          </a:p>
          <a:p>
            <a:r>
              <a:rPr lang="uk-UA" sz="2800" b="1" dirty="0"/>
              <a:t>Відповідь. Бджоли, переробляючи квітковий нектар на мед, звільняють його від значної кількості води. Дослідження показали, що нектар вміщує близького 70% води, а вироблений з нього мед, вміщує тільки 17% води, отже, сухої сировини в ньому 100-17=83%.</a:t>
            </a:r>
            <a:endParaRPr lang="ru-RU" sz="2800" b="1" dirty="0"/>
          </a:p>
          <a:p>
            <a:r>
              <a:rPr lang="uk-UA" sz="2800" b="1" dirty="0"/>
              <a:t>В 1 кг меду: 1*0,83 = 0,83 (кг) сухої сировини.</a:t>
            </a:r>
            <a:endParaRPr lang="ru-RU" sz="2800" b="1" dirty="0"/>
          </a:p>
          <a:p>
            <a:r>
              <a:rPr lang="uk-UA" sz="2800" b="1" dirty="0"/>
              <a:t>Оскільки нектар вміщує 100-70 – 30% сухої сировини, то щоб дістати 1 кг меду, необхідно переробити:</a:t>
            </a:r>
            <a:endParaRPr lang="ru-RU" sz="2800" b="1" dirty="0"/>
          </a:p>
          <a:p>
            <a:r>
              <a:rPr lang="uk-UA" sz="2800" b="1" dirty="0"/>
              <a:t>0,83*0,3≈ 2,77 (кг) нектару</a:t>
            </a:r>
            <a:endParaRPr lang="ru-RU" sz="2800" b="1" dirty="0"/>
          </a:p>
          <a:p>
            <a:r>
              <a:rPr lang="uk-UA" sz="2800" b="1" dirty="0"/>
              <a:t>2,77 кг нектару.</a:t>
            </a:r>
            <a:endParaRPr lang="ru-RU" sz="2800" b="1" dirty="0"/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6125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836712"/>
            <a:ext cx="86965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/>
              <a:t>Запитання 2 </a:t>
            </a:r>
            <a:r>
              <a:rPr lang="uk-UA" sz="2800" b="1" dirty="0"/>
              <a:t>– бухгалтер молокозаводу</a:t>
            </a:r>
            <a:r>
              <a:rPr lang="uk-UA" sz="2800" b="1" dirty="0" smtClean="0"/>
              <a:t>.</a:t>
            </a:r>
          </a:p>
          <a:p>
            <a:endParaRPr lang="ru-RU" sz="2800" b="1" dirty="0"/>
          </a:p>
          <a:p>
            <a:r>
              <a:rPr lang="uk-UA" sz="2800" b="1" dirty="0"/>
              <a:t>З молока виходить 25% вершків, а з вершків – 20% масла. Скільки потрібно молока, щоб одержати 10 кг масла?</a:t>
            </a:r>
            <a:endParaRPr lang="ru-RU" sz="2800" b="1" dirty="0"/>
          </a:p>
          <a:p>
            <a:r>
              <a:rPr lang="uk-UA" sz="2800" b="1" dirty="0"/>
              <a:t>Відповідь. Для того, щоб отримати 10 кг масла, потрібно:</a:t>
            </a:r>
            <a:endParaRPr lang="ru-RU" sz="2800" b="1" dirty="0"/>
          </a:p>
          <a:p>
            <a:r>
              <a:rPr lang="uk-UA" sz="2800" b="1" dirty="0"/>
              <a:t>10:0,2= 50 (кг) вершків, а молока: 50:0,25- 200 (кг).</a:t>
            </a:r>
            <a:endParaRPr lang="ru-RU" sz="2800" b="1" dirty="0"/>
          </a:p>
          <a:p>
            <a:r>
              <a:rPr lang="uk-UA" sz="2800" b="1" dirty="0"/>
              <a:t>200 кг молока.</a:t>
            </a:r>
            <a:endParaRPr lang="ru-RU" sz="2800" b="1" dirty="0"/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582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836712"/>
            <a:ext cx="86965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/>
              <a:t>Запитання до хіміків-технологів.</a:t>
            </a:r>
            <a:endParaRPr lang="ru-RU" sz="2800" b="1" dirty="0"/>
          </a:p>
          <a:p>
            <a:r>
              <a:rPr lang="uk-UA" sz="2800" b="1" i="1" dirty="0"/>
              <a:t> </a:t>
            </a:r>
            <a:endParaRPr lang="ru-RU" sz="2800" b="1" dirty="0"/>
          </a:p>
          <a:p>
            <a:r>
              <a:rPr lang="uk-UA" sz="2800" b="1" u="sng" dirty="0"/>
              <a:t>Запитання 1 </a:t>
            </a:r>
            <a:r>
              <a:rPr lang="uk-UA" sz="2800" b="1" dirty="0"/>
              <a:t>– кореспондент газети «Порадниця».</a:t>
            </a:r>
            <a:endParaRPr lang="ru-RU" sz="2800" b="1" dirty="0"/>
          </a:p>
          <a:p>
            <a:r>
              <a:rPr lang="uk-UA" sz="2800" b="1" dirty="0"/>
              <a:t>Скільки треба долити води до 0,5 л 9%-го оцту, щоб одержати 6%</a:t>
            </a:r>
            <a:r>
              <a:rPr lang="uk-UA" sz="2800" b="1" dirty="0" err="1"/>
              <a:t>-вий</a:t>
            </a:r>
            <a:r>
              <a:rPr lang="uk-UA" sz="2800" b="1" dirty="0"/>
              <a:t> оцет?</a:t>
            </a:r>
            <a:endParaRPr lang="ru-RU" sz="2800" b="1" dirty="0"/>
          </a:p>
          <a:p>
            <a:r>
              <a:rPr lang="uk-UA" sz="2800" b="1" dirty="0"/>
              <a:t>Відповідь. Об’ємна концентрація оцту дорівнює: 0,5*0,09 л.</a:t>
            </a:r>
            <a:endParaRPr lang="ru-RU" sz="2800" b="1" dirty="0"/>
          </a:p>
          <a:p>
            <a:r>
              <a:rPr lang="uk-UA" sz="2800" b="1" dirty="0"/>
              <a:t>Нехай потрібно долити  </a:t>
            </a:r>
            <a:r>
              <a:rPr lang="en-US" sz="2800" b="1" i="1" dirty="0"/>
              <a:t>x</a:t>
            </a:r>
            <a:r>
              <a:rPr lang="en-US" sz="2800" b="1" dirty="0"/>
              <a:t> </a:t>
            </a:r>
            <a:r>
              <a:rPr lang="ru-RU" sz="2800" b="1" dirty="0"/>
              <a:t>л води, п</a:t>
            </a:r>
            <a:r>
              <a:rPr lang="uk-UA" sz="2800" b="1" dirty="0"/>
              <a:t>і</a:t>
            </a:r>
            <a:r>
              <a:rPr lang="ru-RU" sz="2800" b="1" dirty="0" err="1"/>
              <a:t>сля</a:t>
            </a:r>
            <a:r>
              <a:rPr lang="ru-RU" sz="2800" b="1" dirty="0"/>
              <a:t> </a:t>
            </a:r>
            <a:r>
              <a:rPr lang="ru-RU" sz="2800" b="1" dirty="0" err="1"/>
              <a:t>цього</a:t>
            </a:r>
            <a:r>
              <a:rPr lang="ru-RU" sz="2800" b="1" dirty="0"/>
              <a:t> </a:t>
            </a:r>
            <a:r>
              <a:rPr lang="uk-UA" sz="2800" b="1" dirty="0"/>
              <a:t>об</a:t>
            </a:r>
            <a:r>
              <a:rPr lang="ru-RU" sz="2800" b="1" dirty="0"/>
              <a:t>’</a:t>
            </a:r>
            <a:r>
              <a:rPr lang="uk-UA" sz="2800" b="1" dirty="0"/>
              <a:t>ємна концентрація не змінилась: </a:t>
            </a:r>
            <a:r>
              <a:rPr lang="ru-RU" sz="2800" b="1" dirty="0"/>
              <a:t>(</a:t>
            </a:r>
            <a:r>
              <a:rPr lang="uk-UA" sz="2800" b="1" dirty="0"/>
              <a:t>0,5+</a:t>
            </a:r>
            <a:r>
              <a:rPr lang="en-US" sz="2800" b="1" i="1" dirty="0"/>
              <a:t>x</a:t>
            </a:r>
            <a:r>
              <a:rPr lang="ru-RU" sz="2800" b="1" dirty="0"/>
              <a:t>)*0,06=0,5*0,09.</a:t>
            </a:r>
          </a:p>
          <a:p>
            <a:r>
              <a:rPr lang="ru-RU" sz="2800" b="1" dirty="0"/>
              <a:t>Зв</a:t>
            </a:r>
            <a:r>
              <a:rPr lang="uk-UA" sz="2800" b="1" dirty="0" err="1"/>
              <a:t>ідси</a:t>
            </a:r>
            <a:r>
              <a:rPr lang="uk-UA" sz="2800" b="1" dirty="0"/>
              <a:t> </a:t>
            </a:r>
            <a:r>
              <a:rPr lang="en-US" sz="2800" b="1" i="1" dirty="0"/>
              <a:t>x</a:t>
            </a:r>
            <a:r>
              <a:rPr lang="uk-UA" sz="2800" b="1" i="1" dirty="0"/>
              <a:t>=0,25</a:t>
            </a:r>
            <a:r>
              <a:rPr lang="uk-UA" sz="2800" b="1" dirty="0"/>
              <a:t>, тобто потрібно 0,25 л води.</a:t>
            </a:r>
            <a:endParaRPr lang="ru-RU" sz="2800" b="1" dirty="0"/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4572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20688"/>
            <a:ext cx="869654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/>
              <a:t>Запитання 2 </a:t>
            </a:r>
            <a:r>
              <a:rPr lang="uk-UA" sz="2800" b="1" dirty="0"/>
              <a:t>– підприємець</a:t>
            </a:r>
            <a:r>
              <a:rPr lang="uk-UA" sz="2800" b="1" dirty="0" smtClean="0"/>
              <a:t>.</a:t>
            </a:r>
          </a:p>
          <a:p>
            <a:endParaRPr lang="ru-RU" sz="2800" b="1" dirty="0"/>
          </a:p>
          <a:p>
            <a:r>
              <a:rPr lang="uk-UA" sz="2800" b="1" dirty="0"/>
              <a:t>Скільки  золота 375-ї проби треба сплавити з 30 г золота 750-ї проби, щоб одержати сплав 500-ї проби?</a:t>
            </a:r>
            <a:endParaRPr lang="ru-RU" sz="2800" b="1" dirty="0"/>
          </a:p>
          <a:p>
            <a:r>
              <a:rPr lang="uk-UA" sz="2800" b="1" dirty="0"/>
              <a:t>Відповідь. Пробами характеризують сплави дорогоцінних металів. Так, золото 375-ї проби – це сплав, у 1000 г якого міститься 375 г чистого золота.</a:t>
            </a:r>
            <a:endParaRPr lang="ru-RU" sz="2800" b="1" dirty="0"/>
          </a:p>
          <a:p>
            <a:r>
              <a:rPr lang="uk-UA" sz="2800" b="1" dirty="0"/>
              <a:t>Нехай потрібно  </a:t>
            </a:r>
            <a:r>
              <a:rPr lang="en-US" sz="2800" b="1" i="1" dirty="0"/>
              <a:t>x</a:t>
            </a:r>
            <a:r>
              <a:rPr lang="uk-UA" sz="2800" b="1" dirty="0"/>
              <a:t> г золота 375-ї проб. Кількість чистого золота до плавлення:</a:t>
            </a:r>
            <a:endParaRPr lang="ru-RU" sz="2800" b="1" dirty="0"/>
          </a:p>
          <a:p>
            <a:r>
              <a:rPr lang="uk-UA" sz="2800" b="1" dirty="0"/>
              <a:t>(0,375</a:t>
            </a:r>
            <a:r>
              <a:rPr lang="uk-UA" sz="2800" b="1" i="1" dirty="0"/>
              <a:t> </a:t>
            </a:r>
            <a:r>
              <a:rPr lang="en-US" sz="2800" b="1" i="1" dirty="0"/>
              <a:t>x</a:t>
            </a:r>
            <a:r>
              <a:rPr lang="uk-UA" sz="2800" b="1" dirty="0"/>
              <a:t>+30*0,75) г, і після плавлення:  0,5(</a:t>
            </a:r>
            <a:r>
              <a:rPr lang="en-US" sz="2800" b="1" i="1" dirty="0"/>
              <a:t>x</a:t>
            </a:r>
            <a:r>
              <a:rPr lang="uk-UA" sz="2800" b="1" dirty="0"/>
              <a:t>+30) г.</a:t>
            </a:r>
            <a:endParaRPr lang="ru-RU" sz="2800" b="1" dirty="0"/>
          </a:p>
          <a:p>
            <a:r>
              <a:rPr lang="uk-UA" sz="2800" b="1" dirty="0"/>
              <a:t>Маємо рівняння: 0,375</a:t>
            </a:r>
            <a:r>
              <a:rPr lang="uk-UA" sz="2800" b="1" i="1" dirty="0"/>
              <a:t> </a:t>
            </a:r>
            <a:r>
              <a:rPr lang="en-US" sz="2800" b="1" i="1" dirty="0"/>
              <a:t>x</a:t>
            </a:r>
            <a:r>
              <a:rPr lang="uk-UA" sz="2800" b="1" dirty="0"/>
              <a:t>+30*0,75=0,5(</a:t>
            </a:r>
            <a:r>
              <a:rPr lang="en-US" sz="2800" b="1" i="1" dirty="0"/>
              <a:t>x</a:t>
            </a:r>
            <a:r>
              <a:rPr lang="uk-UA" sz="2800" b="1" dirty="0"/>
              <a:t> +30), звідки </a:t>
            </a:r>
            <a:r>
              <a:rPr lang="en-US" sz="2800" b="1" i="1" dirty="0"/>
              <a:t>x</a:t>
            </a:r>
            <a:r>
              <a:rPr lang="uk-UA" sz="2800" b="1" dirty="0"/>
              <a:t> =60.</a:t>
            </a:r>
            <a:endParaRPr lang="ru-RU" sz="2800" b="1" dirty="0"/>
          </a:p>
          <a:p>
            <a:r>
              <a:rPr lang="uk-UA" sz="2800" b="1" dirty="0"/>
              <a:t>60 г золота 375-ї проби.</a:t>
            </a:r>
            <a:endParaRPr lang="ru-RU" sz="2800" b="1" dirty="0"/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524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60" name="Picture 4" descr="78078000_large_XR_0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" y="-87600"/>
            <a:ext cx="9144000" cy="693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1722537"/>
            <a:ext cx="4651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uk-UA" sz="140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lang="uk-UA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620688"/>
            <a:ext cx="86965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496944" cy="68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93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476</Words>
  <Application>Microsoft Office PowerPoint</Application>
  <PresentationFormat>Экран (4:3)</PresentationFormat>
  <Paragraphs>78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Vitalik x-64</dc:creator>
  <cp:lastModifiedBy>Vitalik x-64</cp:lastModifiedBy>
  <cp:revision>36</cp:revision>
  <dcterms:created xsi:type="dcterms:W3CDTF">2015-02-01T13:37:32Z</dcterms:created>
  <dcterms:modified xsi:type="dcterms:W3CDTF">2015-02-23T17:29:47Z</dcterms:modified>
</cp:coreProperties>
</file>