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9" d="100"/>
          <a:sy n="69" d="100"/>
        </p:scale>
        <p:origin x="-354" y="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9EAB5A8-7364-45F1-85CD-C030EFE9AF00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7261A68-B1EB-4391-BCE7-80A67ECE47E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4831">
            <a:off x="3438541" y="2041496"/>
            <a:ext cx="5652120" cy="2520312"/>
          </a:xfrm>
        </p:spPr>
        <p:txBody>
          <a:bodyPr>
            <a:noAutofit/>
          </a:bodyPr>
          <a:lstStyle/>
          <a:p>
            <a:r>
              <a:rPr lang="uk-UA" sz="8800" b="1" i="1" dirty="0" smtClean="0"/>
              <a:t>   Отруйні     рослини </a:t>
            </a:r>
            <a:endParaRPr lang="uk-UA" sz="8800" b="1" i="1" dirty="0"/>
          </a:p>
        </p:txBody>
      </p:sp>
    </p:spTree>
    <p:extLst>
      <p:ext uri="{BB962C8B-B14F-4D97-AF65-F5344CB8AC3E}">
        <p14:creationId xmlns:p14="http://schemas.microsoft.com/office/powerpoint/2010/main" val="13116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solidFill>
                  <a:schemeClr val="tx1"/>
                </a:solidFill>
              </a:rPr>
              <a:t>Амброзія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332656"/>
            <a:ext cx="4968552" cy="345638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Пилок амброзії викликає алергічний риніт (сінну гарячку). Амброзія </a:t>
            </a:r>
            <a:r>
              <a:rPr lang="uk-UA" sz="3200" dirty="0" err="1">
                <a:solidFill>
                  <a:schemeClr val="tx1"/>
                </a:solidFill>
              </a:rPr>
              <a:t>полинолиста</a:t>
            </a:r>
            <a:r>
              <a:rPr lang="uk-UA" sz="3200" dirty="0">
                <a:solidFill>
                  <a:schemeClr val="tx1"/>
                </a:solidFill>
              </a:rPr>
              <a:t> — один з найбільш небезпечних </a:t>
            </a:r>
            <a:r>
              <a:rPr lang="uk-UA" sz="3200" dirty="0" smtClean="0">
                <a:solidFill>
                  <a:schemeClr val="tx1"/>
                </a:solidFill>
              </a:rPr>
              <a:t>бур'янів-алергенів.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Тому </a:t>
            </a:r>
            <a:r>
              <a:rPr lang="uk-UA" sz="3200" dirty="0">
                <a:solidFill>
                  <a:schemeClr val="tx1"/>
                </a:solidFill>
              </a:rPr>
              <a:t>слід </a:t>
            </a:r>
            <a:r>
              <a:rPr lang="uk-UA" sz="3200" dirty="0" smtClean="0">
                <a:solidFill>
                  <a:schemeClr val="tx1"/>
                </a:solidFill>
              </a:rPr>
              <a:t>у період цвітіння знати, що </a:t>
            </a:r>
            <a:r>
              <a:rPr lang="ru-RU" sz="3200" dirty="0" err="1">
                <a:solidFill>
                  <a:schemeClr val="tx1"/>
                </a:solidFill>
              </a:rPr>
              <a:t>к</a:t>
            </a:r>
            <a:r>
              <a:rPr lang="ru-RU" sz="3200" dirty="0" err="1" smtClean="0">
                <a:solidFill>
                  <a:schemeClr val="tx1"/>
                </a:solidFill>
              </a:rPr>
              <a:t>вітковий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пилок </a:t>
            </a:r>
            <a:r>
              <a:rPr lang="ru-RU" sz="3200" dirty="0" err="1">
                <a:solidFill>
                  <a:schemeClr val="tx1"/>
                </a:solidFill>
              </a:rPr>
              <a:t>амброзії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шкідливий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людини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50927" cy="446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436096" cy="68580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Вовче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лико</a:t>
            </a:r>
            <a:r>
              <a:rPr lang="ru-RU" sz="2400" b="1" i="1" dirty="0">
                <a:solidFill>
                  <a:schemeClr val="tx1"/>
                </a:solidFill>
              </a:rPr>
              <a:t>. Весною - в </a:t>
            </a:r>
            <a:r>
              <a:rPr lang="ru-RU" sz="2400" b="1" i="1" dirty="0" err="1">
                <a:solidFill>
                  <a:schemeClr val="tx1"/>
                </a:solidFill>
              </a:rPr>
              <a:t>квітні</a:t>
            </a:r>
            <a:r>
              <a:rPr lang="ru-RU" sz="2400" b="1" i="1" dirty="0">
                <a:solidFill>
                  <a:schemeClr val="tx1"/>
                </a:solidFill>
              </a:rPr>
              <a:t> - </a:t>
            </a:r>
            <a:r>
              <a:rPr lang="ru-RU" sz="2400" b="1" i="1" dirty="0" err="1">
                <a:solidFill>
                  <a:schemeClr val="tx1"/>
                </a:solidFill>
              </a:rPr>
              <a:t>травні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це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єдиний</a:t>
            </a:r>
            <a:r>
              <a:rPr lang="ru-RU" sz="2400" b="1" i="1" dirty="0">
                <a:solidFill>
                  <a:schemeClr val="tx1"/>
                </a:solidFill>
              </a:rPr>
              <a:t> кущ у наших краях, </a:t>
            </a:r>
            <a:r>
              <a:rPr lang="ru-RU" sz="2400" b="1" i="1" dirty="0" err="1">
                <a:solidFill>
                  <a:schemeClr val="tx1"/>
                </a:solidFill>
              </a:rPr>
              <a:t>квітки</a:t>
            </a:r>
            <a:r>
              <a:rPr lang="ru-RU" sz="2400" b="1" i="1" dirty="0">
                <a:solidFill>
                  <a:schemeClr val="tx1"/>
                </a:solidFill>
              </a:rPr>
              <a:t> у </a:t>
            </a:r>
            <a:r>
              <a:rPr lang="ru-RU" sz="2400" b="1" i="1" dirty="0" err="1">
                <a:solidFill>
                  <a:schemeClr val="tx1"/>
                </a:solidFill>
              </a:rPr>
              <a:t>якого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з'являються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ще</a:t>
            </a:r>
            <a:r>
              <a:rPr lang="ru-RU" sz="2400" b="1" i="1" dirty="0">
                <a:solidFill>
                  <a:schemeClr val="tx1"/>
                </a:solidFill>
              </a:rPr>
              <a:t> до </a:t>
            </a:r>
            <a:r>
              <a:rPr lang="ru-RU" sz="2400" b="1" i="1" dirty="0" err="1">
                <a:solidFill>
                  <a:schemeClr val="tx1"/>
                </a:solidFill>
              </a:rPr>
              <a:t>листочків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Це</a:t>
            </a:r>
            <a:r>
              <a:rPr lang="ru-RU" sz="2400" b="1" i="1" dirty="0">
                <a:solidFill>
                  <a:schemeClr val="tx1"/>
                </a:solidFill>
              </a:rPr>
              <a:t> - </a:t>
            </a:r>
            <a:r>
              <a:rPr lang="ru-RU" sz="2400" b="1" i="1" dirty="0" err="1">
                <a:solidFill>
                  <a:schemeClr val="tx1"/>
                </a:solidFill>
              </a:rPr>
              <a:t>отруйна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рослина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Навіть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його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квіточками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краще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милуватися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здалеку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Їх</a:t>
            </a:r>
            <a:r>
              <a:rPr lang="ru-RU" sz="2400" b="1" i="1" dirty="0">
                <a:solidFill>
                  <a:schemeClr val="tx1"/>
                </a:solidFill>
              </a:rPr>
              <a:t> запах, </a:t>
            </a:r>
            <a:r>
              <a:rPr lang="ru-RU" sz="2400" b="1" i="1" dirty="0" err="1">
                <a:solidFill>
                  <a:schemeClr val="tx1"/>
                </a:solidFill>
              </a:rPr>
              <a:t>який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нагадує</a:t>
            </a:r>
            <a:r>
              <a:rPr lang="ru-RU" sz="2400" b="1" i="1" dirty="0">
                <a:solidFill>
                  <a:schemeClr val="tx1"/>
                </a:solidFill>
              </a:rPr>
              <a:t> аромат </a:t>
            </a:r>
            <a:r>
              <a:rPr lang="ru-RU" sz="2400" b="1" i="1" dirty="0" err="1">
                <a:solidFill>
                  <a:schemeClr val="tx1"/>
                </a:solidFill>
              </a:rPr>
              <a:t>ванілі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може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викликати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головний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біль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запаморочення.Краплина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соку, яка </a:t>
            </a:r>
            <a:r>
              <a:rPr lang="ru-RU" sz="2400" b="1" i="1" dirty="0" err="1">
                <a:solidFill>
                  <a:schemeClr val="tx1"/>
                </a:solidFill>
              </a:rPr>
              <a:t>попаде</a:t>
            </a:r>
            <a:r>
              <a:rPr lang="ru-RU" sz="2400" b="1" i="1" dirty="0">
                <a:solidFill>
                  <a:schemeClr val="tx1"/>
                </a:solidFill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</a:rPr>
              <a:t>шкіру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або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слизисту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оболонку</a:t>
            </a:r>
            <a:r>
              <a:rPr lang="ru-RU" sz="2400" b="1" i="1" dirty="0">
                <a:solidFill>
                  <a:schemeClr val="tx1"/>
                </a:solidFill>
              </a:rPr>
              <a:t> губ, очей </a:t>
            </a:r>
            <a:r>
              <a:rPr lang="ru-RU" sz="2400" b="1" i="1" dirty="0" err="1">
                <a:solidFill>
                  <a:schemeClr val="tx1"/>
                </a:solidFill>
              </a:rPr>
              <a:t>викликає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сильне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подразнення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Во­сени</a:t>
            </a:r>
            <a:r>
              <a:rPr lang="ru-RU" sz="2400" b="1" i="1" dirty="0">
                <a:solidFill>
                  <a:schemeClr val="tx1"/>
                </a:solidFill>
              </a:rPr>
              <a:t>, де </a:t>
            </a:r>
            <a:r>
              <a:rPr lang="ru-RU" sz="2400" b="1" i="1" dirty="0" err="1">
                <a:solidFill>
                  <a:schemeClr val="tx1"/>
                </a:solidFill>
              </a:rPr>
              <a:t>раніше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були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квіточки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з'являються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червоні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ягоди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</a:rPr>
              <a:t>Вони </a:t>
            </a:r>
            <a:r>
              <a:rPr lang="ru-RU" sz="2400" b="1" i="1" dirty="0" err="1">
                <a:solidFill>
                  <a:schemeClr val="tx1"/>
                </a:solidFill>
              </a:rPr>
              <a:t>дуже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небезпечні</a:t>
            </a:r>
            <a:r>
              <a:rPr lang="ru-RU" sz="2400" b="1" i="1" dirty="0">
                <a:solidFill>
                  <a:schemeClr val="tx1"/>
                </a:solidFill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</a:rPr>
              <a:t>вважають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що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отрути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від</a:t>
            </a:r>
            <a:r>
              <a:rPr lang="ru-RU" sz="2400" b="1" i="1" dirty="0">
                <a:solidFill>
                  <a:schemeClr val="tx1"/>
                </a:solidFill>
              </a:rPr>
              <a:t> восьми </a:t>
            </a:r>
            <a:r>
              <a:rPr lang="ru-RU" sz="2400" b="1" i="1" dirty="0" err="1">
                <a:solidFill>
                  <a:schemeClr val="tx1"/>
                </a:solidFill>
              </a:rPr>
              <a:t>ягід</a:t>
            </a:r>
            <a:r>
              <a:rPr lang="ru-RU" sz="2400" b="1" i="1" dirty="0">
                <a:solidFill>
                  <a:schemeClr val="tx1"/>
                </a:solidFill>
              </a:rPr>
              <a:t> - смертельна доза для </a:t>
            </a:r>
            <a:r>
              <a:rPr lang="ru-RU" sz="2400" b="1" i="1" dirty="0" err="1">
                <a:solidFill>
                  <a:schemeClr val="tx1"/>
                </a:solidFill>
              </a:rPr>
              <a:t>людини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40" y="7462"/>
            <a:ext cx="4048823" cy="4100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90999"/>
            <a:ext cx="2531025" cy="25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3577600" cy="6336704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Вороняче</a:t>
            </a:r>
            <a:r>
              <a:rPr lang="ru-RU" sz="2800" dirty="0">
                <a:solidFill>
                  <a:schemeClr val="tx1"/>
                </a:solidFill>
              </a:rPr>
              <a:t> око. В </a:t>
            </a:r>
            <a:r>
              <a:rPr lang="ru-RU" sz="2800" dirty="0" err="1">
                <a:solidFill>
                  <a:schemeClr val="tx1"/>
                </a:solidFill>
              </a:rPr>
              <a:t>цієї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рослини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стеблини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ростуть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чотири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п'ять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листочків</a:t>
            </a:r>
            <a:r>
              <a:rPr lang="ru-RU" sz="2800" dirty="0">
                <a:solidFill>
                  <a:schemeClr val="tx1"/>
                </a:solidFill>
              </a:rPr>
              <a:t>, а в </a:t>
            </a:r>
            <a:r>
              <a:rPr lang="ru-RU" sz="2800" dirty="0" err="1">
                <a:solidFill>
                  <a:schemeClr val="tx1"/>
                </a:solidFill>
              </a:rPr>
              <a:t>середині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сидить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ягідка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Приймають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ягідку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чорницю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буяха</a:t>
            </a:r>
            <a:r>
              <a:rPr lang="ru-RU" sz="2800" dirty="0">
                <a:solidFill>
                  <a:schemeClr val="tx1"/>
                </a:solidFill>
              </a:rPr>
              <a:t>. Але в них </a:t>
            </a:r>
            <a:r>
              <a:rPr lang="ru-RU" sz="2800" dirty="0" err="1">
                <a:solidFill>
                  <a:schemeClr val="tx1"/>
                </a:solidFill>
              </a:rPr>
              <a:t>ягідки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смачні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вороняче</a:t>
            </a:r>
            <a:r>
              <a:rPr lang="ru-RU" sz="2800" dirty="0">
                <a:solidFill>
                  <a:schemeClr val="tx1"/>
                </a:solidFill>
              </a:rPr>
              <a:t> око - ягода </a:t>
            </a:r>
            <a:r>
              <a:rPr lang="ru-RU" sz="2800" dirty="0" err="1">
                <a:solidFill>
                  <a:schemeClr val="tx1"/>
                </a:solidFill>
              </a:rPr>
              <a:t>дуже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отруйна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її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ні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якому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випадку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можна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пробувати</a:t>
            </a:r>
            <a:r>
              <a:rPr lang="ru-RU" sz="2800" dirty="0">
                <a:solidFill>
                  <a:schemeClr val="tx1"/>
                </a:solidFill>
              </a:rPr>
              <a:t> на смак.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15442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2176"/>
            <a:ext cx="2520280" cy="336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305741"/>
            <a:ext cx="4248472" cy="626469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Бузина </a:t>
            </a:r>
            <a:r>
              <a:rPr lang="ru-RU" sz="2400" b="1" i="1" dirty="0" err="1">
                <a:solidFill>
                  <a:schemeClr val="tx1"/>
                </a:solidFill>
              </a:rPr>
              <a:t>чорна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відноситься</a:t>
            </a:r>
            <a:r>
              <a:rPr lang="ru-RU" sz="2400" b="1" i="1" dirty="0">
                <a:solidFill>
                  <a:schemeClr val="tx1"/>
                </a:solidFill>
              </a:rPr>
              <a:t> до </a:t>
            </a:r>
            <a:r>
              <a:rPr lang="ru-RU" sz="2400" b="1" i="1" dirty="0" err="1">
                <a:solidFill>
                  <a:schemeClr val="tx1"/>
                </a:solidFill>
              </a:rPr>
              <a:t>отруйних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рослин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Незважаючи</a:t>
            </a:r>
            <a:r>
              <a:rPr lang="ru-RU" sz="2400" b="1" i="1" dirty="0">
                <a:solidFill>
                  <a:schemeClr val="tx1"/>
                </a:solidFill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</a:rPr>
              <a:t>цей</a:t>
            </a:r>
            <a:r>
              <a:rPr lang="ru-RU" sz="2400" b="1" i="1" dirty="0">
                <a:solidFill>
                  <a:schemeClr val="tx1"/>
                </a:solidFill>
              </a:rPr>
              <a:t> факт, </a:t>
            </a:r>
            <a:r>
              <a:rPr lang="ru-RU" sz="2400" b="1" i="1" dirty="0" err="1">
                <a:solidFill>
                  <a:schemeClr val="tx1"/>
                </a:solidFill>
              </a:rPr>
              <a:t>якщо</a:t>
            </a:r>
            <a:r>
              <a:rPr lang="ru-RU" sz="2400" b="1" i="1" dirty="0">
                <a:solidFill>
                  <a:schemeClr val="tx1"/>
                </a:solidFill>
              </a:rPr>
              <a:t>  правильно </a:t>
            </a:r>
            <a:r>
              <a:rPr lang="ru-RU" sz="2400" b="1" i="1" dirty="0" err="1">
                <a:solidFill>
                  <a:schemeClr val="tx1"/>
                </a:solidFill>
              </a:rPr>
              <a:t>використовувати</a:t>
            </a:r>
            <a:r>
              <a:rPr lang="ru-RU" sz="2400" b="1" i="1" dirty="0">
                <a:solidFill>
                  <a:schemeClr val="tx1"/>
                </a:solidFill>
              </a:rPr>
              <a:t> ягоду,  вона </a:t>
            </a:r>
            <a:r>
              <a:rPr lang="ru-RU" sz="2400" b="1" i="1" dirty="0" err="1">
                <a:solidFill>
                  <a:schemeClr val="tx1"/>
                </a:solidFill>
              </a:rPr>
              <a:t>може</a:t>
            </a:r>
            <a:r>
              <a:rPr lang="ru-RU" sz="2400" b="1" i="1" dirty="0">
                <a:solidFill>
                  <a:schemeClr val="tx1"/>
                </a:solidFill>
              </a:rPr>
              <a:t> стати для вас </a:t>
            </a:r>
            <a:r>
              <a:rPr lang="ru-RU" sz="2400" b="1" i="1" dirty="0" err="1">
                <a:solidFill>
                  <a:schemeClr val="tx1"/>
                </a:solidFill>
              </a:rPr>
              <a:t>чудовим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помічником</a:t>
            </a:r>
            <a:r>
              <a:rPr lang="ru-RU" sz="2400" b="1" i="1" dirty="0">
                <a:solidFill>
                  <a:schemeClr val="tx1"/>
                </a:solidFill>
              </a:rPr>
              <a:t> у </a:t>
            </a:r>
            <a:r>
              <a:rPr lang="ru-RU" sz="2400" b="1" i="1" dirty="0" err="1">
                <a:solidFill>
                  <a:schemeClr val="tx1"/>
                </a:solidFill>
              </a:rPr>
              <a:t>приготуванні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найрізноманітніших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страв</a:t>
            </a:r>
            <a:r>
              <a:rPr lang="ru-RU" sz="2400" b="1" i="1" dirty="0">
                <a:solidFill>
                  <a:schemeClr val="tx1"/>
                </a:solidFill>
              </a:rPr>
              <a:t>. Не </a:t>
            </a:r>
            <a:r>
              <a:rPr lang="ru-RU" sz="2400" b="1" i="1" dirty="0" err="1">
                <a:solidFill>
                  <a:schemeClr val="tx1"/>
                </a:solidFill>
              </a:rPr>
              <a:t>забувайте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що</a:t>
            </a:r>
            <a:r>
              <a:rPr lang="ru-RU" sz="2400" b="1" i="1" dirty="0">
                <a:solidFill>
                  <a:schemeClr val="tx1"/>
                </a:solidFill>
              </a:rPr>
              <a:t>  </a:t>
            </a:r>
            <a:r>
              <a:rPr lang="ru-RU" sz="2400" b="1" i="1" dirty="0" err="1">
                <a:solidFill>
                  <a:schemeClr val="tx1"/>
                </a:solidFill>
              </a:rPr>
              <a:t>їсти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можна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лише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ті</a:t>
            </a:r>
            <a:r>
              <a:rPr lang="ru-RU" sz="2400" b="1" i="1" dirty="0">
                <a:solidFill>
                  <a:schemeClr val="tx1"/>
                </a:solidFill>
              </a:rPr>
              <a:t>  </a:t>
            </a:r>
            <a:r>
              <a:rPr lang="ru-RU" sz="2400" b="1" i="1" dirty="0" err="1">
                <a:solidFill>
                  <a:schemeClr val="tx1"/>
                </a:solidFill>
              </a:rPr>
              <a:t>ягоди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які</a:t>
            </a:r>
            <a:r>
              <a:rPr lang="ru-RU" sz="2400" b="1" i="1" dirty="0">
                <a:solidFill>
                  <a:schemeClr val="tx1"/>
                </a:solidFill>
              </a:rPr>
              <a:t> не </a:t>
            </a:r>
            <a:r>
              <a:rPr lang="ru-RU" sz="2400" b="1" i="1" dirty="0" err="1">
                <a:solidFill>
                  <a:schemeClr val="tx1"/>
                </a:solidFill>
              </a:rPr>
              <a:t>мають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кісточок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оскільки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саме</a:t>
            </a:r>
            <a:r>
              <a:rPr lang="ru-RU" sz="2400" b="1" i="1" dirty="0">
                <a:solidFill>
                  <a:schemeClr val="tx1"/>
                </a:solidFill>
              </a:rPr>
              <a:t> у них </a:t>
            </a:r>
            <a:r>
              <a:rPr lang="ru-RU" sz="2400" b="1" i="1" dirty="0" err="1">
                <a:solidFill>
                  <a:schemeClr val="tx1"/>
                </a:solidFill>
              </a:rPr>
              <a:t>знаходиться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синильна</a:t>
            </a:r>
            <a:r>
              <a:rPr lang="ru-RU" sz="2400" b="1" i="1" dirty="0">
                <a:solidFill>
                  <a:schemeClr val="tx1"/>
                </a:solidFill>
              </a:rPr>
              <a:t> кислота, яка є  </a:t>
            </a:r>
            <a:r>
              <a:rPr lang="ru-RU" sz="2400" b="1" i="1" dirty="0" err="1">
                <a:solidFill>
                  <a:schemeClr val="tx1"/>
                </a:solidFill>
              </a:rPr>
              <a:t>отрутою</a:t>
            </a:r>
            <a:r>
              <a:rPr lang="ru-RU" sz="2400" b="1" i="1" dirty="0">
                <a:solidFill>
                  <a:schemeClr val="tx1"/>
                </a:solidFill>
              </a:rPr>
              <a:t> для </a:t>
            </a:r>
            <a:r>
              <a:rPr lang="ru-RU" sz="2400" b="1" i="1" dirty="0" err="1">
                <a:solidFill>
                  <a:schemeClr val="tx1"/>
                </a:solidFill>
              </a:rPr>
              <a:t>людського</a:t>
            </a:r>
            <a:r>
              <a:rPr lang="ru-RU" sz="2400" b="1" i="1" dirty="0">
                <a:solidFill>
                  <a:schemeClr val="tx1"/>
                </a:solidFill>
              </a:rPr>
              <a:t> орган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0" y="119675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"/>
            <a:ext cx="8591550" cy="980727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</a:t>
            </a:r>
            <a:r>
              <a:rPr lang="uk-UA" sz="4800" dirty="0" smtClean="0">
                <a:solidFill>
                  <a:schemeClr val="tx1"/>
                </a:solidFill>
              </a:rPr>
              <a:t>ЖОСТІР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836711"/>
            <a:ext cx="6283705" cy="2664297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. </a:t>
            </a:r>
            <a:r>
              <a:rPr lang="uk-UA" b="1" i="1" dirty="0">
                <a:solidFill>
                  <a:schemeClr val="tx1"/>
                </a:solidFill>
              </a:rPr>
              <a:t>Жостір (крушина) – досить великий кущ, заввишки до трьох метрів. Листки </a:t>
            </a:r>
            <a:r>
              <a:rPr lang="uk-UA" b="1" i="1" dirty="0" err="1">
                <a:solidFill>
                  <a:schemeClr val="tx1"/>
                </a:solidFill>
              </a:rPr>
              <a:t>еліпсовидні</a:t>
            </a:r>
            <a:r>
              <a:rPr lang="uk-UA" b="1" i="1" dirty="0">
                <a:solidFill>
                  <a:schemeClr val="tx1"/>
                </a:solidFill>
              </a:rPr>
              <a:t>, розташовані на стеблі окремо один від одного, по спіралі. Квіти з внутрішнього боку білі, зовні – зеленуваті. Плоди червоні, потім чорніють. На одному кущі трапляються ягоди різного кольору і відтінків. Листки і плоди можуть спричиняти блювання та розлади </a:t>
            </a:r>
            <a:r>
              <a:rPr lang="uk-UA" b="1" i="1" dirty="0" smtClean="0">
                <a:solidFill>
                  <a:schemeClr val="tx1"/>
                </a:solidFill>
              </a:rPr>
              <a:t>травлення.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73" y="168927"/>
            <a:ext cx="2349025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9"/>
            <a:ext cx="2671087" cy="2960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5439"/>
            <a:ext cx="4536504" cy="263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0152" y="980728"/>
            <a:ext cx="2474680" cy="54006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Ягоди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конвалії</a:t>
            </a:r>
            <a:r>
              <a:rPr lang="ru-RU" sz="2800" dirty="0">
                <a:solidFill>
                  <a:schemeClr val="tx1"/>
                </a:solidFill>
              </a:rPr>
              <a:t>, як і вся </a:t>
            </a:r>
            <a:r>
              <a:rPr lang="ru-RU" sz="2800" dirty="0" err="1">
                <a:solidFill>
                  <a:schemeClr val="tx1"/>
                </a:solidFill>
              </a:rPr>
              <a:t>рослина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отруйні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людини</a:t>
            </a:r>
            <a:r>
              <a:rPr lang="ru-RU" sz="2800" dirty="0">
                <a:solidFill>
                  <a:schemeClr val="tx1"/>
                </a:solidFill>
              </a:rPr>
              <a:t> при </a:t>
            </a:r>
            <a:r>
              <a:rPr lang="ru-RU" sz="2800" dirty="0" err="1">
                <a:solidFill>
                  <a:schemeClr val="tx1"/>
                </a:solidFill>
              </a:rPr>
              <a:t>отруєнні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конвалією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з'являється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нудота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запаморочення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судоми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685449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Борщівник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71" y="1340768"/>
            <a:ext cx="3034261" cy="5009768"/>
          </a:xfrm>
        </p:spPr>
        <p:txBody>
          <a:bodyPr>
            <a:normAutofit/>
          </a:bodyPr>
          <a:lstStyle/>
          <a:p>
            <a:pPr lvl="1"/>
            <a:r>
              <a:rPr lang="uk-UA" dirty="0">
                <a:solidFill>
                  <a:schemeClr val="tx1"/>
                </a:solidFill>
              </a:rPr>
              <a:t>Рослина багата на </a:t>
            </a:r>
            <a:r>
              <a:rPr lang="uk-UA" dirty="0" err="1">
                <a:solidFill>
                  <a:schemeClr val="tx1"/>
                </a:solidFill>
              </a:rPr>
              <a:t>фітоактивні</a:t>
            </a:r>
            <a:r>
              <a:rPr lang="uk-UA" dirty="0">
                <a:solidFill>
                  <a:schemeClr val="tx1"/>
                </a:solidFill>
              </a:rPr>
              <a:t> сполуки, тому навіть одноразове торкання до борщівника призводить до опіків. </a:t>
            </a:r>
            <a:r>
              <a:rPr lang="uk-UA" dirty="0" smtClean="0">
                <a:solidFill>
                  <a:schemeClr val="tx1"/>
                </a:solidFill>
              </a:rPr>
              <a:t>Пошкоджена </a:t>
            </a:r>
            <a:r>
              <a:rPr lang="uk-UA" dirty="0">
                <a:solidFill>
                  <a:schemeClr val="tx1"/>
                </a:solidFill>
              </a:rPr>
              <a:t>поверхня тіла досягає декількох сантиметрів, важко гоїться, загострює появу інших шкірних захворювань.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808312" cy="374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01119"/>
            <a:ext cx="2793911" cy="3744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solidFill>
                  <a:schemeClr val="tx1"/>
                </a:solidFill>
              </a:rPr>
              <a:t>Чемериця біла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97152"/>
            <a:ext cx="8712968" cy="194421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Токсичність цієї </a:t>
            </a:r>
            <a:r>
              <a:rPr lang="uk-UA" dirty="0" smtClean="0">
                <a:solidFill>
                  <a:schemeClr val="tx1"/>
                </a:solidFill>
              </a:rPr>
              <a:t>рослини велика. Симптоми отруєння проявляються </a:t>
            </a:r>
            <a:r>
              <a:rPr lang="uk-UA" dirty="0">
                <a:solidFill>
                  <a:schemeClr val="tx1"/>
                </a:solidFill>
              </a:rPr>
              <a:t>впродовж кількох годин після </a:t>
            </a:r>
            <a:r>
              <a:rPr lang="uk-UA" dirty="0" err="1" smtClean="0">
                <a:solidFill>
                  <a:schemeClr val="tx1"/>
                </a:solidFill>
              </a:rPr>
              <a:t>вживання–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це нудота, блювота, </a:t>
            </a:r>
            <a:r>
              <a:rPr lang="uk-UA" dirty="0" err="1">
                <a:solidFill>
                  <a:schemeClr val="tx1"/>
                </a:solidFill>
              </a:rPr>
              <a:t>розкоординація</a:t>
            </a:r>
            <a:r>
              <a:rPr lang="uk-UA" dirty="0">
                <a:solidFill>
                  <a:schemeClr val="tx1"/>
                </a:solidFill>
              </a:rPr>
              <a:t> рухів (людина наче п’яна), параліч і смерть.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1054"/>
            <a:ext cx="6192688" cy="316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91550" cy="1066801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    Гліцинія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850307"/>
            <a:ext cx="5593824" cy="3747045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Квіти гліцинії утворюють пишні блакитні, рожеві та білі каскади на лозі, котра плететься парканами та деревами. Рослина, яку також називають декоративним горошком, є абсолютно токсичною і може спричинити нудоту, судоми та діарею, а для покращення стану недужого може знадобитись навіть крапельниця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93204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2009" y="3244334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. Гліцинія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Другая 11">
      <a:dk1>
        <a:sysClr val="windowText" lastClr="000000"/>
      </a:dk1>
      <a:lt1>
        <a:sysClr val="window" lastClr="FFFFFF"/>
      </a:lt1>
      <a:dk2>
        <a:srgbClr val="92D050"/>
      </a:dk2>
      <a:lt2>
        <a:srgbClr val="FFFFFF"/>
      </a:lt2>
      <a:accent1>
        <a:srgbClr val="92D050"/>
      </a:accent1>
      <a:accent2>
        <a:srgbClr val="92D05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138</TotalTime>
  <Words>450</Words>
  <Application>Microsoft Office PowerPoint</Application>
  <PresentationFormat>Екран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Soho</vt:lpstr>
      <vt:lpstr>   Отруйні     рослини </vt:lpstr>
      <vt:lpstr>Презентація PowerPoint</vt:lpstr>
      <vt:lpstr>Презентація PowerPoint</vt:lpstr>
      <vt:lpstr>Презентація PowerPoint</vt:lpstr>
      <vt:lpstr>                            ЖОСТІР</vt:lpstr>
      <vt:lpstr>Презентація PowerPoint</vt:lpstr>
      <vt:lpstr>Борщівник</vt:lpstr>
      <vt:lpstr>Чемериця біла</vt:lpstr>
      <vt:lpstr>    Гліцинія</vt:lpstr>
      <vt:lpstr>Амброзія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Отруйні ягоди</dc:title>
  <dc:creator>katerina</dc:creator>
  <cp:lastModifiedBy>user</cp:lastModifiedBy>
  <cp:revision>16</cp:revision>
  <dcterms:created xsi:type="dcterms:W3CDTF">2012-02-27T17:57:54Z</dcterms:created>
  <dcterms:modified xsi:type="dcterms:W3CDTF">2012-02-29T05:59:03Z</dcterms:modified>
</cp:coreProperties>
</file>