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omments/comment1.xml" ContentType="application/vnd.openxmlformats-officedocument.presentationml.comment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sldIdLst>
    <p:sldId id="320" r:id="rId3"/>
    <p:sldId id="256" r:id="rId4"/>
    <p:sldId id="281" r:id="rId5"/>
    <p:sldId id="288" r:id="rId6"/>
    <p:sldId id="316" r:id="rId7"/>
    <p:sldId id="290" r:id="rId8"/>
    <p:sldId id="292" r:id="rId9"/>
    <p:sldId id="291" r:id="rId10"/>
    <p:sldId id="294" r:id="rId11"/>
    <p:sldId id="317" r:id="rId12"/>
    <p:sldId id="296" r:id="rId13"/>
    <p:sldId id="295" r:id="rId14"/>
    <p:sldId id="299" r:id="rId15"/>
    <p:sldId id="318" r:id="rId16"/>
    <p:sldId id="297" r:id="rId17"/>
    <p:sldId id="300" r:id="rId18"/>
    <p:sldId id="319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50000" saltData="8FIt1eVe42fH2h9yzrxbMg" hashData="bK17TWFmCJ47S3y0sl4MZ1AtWno" cryptProvider="" algIdExt="0" algIdExtSource="" cryptProviderTypeExt="0" cryptProviderTypeExtSource=""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uckYouBill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B9B9"/>
    <a:srgbClr val="00CC00"/>
    <a:srgbClr val="003399"/>
    <a:srgbClr val="002570"/>
    <a:srgbClr val="1C3972"/>
    <a:srgbClr val="001F5C"/>
    <a:srgbClr val="13264D"/>
    <a:srgbClr val="1E3D5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6130" autoAdjust="0"/>
    <p:restoredTop sz="94660"/>
  </p:normalViewPr>
  <p:slideViewPr>
    <p:cSldViewPr>
      <p:cViewPr>
        <p:scale>
          <a:sx n="50" d="100"/>
          <a:sy n="50" d="100"/>
        </p:scale>
        <p:origin x="-366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1-16T19:47:03.125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6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3E81D-BCBE-4240-B197-4A49765D4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E8772-7F59-4DD6-97B5-E090CE3E3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A6EAC-63E2-4A00-89F2-EFB68186AC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65F19FC-CC1E-4EF4-8256-A771CB135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D91FB-C856-4CC6-87E3-D56864A41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2CD28-ACAF-4F20-B4A9-8D65C757A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30000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FF691-F7D7-40B6-BDD3-201961C91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CA33334-6929-4181-B14A-D8FE677D5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30000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DC9FB-D39B-43C4-B705-3A5FBB8A6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C87EA-63B1-47A3-9D47-201D9212EC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FA78A11-2660-4DAA-9B30-A402466FE4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3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39AC8-789F-4B3A-A42D-B8125E78A9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242DD0C0-4EED-4D48-B417-C998E41A3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30000"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1AB2F-4AD0-4F6E-B0F9-13A27FFC5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FED67-FAD4-499B-814E-1D7B709C7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2FA02-1B16-455C-95DE-066887C24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3441F-EF73-4D3E-90B8-12482B6374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E8ED3-C0E1-401B-AF96-F8E4D287B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E70C1-5A0C-4E4D-97CB-0552F0FD7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BB2CC-ECAD-49E4-B1CC-50CA643367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CDFAC-F2DA-4704-BF68-657620AFB0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645B7-3890-4853-8996-3C17F58CCA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0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DF5220CC-259D-4097-981F-62B3D44B3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 spd="slow" advClick="0" advTm="330000">
    <p:newsflash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222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02D9AB73-614F-4B67-A339-F692D19AF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0" r:id="rId4"/>
    <p:sldLayoutId id="2147483958" r:id="rId5"/>
    <p:sldLayoutId id="2147483951" r:id="rId6"/>
    <p:sldLayoutId id="2147483952" r:id="rId7"/>
    <p:sldLayoutId id="2147483959" r:id="rId8"/>
    <p:sldLayoutId id="2147483960" r:id="rId9"/>
    <p:sldLayoutId id="2147483953" r:id="rId10"/>
    <p:sldLayoutId id="2147483954" r:id="rId11"/>
  </p:sldLayoutIdLst>
  <p:transition spd="slow" advClick="0" advTm="330000">
    <p:newsflash/>
  </p:transition>
  <p:timing>
    <p:tnLst>
      <p:par>
        <p:cTn id="1" dur="indefinite" restart="never" nodeType="tmRoot"/>
      </p:par>
    </p:tnLst>
  </p:timing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wmf"/><Relationship Id="rId7" Type="http://schemas.openxmlformats.org/officeDocument/2006/relationships/image" Target="../media/image4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4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0.gif"/><Relationship Id="rId7" Type="http://schemas.openxmlformats.org/officeDocument/2006/relationships/image" Target="../media/image66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9.jpeg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comments" Target="../comments/comment1.xml"/><Relationship Id="rId5" Type="http://schemas.openxmlformats.org/officeDocument/2006/relationships/image" Target="../media/image5.jpe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slide" Target="slide15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oleObject" Target="../embeddings/oleObject4.bin"/><Relationship Id="rId7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slide" Target="slide6.xml"/><Relationship Id="rId5" Type="http://schemas.openxmlformats.org/officeDocument/2006/relationships/image" Target="../media/image7.gif"/><Relationship Id="rId4" Type="http://schemas.openxmlformats.org/officeDocument/2006/relationships/slide" Target="slide4.xml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gif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20.jpeg"/><Relationship Id="rId4" Type="http://schemas.openxmlformats.org/officeDocument/2006/relationships/image" Target="../media/image7.gif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3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428960" y="3164681"/>
            <a:ext cx="571504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Урок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презентація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підготувала вчитель географії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Великовікнинської загальноосвітньої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школи  І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ІІІ ступенів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Мельничук Уляна Василівна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14291"/>
            <a:ext cx="9144000" cy="928694"/>
          </a:xfrm>
        </p:spPr>
        <p:txBody>
          <a:bodyPr/>
          <a:lstStyle/>
          <a:p>
            <a:r>
              <a:rPr lang="uk-UA" sz="2000" dirty="0" smtClean="0"/>
              <a:t>Відділ освіти Збаразької районної державної адміністрації</a:t>
            </a:r>
            <a:br>
              <a:rPr lang="uk-UA" sz="2000" dirty="0" smtClean="0"/>
            </a:br>
            <a:r>
              <a:rPr lang="uk-UA" sz="2000" dirty="0" smtClean="0"/>
              <a:t> </a:t>
            </a:r>
            <a:r>
              <a:rPr lang="uk-UA" sz="2000" dirty="0" smtClean="0"/>
              <a:t>             Збаразький районний методичний кабінет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22313" y="1142985"/>
            <a:ext cx="7772400" cy="2000263"/>
          </a:xfrm>
        </p:spPr>
        <p:txBody>
          <a:bodyPr/>
          <a:lstStyle/>
          <a:p>
            <a:r>
              <a:rPr lang="uk-UA" sz="4000" dirty="0" smtClean="0"/>
              <a:t>     Рослинний і тваринний світ</a:t>
            </a:r>
          </a:p>
          <a:p>
            <a:r>
              <a:rPr lang="uk-UA" sz="4000" dirty="0" smtClean="0"/>
              <a:t>              нашого краю</a:t>
            </a:r>
            <a:endParaRPr lang="ru-RU" sz="4000" dirty="0"/>
          </a:p>
        </p:txBody>
      </p:sp>
      <p:pic>
        <p:nvPicPr>
          <p:cNvPr id="40962" name="Picture 2" descr="C:\Program Files\Microsoft Office\MEDIA\CAGCAT10\j0281904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2357430"/>
            <a:ext cx="1825142" cy="1725473"/>
          </a:xfrm>
          <a:prstGeom prst="rect">
            <a:avLst/>
          </a:prstGeom>
          <a:noFill/>
        </p:spPr>
      </p:pic>
      <p:pic>
        <p:nvPicPr>
          <p:cNvPr id="40963" name="Picture 3" descr="C:\Program Files\Microsoft Office\MEDIA\CAGCAT10\j0304933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3" y="3414713"/>
            <a:ext cx="1819275" cy="16684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30000">
    <p:newsfla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0" y="3643314"/>
            <a:ext cx="9144000" cy="285749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effectLst>
            <a:glow rad="101600">
              <a:srgbClr val="00CC00">
                <a:alpha val="6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uk-UA" sz="3200" dirty="0">
                <a:solidFill>
                  <a:srgbClr val="0033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дерева: сосна, граб, дуб, береза, смерека тощо.</a:t>
            </a:r>
          </a:p>
          <a:p>
            <a:pPr marL="514350" indent="-514350" algn="ctr">
              <a:buFontTx/>
              <a:buAutoNum type="arabicPeriod"/>
              <a:defRPr/>
            </a:pPr>
            <a:r>
              <a:rPr lang="uk-UA" sz="3200" dirty="0">
                <a:solidFill>
                  <a:srgbClr val="0033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Кущі: шипшина, глід, терен, калина, бузина і інші.</a:t>
            </a:r>
          </a:p>
          <a:p>
            <a:pPr marL="514350" indent="-514350" algn="ctr">
              <a:buFontTx/>
              <a:buAutoNum type="arabicPeriod"/>
              <a:defRPr/>
            </a:pPr>
            <a:r>
              <a:rPr lang="uk-UA" sz="3200" dirty="0">
                <a:solidFill>
                  <a:srgbClr val="0033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Квіти: чебрець, молочай, латаття, хвощ,берізка польова.</a:t>
            </a:r>
          </a:p>
          <a:p>
            <a:pPr algn="ctr">
              <a:defRPr/>
            </a:pPr>
            <a:endParaRPr lang="ru-RU" sz="4800" dirty="0">
              <a:solidFill>
                <a:srgbClr val="003399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0" y="0"/>
            <a:ext cx="9144000" cy="350043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effectLst>
            <a:glow rad="101600">
              <a:srgbClr val="00CC00">
                <a:alpha val="6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uk-UA" sz="4800" dirty="0">
                <a:solidFill>
                  <a:srgbClr val="0033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Дикорослі рослини – це рослини, які існують в нашій місцевості незалежно від діяльності</a:t>
            </a:r>
            <a:r>
              <a:rPr lang="en-US" sz="4800" dirty="0">
                <a:solidFill>
                  <a:srgbClr val="0033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4800" dirty="0">
                <a:solidFill>
                  <a:srgbClr val="0033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людини.</a:t>
            </a:r>
          </a:p>
          <a:p>
            <a:pPr algn="ctr">
              <a:defRPr/>
            </a:pPr>
            <a:r>
              <a:rPr lang="uk-UA" sz="4800" dirty="0">
                <a:solidFill>
                  <a:srgbClr val="0033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Наприклад:</a:t>
            </a:r>
          </a:p>
          <a:p>
            <a:pPr algn="ctr">
              <a:defRPr/>
            </a:pPr>
            <a:endParaRPr lang="ru-RU" sz="4800" dirty="0">
              <a:solidFill>
                <a:srgbClr val="003399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ууууу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428875"/>
            <a:ext cx="12858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C:\Documents and Settings\User\Мои документы\Новая папка\770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-1031875"/>
            <a:ext cx="154622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" name="Text Box 8"/>
          <p:cNvSpPr txBox="1">
            <a:spLocks noChangeArrowheads="1"/>
          </p:cNvSpPr>
          <p:nvPr/>
        </p:nvSpPr>
        <p:spPr bwMode="auto">
          <a:xfrm>
            <a:off x="928662" y="357166"/>
            <a:ext cx="75724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solidFill>
                  <a:srgbClr val="FF0000"/>
                </a:solidFill>
                <a:effectLst>
                  <a:glow rad="101600">
                    <a:schemeClr val="accent1">
                      <a:alpha val="60000"/>
                    </a:schemeClr>
                  </a:glow>
                </a:effectLst>
                <a:latin typeface="Monotype Corsiva" pitchFamily="66" charset="0"/>
              </a:rPr>
              <a:t>Культурні рослини – це рослини, які вирощує людина.</a:t>
            </a:r>
          </a:p>
          <a:p>
            <a:pPr algn="ctr">
              <a:defRPr/>
            </a:pPr>
            <a:r>
              <a:rPr lang="uk-UA" sz="3600" b="1" dirty="0">
                <a:solidFill>
                  <a:srgbClr val="FF0000"/>
                </a:solidFill>
                <a:effectLst>
                  <a:glow rad="101600">
                    <a:schemeClr val="accent1">
                      <a:alpha val="60000"/>
                    </a:schemeClr>
                  </a:glow>
                </a:effectLst>
                <a:latin typeface="Monotype Corsiva" pitchFamily="66" charset="0"/>
              </a:rPr>
              <a:t>1.Сільськогосподарські культури: пшениця, ячмінь, овес, кукурудза, картопля, буряки, морква, помідори, огірки, капуста, соняшник.</a:t>
            </a:r>
          </a:p>
          <a:p>
            <a:pPr algn="ctr">
              <a:defRPr/>
            </a:pPr>
            <a:r>
              <a:rPr lang="uk-UA" sz="3600" b="1" dirty="0">
                <a:solidFill>
                  <a:srgbClr val="FF0000"/>
                </a:solidFill>
                <a:effectLst>
                  <a:glow rad="101600">
                    <a:schemeClr val="accent1">
                      <a:alpha val="60000"/>
                    </a:schemeClr>
                  </a:glow>
                </a:effectLst>
                <a:latin typeface="Monotype Corsiva" pitchFamily="66" charset="0"/>
              </a:rPr>
              <a:t>2. Декоративні рослини: троянди, півонії, нарциси, лілії, тюльпани.</a:t>
            </a:r>
            <a:endParaRPr lang="ru-RU" sz="3600" b="1" dirty="0">
              <a:solidFill>
                <a:srgbClr val="FF0000"/>
              </a:solidFill>
              <a:effectLst>
                <a:glow rad="101600">
                  <a:schemeClr val="accent1"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148" name="Рисунок 147" descr="врвврра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80FF"/>
              </a:clrFrom>
              <a:clrTo>
                <a:srgbClr val="008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53275" y="4643438"/>
            <a:ext cx="19907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12000" contrast="-21000"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16" descr="C:\Program Files\Microsoft Office\MEDIA\CAGCAT10\j0281904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0"/>
            <a:ext cx="2928958" cy="2768503"/>
          </a:xfrm>
          <a:prstGeom prst="flowChartPunchedTap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17" descr="C:\Program Files\Microsoft Office\MEDIA\CAGCAT10\j02849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9469" y="2500306"/>
            <a:ext cx="3454531" cy="2286016"/>
          </a:xfrm>
          <a:prstGeom prst="flowChartMagneticDrum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Рисунок 18" descr="dfr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43248"/>
            <a:ext cx="3079750" cy="2200275"/>
          </a:xfrm>
          <a:prstGeom prst="flowChartMagneticTap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1" name="Рисунок 19" descr="Водяные лилии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3429000"/>
            <a:ext cx="2857520" cy="2714620"/>
          </a:xfrm>
          <a:prstGeom prst="flowChartDisplay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2" name="Рисунок 8" descr="img033.jpg"/>
          <p:cNvPicPr>
            <a:picLocks noChangeAspect="1"/>
          </p:cNvPicPr>
          <p:nvPr/>
        </p:nvPicPr>
        <p:blipFill>
          <a:blip r:embed="rId7">
            <a:lum contrast="40000"/>
          </a:blip>
          <a:srcRect/>
          <a:stretch>
            <a:fillRect/>
          </a:stretch>
        </p:blipFill>
        <p:spPr bwMode="auto">
          <a:xfrm>
            <a:off x="6858016" y="0"/>
            <a:ext cx="2285984" cy="2171709"/>
          </a:xfrm>
          <a:prstGeom prst="flowChartDelay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3" name="Рисунок 9" descr="Копия (2) img033.jpg"/>
          <p:cNvPicPr>
            <a:picLocks noChangeAspect="1"/>
          </p:cNvPicPr>
          <p:nvPr/>
        </p:nvPicPr>
        <p:blipFill>
          <a:blip r:embed="rId8">
            <a:lum contrast="40000"/>
          </a:blip>
          <a:srcRect/>
          <a:stretch>
            <a:fillRect/>
          </a:stretch>
        </p:blipFill>
        <p:spPr bwMode="auto">
          <a:xfrm>
            <a:off x="642910" y="0"/>
            <a:ext cx="2917462" cy="2643206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8" name="Text Box 3"/>
          <p:cNvSpPr txBox="1">
            <a:spLocks noChangeArrowheads="1"/>
          </p:cNvSpPr>
          <p:nvPr/>
        </p:nvSpPr>
        <p:spPr bwMode="auto">
          <a:xfrm>
            <a:off x="4500563" y="5287963"/>
            <a:ext cx="46434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>
                <a:solidFill>
                  <a:srgbClr val="FF0000"/>
                </a:solidFill>
                <a:latin typeface="Comic Sans MS" pitchFamily="66" charset="0"/>
              </a:rPr>
              <a:t>Ці рослини потрібно поділити на дикорослі і культурні</a:t>
            </a:r>
            <a:endParaRPr lang="ru-RU" sz="3200" b="1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" name="Рисунок 12" descr="ееееееееее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19" y="5947088"/>
            <a:ext cx="1000133" cy="7469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3" name="Picture 27" descr="C:\Documents and Settings\User\Мои документы\Новая папка\3610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1857375"/>
            <a:ext cx="28575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5" name="Picture 29" descr="C:\Documents and Settings\User\Мои документы\Новая папка\67603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94113"/>
            <a:ext cx="2143125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8" name="Picture 32" descr="C:\Documents and Settings\User\Мои документы\Новая папка\24602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2000250"/>
            <a:ext cx="19240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6" name="Picture 30" descr="C:\Documents and Settings\User\Мои документы\Новая папка\67602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4318000"/>
            <a:ext cx="4065588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7" name="Picture 31" descr="C:\Documents and Settings\User\Мои документы\Новая папка\58001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714500"/>
            <a:ext cx="1801813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Documents and Settings\User\Мои документы\Новая папка\8202.BM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5125" y="1785938"/>
            <a:ext cx="2428875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0" y="0"/>
            <a:ext cx="8064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uk-UA" sz="3600" b="1" dirty="0">
                <a:solidFill>
                  <a:schemeClr val="accent3"/>
                </a:solidFill>
                <a:latin typeface="Comic Sans MS" pitchFamily="66" charset="0"/>
              </a:rPr>
              <a:t>Дикі тварини – це тварини, які мешкають у лісах, полях та водоймах</a:t>
            </a:r>
            <a:endParaRPr lang="ru-RU" sz="3600" b="1" dirty="0">
              <a:solidFill>
                <a:schemeClr val="accent3"/>
              </a:solidFill>
              <a:latin typeface="Comic Sans MS" pitchFamily="66" charset="0"/>
            </a:endParaRP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6143625" y="5214938"/>
            <a:ext cx="3214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uk-UA" sz="3600" b="1" dirty="0">
                <a:solidFill>
                  <a:schemeClr val="accent3"/>
                </a:solidFill>
                <a:latin typeface="Comic Sans MS" pitchFamily="66" charset="0"/>
              </a:rPr>
              <a:t>Назвіть ці тварини</a:t>
            </a:r>
            <a:endParaRPr lang="ru-RU" sz="3600" b="1" dirty="0">
              <a:solidFill>
                <a:schemeClr val="accent3"/>
              </a:solidFill>
              <a:latin typeface="Comic Sans MS" pitchFamily="66" charset="0"/>
            </a:endParaRPr>
          </a:p>
        </p:txBody>
      </p:sp>
      <p:pic>
        <p:nvPicPr>
          <p:cNvPr id="40" name="Рисунок 39" descr="ееееееееее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20" y="6111042"/>
            <a:ext cx="1000133" cy="7469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C:\Documents and Settings\User\Мои документы\Новая папка\1910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989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C:\Documents and Settings\User\Мои документы\Новая папка\23203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38" y="1285875"/>
            <a:ext cx="2214562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C:\Documents and Settings\User\Мои документы\Новая папка\2320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8" y="2571750"/>
            <a:ext cx="1782762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8" descr="C:\Documents and Settings\User\Мои документы\Новая папка\23202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25" y="4572000"/>
            <a:ext cx="3225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10" descr="C:\Documents and Settings\User\Мои документы\Новая папка\30202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0"/>
            <a:ext cx="2786063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Picture 11" descr="C:\Documents and Settings\User\Мои документы\Новая папка\32301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67413" y="4572000"/>
            <a:ext cx="28908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0" name="Picture 12" descr="C:\Documents and Settings\User\Мои документы\Новая папка\33001.BM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3" y="2643188"/>
            <a:ext cx="207168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1" name="Picture 13" descr="C:\Documents and Settings\User\Мои документы\Новая папка\58103.BM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318000"/>
            <a:ext cx="20828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3429000" y="0"/>
            <a:ext cx="535781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Свійські тварини </a:t>
            </a:r>
            <a:r>
              <a:rPr lang="uk-UA" sz="3600" b="1" dirty="0" err="1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–це</a:t>
            </a: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тварини, яких приручила людина.</a:t>
            </a:r>
          </a:p>
          <a:p>
            <a:pPr marL="342900" indent="-342900" algn="ctr">
              <a:defRPr/>
            </a:pP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Назвіть ці </a:t>
            </a:r>
            <a:r>
              <a:rPr lang="uk-UA" sz="3600" b="1" dirty="0" err="1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свійськітварини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1" name="Рисунок 20" descr="ееееееееее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43867" y="6111042"/>
            <a:ext cx="1000133" cy="7469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527175" y="280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5088" y="0"/>
            <a:ext cx="9078912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rgbClr val="3333FF"/>
                </a:solidFill>
                <a:latin typeface="Monotype Corsiva" pitchFamily="66" charset="0"/>
              </a:rPr>
              <a:t>Закріплення вивченого матеріалу</a:t>
            </a:r>
            <a:endParaRPr lang="ru-RU" sz="3200" b="1" dirty="0">
              <a:solidFill>
                <a:srgbClr val="3333FF"/>
              </a:solidFill>
              <a:latin typeface="Monotype Corsiva" pitchFamily="66" charset="0"/>
            </a:endParaRPr>
          </a:p>
        </p:txBody>
      </p:sp>
      <p:pic>
        <p:nvPicPr>
          <p:cNvPr id="23558" name="Picture 25" descr="j028361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4213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AutoShape 2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 flipH="1">
            <a:off x="8572500" y="6357938"/>
            <a:ext cx="571500" cy="500062"/>
          </a:xfrm>
          <a:prstGeom prst="actionButtonBackPreviou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6" name="Рисунок 45" descr="Leon King_0004.jpg"/>
          <p:cNvPicPr>
            <a:picLocks noChangeAspect="1"/>
          </p:cNvPicPr>
          <p:nvPr/>
        </p:nvPicPr>
        <p:blipFill>
          <a:blip r:embed="rId4"/>
          <a:srcRect r="390" b="1041"/>
          <a:stretch>
            <a:fillRect/>
          </a:stretch>
        </p:blipFill>
        <p:spPr>
          <a:xfrm>
            <a:off x="0" y="4572008"/>
            <a:ext cx="3143272" cy="2500330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Рисунок 46" descr="Leon King_0005.jpg"/>
          <p:cNvPicPr>
            <a:picLocks noChangeAspect="1"/>
          </p:cNvPicPr>
          <p:nvPr/>
        </p:nvPicPr>
        <p:blipFill>
          <a:blip r:embed="rId5"/>
          <a:srcRect l="7519"/>
          <a:stretch>
            <a:fillRect/>
          </a:stretch>
        </p:blipFill>
        <p:spPr>
          <a:xfrm>
            <a:off x="5972812" y="1357298"/>
            <a:ext cx="3171188" cy="1928826"/>
          </a:xfrm>
          <a:prstGeom prst="star8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Leon King_0008.jpg"/>
          <p:cNvPicPr>
            <a:picLocks noChangeAspect="1"/>
          </p:cNvPicPr>
          <p:nvPr/>
        </p:nvPicPr>
        <p:blipFill>
          <a:blip r:embed="rId6"/>
          <a:srcRect l="8984" r="42676" b="5729"/>
          <a:stretch>
            <a:fillRect/>
          </a:stretch>
        </p:blipFill>
        <p:spPr>
          <a:xfrm flipH="1">
            <a:off x="7072298" y="3643314"/>
            <a:ext cx="2071702" cy="2586046"/>
          </a:xfrm>
          <a:prstGeom prst="star8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7" name="Picture 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285720" y="928670"/>
            <a:ext cx="1643074" cy="2195666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Leon King _1__0003.jpg"/>
          <p:cNvPicPr>
            <a:picLocks noChangeAspect="1"/>
          </p:cNvPicPr>
          <p:nvPr/>
        </p:nvPicPr>
        <p:blipFill>
          <a:blip r:embed="rId8"/>
          <a:srcRect l="4590" t="16146"/>
          <a:stretch>
            <a:fillRect/>
          </a:stretch>
        </p:blipFill>
        <p:spPr>
          <a:xfrm flipH="1">
            <a:off x="2714612" y="2285992"/>
            <a:ext cx="4071966" cy="2300294"/>
          </a:xfrm>
          <a:prstGeom prst="star7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Выноска-облако 50"/>
          <p:cNvSpPr/>
          <p:nvPr/>
        </p:nvSpPr>
        <p:spPr>
          <a:xfrm>
            <a:off x="1928794" y="571480"/>
            <a:ext cx="2286016" cy="1571636"/>
          </a:xfrm>
          <a:prstGeom prst="cloudCallout">
            <a:avLst>
              <a:gd name="adj1" fmla="val -56666"/>
              <a:gd name="adj2" fmla="val 39470"/>
            </a:avLst>
          </a:prstGeom>
          <a:solidFill>
            <a:srgbClr val="FFB9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omic Sans MS" pitchFamily="66" charset="0"/>
              </a:rPr>
              <a:t>Назвіть рослини нашого краю</a:t>
            </a:r>
            <a:endParaRPr lang="ru-RU" b="1" dirty="0">
              <a:solidFill>
                <a:schemeClr val="tx1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52" name="Выноска-облако 51"/>
          <p:cNvSpPr/>
          <p:nvPr/>
        </p:nvSpPr>
        <p:spPr>
          <a:xfrm>
            <a:off x="2643174" y="5357826"/>
            <a:ext cx="2357454" cy="1500174"/>
          </a:xfrm>
          <a:prstGeom prst="cloudCallout">
            <a:avLst>
              <a:gd name="adj1" fmla="val -85949"/>
              <a:gd name="adj2" fmla="val 2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Наведіть приклади диких і свійських тварин</a:t>
            </a:r>
            <a:endParaRPr lang="ru-RU" dirty="0"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3" name="Выноска-облако 52"/>
          <p:cNvSpPr/>
          <p:nvPr/>
        </p:nvSpPr>
        <p:spPr>
          <a:xfrm>
            <a:off x="357158" y="2857496"/>
            <a:ext cx="2643238" cy="1571636"/>
          </a:xfrm>
          <a:prstGeom prst="cloudCallout">
            <a:avLst>
              <a:gd name="adj1" fmla="val 68055"/>
              <a:gd name="adj2" fmla="val 59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Які ви знаєте тварини, що мешкають в вашій місцевості?</a:t>
            </a:r>
            <a:endParaRPr lang="ru-RU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4" name="Выноска-облако 53"/>
          <p:cNvSpPr/>
          <p:nvPr/>
        </p:nvSpPr>
        <p:spPr>
          <a:xfrm>
            <a:off x="4572000" y="4143380"/>
            <a:ext cx="2428892" cy="1643074"/>
          </a:xfrm>
          <a:prstGeom prst="cloudCallout">
            <a:avLst>
              <a:gd name="adj1" fmla="val 80219"/>
              <a:gd name="adj2" fmla="val 51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Дайте визначення: диким і свійським тваринам</a:t>
            </a:r>
            <a:endParaRPr lang="ru-RU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Выноска-облако 54"/>
          <p:cNvSpPr/>
          <p:nvPr/>
        </p:nvSpPr>
        <p:spPr>
          <a:xfrm rot="251924">
            <a:off x="3908992" y="1166296"/>
            <a:ext cx="2643206" cy="1500198"/>
          </a:xfrm>
          <a:prstGeom prst="cloudCallout">
            <a:avLst>
              <a:gd name="adj1" fmla="val 64211"/>
              <a:gd name="adj2" fmla="val 1805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effectLst>
                  <a:glow rad="228600">
                    <a:srgbClr val="00B050">
                      <a:alpha val="40000"/>
                    </a:srgbClr>
                  </a:glow>
                </a:effectLst>
              </a:rPr>
              <a:t>Які з них дикорослі, а які з них культурні</a:t>
            </a:r>
            <a:endParaRPr lang="ru-RU" dirty="0">
              <a:solidFill>
                <a:schemeClr val="tx1"/>
              </a:solidFill>
              <a:effectLst>
                <a:glow rad="228600">
                  <a:srgbClr val="00B050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170" name="Точечный рисунок" r:id="rId3" imgW="7447619" imgH="5514286" progId="PBrush">
              <p:embed/>
            </p:oleObj>
          </a:graphicData>
        </a:graphic>
      </p:graphicFrame>
      <p:pic>
        <p:nvPicPr>
          <p:cNvPr id="17425" name="Picture 17" descr="J0283566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67738" y="6165850"/>
            <a:ext cx="57626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0" name="AutoShape 22" descr="Папирус"/>
          <p:cNvSpPr>
            <a:spLocks noChangeArrowheads="1"/>
          </p:cNvSpPr>
          <p:nvPr/>
        </p:nvSpPr>
        <p:spPr bwMode="auto">
          <a:xfrm>
            <a:off x="0" y="928688"/>
            <a:ext cx="9144000" cy="4857750"/>
          </a:xfrm>
          <a:prstGeom prst="horizontalScroll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sz="2400"/>
              <a:t>Любі діти, на сьогоднішньому уроці ми </a:t>
            </a:r>
          </a:p>
          <a:p>
            <a:r>
              <a:rPr lang="uk-UA" sz="2400"/>
              <a:t>ознайомились з рослинами і тваринами нашої місцевості. </a:t>
            </a:r>
          </a:p>
          <a:p>
            <a:r>
              <a:rPr lang="uk-UA" sz="2400"/>
              <a:t>Навчилися розрізняти їх , зрозуміли, що людина не </a:t>
            </a:r>
          </a:p>
          <a:p>
            <a:r>
              <a:rPr lang="uk-UA" sz="2400"/>
              <a:t>завжди правильно використовує природні багатства.</a:t>
            </a:r>
          </a:p>
          <a:p>
            <a:r>
              <a:rPr lang="uk-UA" sz="2400"/>
              <a:t> Збережемо природні багатства заради нашого майбутнього</a:t>
            </a:r>
          </a:p>
          <a:p>
            <a:endParaRPr lang="ru-RU" sz="2400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2786063" y="2071688"/>
            <a:ext cx="5857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990099"/>
                </a:solidFill>
                <a:latin typeface="Monotype Corsiva" pitchFamily="66" charset="0"/>
              </a:rPr>
              <a:t>                         </a:t>
            </a:r>
            <a:endParaRPr lang="ru-RU" sz="2800" b="1">
              <a:solidFill>
                <a:srgbClr val="990099"/>
              </a:solidFill>
              <a:latin typeface="Monotype Corsiva" pitchFamily="66" charset="0"/>
            </a:endParaRPr>
          </a:p>
        </p:txBody>
      </p:sp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0" y="0"/>
          <a:ext cx="9144000" cy="1341438"/>
        </p:xfrm>
        <a:graphic>
          <a:graphicData uri="http://schemas.openxmlformats.org/presentationml/2006/ole">
            <p:oleObj spid="_x0000_s7171" name="Точечный рисунок" r:id="rId6" imgW="7438095" imgH="1076475" progId="PBrush">
              <p:embed/>
            </p:oleObj>
          </a:graphicData>
        </a:graphic>
      </p:graphicFrame>
      <p:sp>
        <p:nvSpPr>
          <p:cNvPr id="7175" name="AutoShape 5"/>
          <p:cNvSpPr>
            <a:spLocks noChangeArrowheads="1"/>
          </p:cNvSpPr>
          <p:nvPr/>
        </p:nvSpPr>
        <p:spPr bwMode="auto">
          <a:xfrm rot="514148">
            <a:off x="5180013" y="184150"/>
            <a:ext cx="2606675" cy="1295400"/>
          </a:xfrm>
          <a:prstGeom prst="cloudCallout">
            <a:avLst>
              <a:gd name="adj1" fmla="val -114477"/>
              <a:gd name="adj2" fmla="val 1241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uk-UA" sz="2400" b="1">
                <a:latin typeface="Comic Sans MS" pitchFamily="66" charset="0"/>
              </a:rPr>
              <a:t>Підсумок</a:t>
            </a:r>
          </a:p>
          <a:p>
            <a:pPr algn="ctr"/>
            <a:r>
              <a:rPr lang="uk-UA" sz="2400" b="1">
                <a:latin typeface="Comic Sans MS" pitchFamily="66" charset="0"/>
              </a:rPr>
              <a:t> уроку</a:t>
            </a:r>
            <a:endParaRPr lang="ru-RU" sz="2400" b="1">
              <a:latin typeface="Comic Sans MS" pitchFamily="66" charset="0"/>
            </a:endParaRPr>
          </a:p>
        </p:txBody>
      </p:sp>
      <p:pic>
        <p:nvPicPr>
          <p:cNvPr id="7176" name="Рисунок 8" descr="Leon King_001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271963"/>
            <a:ext cx="45974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8" descr="C:\Documents and Settings\User\Мои документы\Мои рисунки\орорп.png"/>
          <p:cNvPicPr>
            <a:picLocks noChangeAspect="1" noChangeArrowheads="1"/>
          </p:cNvPicPr>
          <p:nvPr/>
        </p:nvPicPr>
        <p:blipFill>
          <a:blip r:embed="rId8"/>
          <a:srcRect l="49219" t="57265" r="34375" b="25035"/>
          <a:stretch>
            <a:fillRect/>
          </a:stretch>
        </p:blipFill>
        <p:spPr bwMode="auto">
          <a:xfrm>
            <a:off x="4643438" y="5122863"/>
            <a:ext cx="2143125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28" descr="C:\Documents and Settings\User\Мои документы\Мои рисунки\орорп.png"/>
          <p:cNvPicPr>
            <a:picLocks noChangeAspect="1" noChangeArrowheads="1"/>
          </p:cNvPicPr>
          <p:nvPr/>
        </p:nvPicPr>
        <p:blipFill>
          <a:blip r:embed="rId8"/>
          <a:srcRect t="59348" r="81250" b="8376"/>
          <a:stretch>
            <a:fillRect/>
          </a:stretch>
        </p:blipFill>
        <p:spPr bwMode="auto">
          <a:xfrm>
            <a:off x="6858000" y="4643438"/>
            <a:ext cx="17145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4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4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0" grpId="0" animBg="1"/>
      <p:bldP spid="17417" grpId="0" build="p"/>
      <p:bldP spid="17417" grpI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571744"/>
            <a:ext cx="7239000" cy="13620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8800" dirty="0" smtClean="0"/>
              <a:t>До побачення, урок закінчено!</a:t>
            </a:r>
            <a:endParaRPr lang="ru-RU" sz="8800" dirty="0"/>
          </a:p>
        </p:txBody>
      </p:sp>
      <p:pic>
        <p:nvPicPr>
          <p:cNvPr id="4" name="Рисунок 3" descr="Leon King_0011.jpg"/>
          <p:cNvPicPr>
            <a:picLocks noChangeAspect="1"/>
          </p:cNvPicPr>
          <p:nvPr/>
        </p:nvPicPr>
        <p:blipFill>
          <a:blip r:embed="rId2"/>
          <a:srcRect l="44141"/>
          <a:stretch>
            <a:fillRect/>
          </a:stretch>
        </p:blipFill>
        <p:spPr bwMode="auto">
          <a:xfrm>
            <a:off x="6215063" y="4114800"/>
            <a:ext cx="27241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Точечный рисунок" r:id="rId3" imgW="5819048" imgH="4172532" progId="PBrush">
              <p:embed/>
            </p:oleObj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pPr eaLnBrk="1" hangingPunct="1"/>
            <a:r>
              <a:rPr lang="ru-RU" smtClean="0"/>
              <a:t>  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700338" y="404813"/>
            <a:ext cx="3887787" cy="6477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2771775" y="476250"/>
            <a:ext cx="3671888" cy="5238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PerspectiveBottom"/>
              <a:lightRig rig="legacyFlat2" dir="t"/>
            </a:scene3d>
            <a:sp3d extrusionH="430200" prstMaterial="legacyPlastic">
              <a:extrusionClr>
                <a:srgbClr val="FF9933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Рідний край - 5</a:t>
            </a:r>
          </a:p>
        </p:txBody>
      </p:sp>
      <p:sp>
        <p:nvSpPr>
          <p:cNvPr id="103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000125" y="1500188"/>
            <a:ext cx="1885950" cy="1800225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FFEDFF"/>
              </a:gs>
              <a:gs pos="100000">
                <a:srgbClr val="FFB3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u="sng">
                <a:solidFill>
                  <a:srgbClr val="800080"/>
                </a:solidFill>
                <a:latin typeface="Monotype Corsiva" pitchFamily="66" charset="0"/>
              </a:rPr>
              <a:t>Тема № 1:</a:t>
            </a:r>
            <a:r>
              <a:rPr lang="uk-UA" b="1" u="sng">
                <a:solidFill>
                  <a:srgbClr val="800080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uk-UA" sz="2000" b="1">
                <a:solidFill>
                  <a:srgbClr val="800080"/>
                </a:solidFill>
                <a:latin typeface="Comic Sans MS" pitchFamily="66" charset="0"/>
              </a:rPr>
              <a:t>Рослинний і </a:t>
            </a:r>
          </a:p>
          <a:p>
            <a:pPr algn="ctr"/>
            <a:r>
              <a:rPr lang="uk-UA" sz="2000" b="1">
                <a:solidFill>
                  <a:srgbClr val="800080"/>
                </a:solidFill>
                <a:latin typeface="Comic Sans MS" pitchFamily="66" charset="0"/>
              </a:rPr>
              <a:t>тваринний</a:t>
            </a:r>
            <a:r>
              <a:rPr lang="ru-RU" sz="2000" b="1">
                <a:solidFill>
                  <a:srgbClr val="80008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en-US" sz="2000" b="1">
                <a:solidFill>
                  <a:srgbClr val="800080"/>
                </a:solidFill>
                <a:latin typeface="Comic Sans MS" pitchFamily="66" charset="0"/>
              </a:rPr>
              <a:t>c</a:t>
            </a:r>
            <a:r>
              <a:rPr lang="uk-UA" sz="2000" b="1">
                <a:solidFill>
                  <a:srgbClr val="800080"/>
                </a:solidFill>
                <a:latin typeface="Comic Sans MS" pitchFamily="66" charset="0"/>
              </a:rPr>
              <a:t>віт нашого</a:t>
            </a:r>
          </a:p>
          <a:p>
            <a:pPr algn="ctr"/>
            <a:r>
              <a:rPr lang="uk-UA" sz="2000" b="1">
                <a:solidFill>
                  <a:srgbClr val="800080"/>
                </a:solidFill>
                <a:latin typeface="Comic Sans MS" pitchFamily="66" charset="0"/>
              </a:rPr>
              <a:t>краю</a:t>
            </a:r>
            <a:endParaRPr lang="ru-RU" sz="2000" b="1">
              <a:solidFill>
                <a:srgbClr val="800080"/>
              </a:solidFill>
              <a:latin typeface="Comic Sans MS" pitchFamily="66" charset="0"/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5292725" y="3860800"/>
            <a:ext cx="1943100" cy="1728788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E1FFD8"/>
              </a:gs>
              <a:gs pos="100000">
                <a:srgbClr val="A2FF85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1" u="sng">
              <a:solidFill>
                <a:schemeClr val="accent2"/>
              </a:solidFill>
            </a:endParaRPr>
          </a:p>
          <a:p>
            <a:pPr algn="ctr"/>
            <a:endParaRPr lang="ru-RU" b="1" u="sng">
              <a:solidFill>
                <a:srgbClr val="FF0000"/>
              </a:solidFill>
            </a:endParaRPr>
          </a:p>
          <a:p>
            <a:pPr algn="ctr"/>
            <a:r>
              <a:rPr lang="ru-RU" b="1" u="sng">
                <a:solidFill>
                  <a:srgbClr val="003300"/>
                </a:solidFill>
                <a:latin typeface="Monotype Corsiva" pitchFamily="66" charset="0"/>
              </a:rPr>
              <a:t>Тема № 4</a:t>
            </a:r>
            <a:r>
              <a:rPr lang="ru-RU">
                <a:solidFill>
                  <a:srgbClr val="003300"/>
                </a:solidFill>
                <a:latin typeface="Monotype Corsiva" pitchFamily="66" charset="0"/>
              </a:rPr>
              <a:t>:</a:t>
            </a:r>
          </a:p>
          <a:p>
            <a:pPr algn="ctr"/>
            <a:r>
              <a:rPr lang="uk-UA" sz="2000" b="1">
                <a:solidFill>
                  <a:srgbClr val="003300"/>
                </a:solidFill>
                <a:latin typeface="Comic Sans MS" pitchFamily="66" charset="0"/>
              </a:rPr>
              <a:t>Населення </a:t>
            </a:r>
            <a:endParaRPr lang="ru-RU">
              <a:solidFill>
                <a:srgbClr val="003300"/>
              </a:solidFill>
            </a:endParaRPr>
          </a:p>
          <a:p>
            <a:pPr algn="ctr"/>
            <a:endParaRPr lang="ru-RU">
              <a:solidFill>
                <a:srgbClr val="003300"/>
              </a:solidFill>
            </a:endParaRPr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>
            <a:off x="6156325" y="1628775"/>
            <a:ext cx="1871663" cy="1800225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C6FFFF"/>
              </a:gs>
              <a:gs pos="100000">
                <a:srgbClr val="66FF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u="sng">
                <a:solidFill>
                  <a:srgbClr val="000066"/>
                </a:solidFill>
                <a:latin typeface="Monotype Corsiva" pitchFamily="66" charset="0"/>
              </a:rPr>
              <a:t>Тема № 3</a:t>
            </a:r>
            <a:r>
              <a:rPr lang="ru-RU">
                <a:solidFill>
                  <a:srgbClr val="000066"/>
                </a:solidFill>
                <a:latin typeface="Monotype Corsiva" pitchFamily="66" charset="0"/>
              </a:rPr>
              <a:t>:</a:t>
            </a:r>
          </a:p>
          <a:p>
            <a:pPr algn="ctr"/>
            <a:endParaRPr lang="ru-RU">
              <a:solidFill>
                <a:srgbClr val="000066"/>
              </a:solidFill>
              <a:latin typeface="Monotype Corsiva" pitchFamily="66" charset="0"/>
            </a:endParaRPr>
          </a:p>
          <a:p>
            <a:pPr algn="ctr"/>
            <a:r>
              <a:rPr lang="uk-UA" sz="2000" b="1">
                <a:solidFill>
                  <a:srgbClr val="000066"/>
                </a:solidFill>
                <a:latin typeface="Comic Sans MS" pitchFamily="66" charset="0"/>
              </a:rPr>
              <a:t>Вода</a:t>
            </a:r>
            <a:endParaRPr lang="ru-RU" sz="20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2124075" y="3862388"/>
            <a:ext cx="1871663" cy="17272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FFF0DA"/>
              </a:gs>
              <a:gs pos="100000">
                <a:srgbClr val="FFD495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1" u="sng">
              <a:solidFill>
                <a:srgbClr val="FF0000"/>
              </a:solidFill>
            </a:endParaRPr>
          </a:p>
          <a:p>
            <a:pPr algn="ctr"/>
            <a:r>
              <a:rPr lang="ru-RU" b="1" u="sng">
                <a:solidFill>
                  <a:srgbClr val="FF6600"/>
                </a:solidFill>
                <a:latin typeface="Monotype Corsiva" pitchFamily="66" charset="0"/>
              </a:rPr>
              <a:t>Тема № 2</a:t>
            </a:r>
            <a:r>
              <a:rPr lang="ru-RU">
                <a:solidFill>
                  <a:srgbClr val="FF6600"/>
                </a:solidFill>
                <a:latin typeface="Monotype Corsiva" pitchFamily="66" charset="0"/>
              </a:rPr>
              <a:t>:</a:t>
            </a:r>
          </a:p>
          <a:p>
            <a:pPr algn="ctr"/>
            <a:endParaRPr lang="ru-RU">
              <a:solidFill>
                <a:srgbClr val="FF6600"/>
              </a:solidFill>
              <a:latin typeface="Monotype Corsiva" pitchFamily="66" charset="0"/>
            </a:endParaRPr>
          </a:p>
          <a:p>
            <a:pPr algn="ctr"/>
            <a:r>
              <a:rPr lang="uk-UA">
                <a:solidFill>
                  <a:srgbClr val="FF6600"/>
                </a:solidFill>
                <a:latin typeface="Comic Sans MS" pitchFamily="66" charset="0"/>
              </a:rPr>
              <a:t>Ґрунти</a:t>
            </a:r>
            <a:endParaRPr lang="ru-RU"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1034" name="Rectangle 10" descr="Дуб"/>
          <p:cNvSpPr>
            <a:spLocks noChangeArrowheads="1"/>
          </p:cNvSpPr>
          <p:nvPr/>
        </p:nvSpPr>
        <p:spPr bwMode="auto">
          <a:xfrm>
            <a:off x="2051050" y="6094413"/>
            <a:ext cx="5041900" cy="28733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solidFill>
                  <a:srgbClr val="003300"/>
                </a:solidFill>
                <a:latin typeface="Comic Sans MS" pitchFamily="66" charset="0"/>
              </a:rPr>
              <a:t>Створила:</a:t>
            </a:r>
            <a:r>
              <a:rPr lang="ru-RU" b="1" i="1"/>
              <a:t> </a:t>
            </a:r>
            <a:r>
              <a:rPr lang="ru-RU" sz="2400" i="1">
                <a:solidFill>
                  <a:srgbClr val="800000"/>
                </a:solidFill>
                <a:latin typeface="Monotype Corsiva" pitchFamily="66" charset="0"/>
              </a:rPr>
              <a:t>Мельничук У.В. (2010 р.)</a:t>
            </a:r>
            <a:endParaRPr lang="ru-RU"/>
          </a:p>
        </p:txBody>
      </p:sp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EFF"/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1341438"/>
        </p:xfrm>
        <a:graphic>
          <a:graphicData uri="http://schemas.openxmlformats.org/presentationml/2006/ole">
            <p:oleObj spid="_x0000_s2050" name="Точечный рисунок" r:id="rId3" imgW="7438095" imgH="1076475" progId="PBrush">
              <p:embed/>
            </p:oleObj>
          </a:graphicData>
        </a:graphic>
      </p:graphicFrame>
      <p:sp>
        <p:nvSpPr>
          <p:cNvPr id="2052" name="AutoShape 3"/>
          <p:cNvSpPr>
            <a:spLocks noChangeArrowheads="1"/>
          </p:cNvSpPr>
          <p:nvPr/>
        </p:nvSpPr>
        <p:spPr bwMode="auto">
          <a:xfrm rot="514148">
            <a:off x="5364163" y="188913"/>
            <a:ext cx="2305050" cy="1295400"/>
          </a:xfrm>
          <a:prstGeom prst="cloudCallout">
            <a:avLst>
              <a:gd name="adj1" fmla="val -127593"/>
              <a:gd name="adj2" fmla="val 3731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5724525" y="620713"/>
            <a:ext cx="1333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Тема № 1:</a:t>
            </a:r>
          </a:p>
        </p:txBody>
      </p:sp>
      <p:pic>
        <p:nvPicPr>
          <p:cNvPr id="3077" name="Picture 5" descr="J0283566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1013" y="5734050"/>
            <a:ext cx="6667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285875" y="2000250"/>
            <a:ext cx="5588000" cy="5762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9148"/>
              </a:avLst>
            </a:prstTxWarp>
          </a:bodyPr>
          <a:lstStyle/>
          <a:p>
            <a:pPr algn="ctr"/>
            <a:r>
              <a:rPr lang="ru-RU" sz="28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Comic Sans MS"/>
              </a:rPr>
              <a:t>Рослинний і тваринний </a:t>
            </a:r>
          </a:p>
          <a:p>
            <a:pPr algn="ctr"/>
            <a:r>
              <a:rPr lang="ru-RU" sz="28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Comic Sans MS"/>
              </a:rPr>
              <a:t>світ нашого краю 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971550" y="2781300"/>
            <a:ext cx="7704138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800" b="1"/>
              <a:t>  Дати поняття про рослинність і тваринний світ своєї місцевості; розкрити умови необхідні для житєдіяльності рослин і тварин; ознайомити учнів з дикорослими і культурними рослинами, дикими і свійськими тваринами.</a:t>
            </a:r>
          </a:p>
          <a:p>
            <a:r>
              <a:rPr lang="uk-UA" b="1"/>
              <a:t> </a:t>
            </a:r>
            <a:r>
              <a:rPr lang="ru-RU" b="1"/>
              <a:t>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132138" y="2205038"/>
            <a:ext cx="268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u="sng">
                <a:solidFill>
                  <a:srgbClr val="33CC33"/>
                </a:solidFill>
                <a:latin typeface="Monotype Corsiva" pitchFamily="66" charset="0"/>
              </a:rPr>
              <a:t>Мета уроку :</a:t>
            </a:r>
            <a:r>
              <a:rPr lang="ru-RU"/>
              <a:t>   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71563" y="5643563"/>
            <a:ext cx="7072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u="sng">
                <a:latin typeface="Monotype Corsiva" pitchFamily="66" charset="0"/>
              </a:rPr>
              <a:t>Тип уроку:</a:t>
            </a:r>
            <a:r>
              <a:rPr lang="ru-RU"/>
              <a:t>   </a:t>
            </a:r>
            <a:r>
              <a:rPr lang="ru-RU" sz="2800"/>
              <a:t>урок-презентація</a:t>
            </a:r>
            <a:r>
              <a:rPr lang="ru-RU"/>
              <a:t>  </a:t>
            </a:r>
          </a:p>
        </p:txBody>
      </p:sp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4" name="Точечный рисунок" r:id="rId3" imgW="7466667" imgH="5847619" progId="PBrush">
              <p:embed/>
            </p:oleObj>
          </a:graphicData>
        </a:graphic>
      </p:graphicFrame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125538"/>
            <a:ext cx="57245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>
                <a:solidFill>
                  <a:srgbClr val="FF6600"/>
                </a:solidFill>
                <a:latin typeface="Comic Sans MS" pitchFamily="66" charset="0"/>
              </a:rPr>
              <a:t>План навчального матеріалу :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79388" y="1700213"/>
            <a:ext cx="52562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ru-RU" b="1">
                <a:solidFill>
                  <a:srgbClr val="99FF33"/>
                </a:solidFill>
                <a:latin typeface="Times New Roman" pitchFamily="18" charset="0"/>
              </a:rPr>
              <a:t>1.   Рослини нашого краю.</a:t>
            </a:r>
          </a:p>
          <a:p>
            <a:pPr marL="609600" indent="-609600">
              <a:lnSpc>
                <a:spcPct val="80000"/>
              </a:lnSpc>
            </a:pPr>
            <a:endParaRPr lang="ru-RU" sz="1200" b="1">
              <a:solidFill>
                <a:srgbClr val="99FF33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Char char="•"/>
            </a:pPr>
            <a:endParaRPr lang="ru-RU" b="1">
              <a:solidFill>
                <a:srgbClr val="99FF33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ru-RU" b="1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2.    Тваринний світ своєї місцевості.</a:t>
            </a:r>
          </a:p>
          <a:p>
            <a:pPr marL="609600" indent="-609600">
              <a:lnSpc>
                <a:spcPct val="80000"/>
              </a:lnSpc>
            </a:pPr>
            <a:endParaRPr lang="ru-RU" sz="1200" b="1">
              <a:solidFill>
                <a:srgbClr val="99FF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</a:pPr>
            <a:endParaRPr lang="ru-RU" b="1">
              <a:solidFill>
                <a:srgbClr val="99FF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</a:pPr>
            <a:r>
              <a:rPr lang="ru-RU" b="1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3.    Умови житєдіяльності  тварин  і  рослин.</a:t>
            </a:r>
          </a:p>
          <a:p>
            <a:pPr marL="609600" indent="-609600">
              <a:lnSpc>
                <a:spcPct val="80000"/>
              </a:lnSpc>
            </a:pPr>
            <a:endParaRPr lang="ru-RU" sz="1200" b="1">
              <a:solidFill>
                <a:srgbClr val="99FF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</a:pPr>
            <a:endParaRPr lang="ru-RU" b="1">
              <a:solidFill>
                <a:srgbClr val="99FF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4"/>
            </a:pPr>
            <a:r>
              <a:rPr lang="ru-RU" b="1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Дикорослі і культурні рослини.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4"/>
            </a:pPr>
            <a:endParaRPr lang="uk-UA" b="1">
              <a:solidFill>
                <a:srgbClr val="99FF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4"/>
            </a:pPr>
            <a:r>
              <a:rPr lang="uk-UA" b="1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Дикі і свійські тварини</a:t>
            </a:r>
            <a:endParaRPr lang="ru-RU" b="1">
              <a:solidFill>
                <a:srgbClr val="99FF33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Char char="•"/>
            </a:pPr>
            <a:endParaRPr lang="ru-RU" b="1">
              <a:solidFill>
                <a:srgbClr val="99FF33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ru-RU" b="1">
              <a:solidFill>
                <a:srgbClr val="99FF33"/>
              </a:solidFill>
            </a:endParaRPr>
          </a:p>
        </p:txBody>
      </p:sp>
      <p:sp>
        <p:nvSpPr>
          <p:cNvPr id="5125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929188" y="1500188"/>
            <a:ext cx="503237" cy="503237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6" name="AutoShap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929188" y="2000250"/>
            <a:ext cx="482600" cy="503238"/>
          </a:xfrm>
          <a:prstGeom prst="sun">
            <a:avLst>
              <a:gd name="adj" fmla="val 2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7" name="AutoShape 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929188" y="2500313"/>
            <a:ext cx="482600" cy="503237"/>
          </a:xfrm>
          <a:prstGeom prst="sun">
            <a:avLst>
              <a:gd name="adj" fmla="val 25000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0" name="AutoShape 9"/>
          <p:cNvSpPr>
            <a:spLocks noChangeArrowheads="1"/>
          </p:cNvSpPr>
          <p:nvPr/>
        </p:nvSpPr>
        <p:spPr bwMode="auto">
          <a:xfrm rot="284283">
            <a:off x="5435600" y="1125538"/>
            <a:ext cx="2160588" cy="936625"/>
          </a:xfrm>
          <a:prstGeom prst="cloudCallout">
            <a:avLst>
              <a:gd name="adj1" fmla="val 61083"/>
              <a:gd name="adj2" fmla="val 205486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5795963" y="1412875"/>
            <a:ext cx="1333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Тема № 1:</a:t>
            </a:r>
          </a:p>
        </p:txBody>
      </p:sp>
      <p:sp>
        <p:nvSpPr>
          <p:cNvPr id="5131" name="AutoShape 1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04250" y="6308725"/>
            <a:ext cx="360363" cy="360363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929188" y="3143250"/>
            <a:ext cx="482600" cy="503238"/>
          </a:xfrm>
          <a:prstGeom prst="sun">
            <a:avLst>
              <a:gd name="adj" fmla="val 2500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929188" y="3643313"/>
            <a:ext cx="482600" cy="503237"/>
          </a:xfrm>
          <a:prstGeom prst="sun">
            <a:avLst>
              <a:gd name="adj" fmla="val 25000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4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/>
      <p:bldP spid="5125" grpId="0" animBg="1"/>
      <p:bldP spid="5126" grpId="0" animBg="1"/>
      <p:bldP spid="5127" grpId="0" animBg="1"/>
      <p:bldP spid="513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Точечный рисунок" r:id="rId3" imgW="7497221" imgH="5582429" progId="PBrush">
              <p:embed/>
            </p:oleObj>
          </a:graphicData>
        </a:graphic>
      </p:graphicFrame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2700338" y="188913"/>
            <a:ext cx="3816350" cy="122396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63426"/>
              </a:avLst>
            </a:prstTxWarp>
          </a:bodyPr>
          <a:lstStyle/>
          <a:p>
            <a:pPr algn="ctr"/>
            <a:r>
              <a:rPr lang="ru-RU" sz="3600" kern="10">
                <a:ln w="38100">
                  <a:solidFill>
                    <a:srgbClr val="660066"/>
                  </a:solidFill>
                  <a:round/>
                  <a:headEnd/>
                  <a:tailEnd/>
                </a:ln>
                <a:solidFill>
                  <a:srgbClr val="CCCCFF"/>
                </a:solidFill>
                <a:latin typeface="Comic Sans MS"/>
              </a:rPr>
              <a:t>рослини</a:t>
            </a: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 rot="10800000">
            <a:off x="4787900" y="4581525"/>
            <a:ext cx="2160588" cy="1511300"/>
          </a:xfrm>
          <a:prstGeom prst="cloudCallout">
            <a:avLst>
              <a:gd name="adj1" fmla="val -77481"/>
              <a:gd name="adj2" fmla="val 1102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endParaRPr lang="ru-RU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857750" y="4857750"/>
            <a:ext cx="20716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>
                <a:solidFill>
                  <a:srgbClr val="0000FF"/>
                </a:solidFill>
                <a:latin typeface="Monotype Corsiva" pitchFamily="66" charset="0"/>
              </a:rPr>
              <a:t>Нажавши на виділені слова вам будуть появлятися нові завдання.</a:t>
            </a:r>
            <a:endParaRPr lang="ru-RU" sz="160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6150" name="Picture 6" descr="J0283566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8350" y="6021388"/>
            <a:ext cx="576263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84213" y="1557338"/>
            <a:ext cx="37750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latin typeface="Comic Sans MS" pitchFamily="66" charset="0"/>
            </a:endParaRPr>
          </a:p>
          <a:p>
            <a:r>
              <a:rPr lang="ru-RU" sz="2000" b="1">
                <a:latin typeface="Comic Sans MS" pitchFamily="66" charset="0"/>
              </a:rPr>
              <a:t>  що ж ви знаєте про  </a:t>
            </a:r>
            <a:r>
              <a:rPr lang="ru-RU" sz="2000" b="1">
                <a:solidFill>
                  <a:srgbClr val="FF0000"/>
                </a:solidFill>
                <a:latin typeface="Comic Sans MS" pitchFamily="66" charset="0"/>
                <a:hlinkClick r:id="rId6" action="ppaction://hlinksldjump"/>
              </a:rPr>
              <a:t>про рослини нашого краю?</a:t>
            </a:r>
            <a:endParaRPr lang="ru-RU" sz="2000" b="1">
              <a:latin typeface="Comic Sans MS" pitchFamily="66" charset="0"/>
            </a:endParaRPr>
          </a:p>
          <a:p>
            <a:endParaRPr lang="ru-RU" sz="2000" b="1">
              <a:latin typeface="Comic Sans MS" pitchFamily="66" charset="0"/>
            </a:endParaRPr>
          </a:p>
          <a:p>
            <a:r>
              <a:rPr lang="ru-RU" sz="2000" b="1">
                <a:latin typeface="Comic Sans MS" pitchFamily="66" charset="0"/>
              </a:rPr>
              <a:t>наше село багате на рослини , зокрема кущі, дерева і квіти.</a:t>
            </a:r>
          </a:p>
          <a:p>
            <a:r>
              <a:rPr lang="ru-RU"/>
              <a:t>     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716463" y="1484313"/>
            <a:ext cx="3817937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omic Sans MS" pitchFamily="66" charset="0"/>
              </a:rPr>
              <a:t>    </a:t>
            </a:r>
            <a:r>
              <a:rPr lang="ru-RU" sz="2000" b="1">
                <a:latin typeface="Comic Sans MS" pitchFamily="66" charset="0"/>
              </a:rPr>
              <a:t>людям потрібно</a:t>
            </a:r>
            <a:r>
              <a:rPr lang="ru-RU" sz="2000" b="1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ru-RU" sz="2000" b="1">
                <a:solidFill>
                  <a:srgbClr val="FF0000"/>
                </a:solidFill>
                <a:latin typeface="Comic Sans MS" pitchFamily="66" charset="0"/>
                <a:hlinkClick r:id="rId7" action="ppaction://hlinksldjump"/>
              </a:rPr>
              <a:t>охороняти природу, </a:t>
            </a:r>
            <a:r>
              <a:rPr lang="ru-RU" sz="2000" b="1">
                <a:latin typeface="Comic Sans MS" pitchFamily="66" charset="0"/>
              </a:rPr>
              <a:t>бо людина живе завдяки рослинам, в результаті фотосинтезу в рослинах виділяється кисень, а поглинає вуглекислий газ.</a:t>
            </a:r>
          </a:p>
          <a:p>
            <a:r>
              <a:rPr lang="ru-RU" sz="2000" b="1">
                <a:latin typeface="Comic Sans MS" pitchFamily="66" charset="0"/>
              </a:rPr>
              <a:t>Ми дихаємо киснем. </a:t>
            </a:r>
          </a:p>
          <a:p>
            <a:endParaRPr lang="ru-RU" sz="1200"/>
          </a:p>
        </p:txBody>
      </p:sp>
      <p:pic>
        <p:nvPicPr>
          <p:cNvPr id="6153" name="Picture 9" descr="j0283618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7088" y="908050"/>
            <a:ext cx="7921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Рисунок 9" descr="fdgdgfdgf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8688" y="4143375"/>
            <a:ext cx="22796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 autoUpdateAnimBg="0"/>
      <p:bldP spid="6149" grpId="0"/>
      <p:bldP spid="6151" grpId="0"/>
      <p:bldP spid="61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Лісова братва 004_0002.jpg"/>
          <p:cNvPicPr>
            <a:picLocks noChangeAspect="1"/>
          </p:cNvPicPr>
          <p:nvPr/>
        </p:nvPicPr>
        <p:blipFill>
          <a:blip r:embed="rId2">
            <a:lum bright="42000"/>
          </a:blip>
          <a:stretch>
            <a:fillRect/>
          </a:stretch>
        </p:blipFill>
        <p:spPr>
          <a:xfrm>
            <a:off x="-106363" y="0"/>
            <a:ext cx="9250363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958975" y="712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214546" y="0"/>
            <a:ext cx="4408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8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cs typeface="+mn-cs"/>
              </a:rPr>
              <a:t>Дайте </a:t>
            </a:r>
            <a:r>
              <a:rPr lang="ru-RU" sz="2800" b="1" dirty="0" err="1">
                <a:solidFill>
                  <a:srgbClr val="8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cs typeface="+mn-cs"/>
              </a:rPr>
              <a:t>відповідь</a:t>
            </a:r>
            <a:r>
              <a:rPr lang="ru-RU" sz="2800" b="1" dirty="0">
                <a:solidFill>
                  <a:srgbClr val="8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cs typeface="+mn-cs"/>
              </a:rPr>
              <a:t> на </a:t>
            </a:r>
            <a:r>
              <a:rPr lang="ru-RU" sz="2800" b="1" dirty="0" err="1">
                <a:solidFill>
                  <a:srgbClr val="8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cs typeface="+mn-cs"/>
              </a:rPr>
              <a:t>запитання</a:t>
            </a:r>
            <a:r>
              <a:rPr lang="ru-RU" sz="2800" b="1" dirty="0">
                <a:solidFill>
                  <a:srgbClr val="8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cs typeface="+mn-cs"/>
              </a:rPr>
              <a:t>: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786063" y="857250"/>
            <a:ext cx="2857500" cy="16573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23850" y="2781300"/>
            <a:ext cx="2879725" cy="22320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2500313" y="5214938"/>
            <a:ext cx="2808287" cy="12954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2928938" y="785813"/>
            <a:ext cx="28575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AutoNum type="arabicPeriod"/>
            </a:pPr>
            <a:r>
              <a:rPr lang="ru-RU" sz="1600" b="1" i="1">
                <a:solidFill>
                  <a:srgbClr val="0000FF"/>
                </a:solidFill>
              </a:rPr>
              <a:t>Які ти знаєш дерева нашої місцевості, чи ростуть вони у твоєму саду?</a:t>
            </a:r>
          </a:p>
          <a:p>
            <a:pPr marL="342900" indent="-342900">
              <a:buFontTx/>
              <a:buAutoNum type="arabicPeriod"/>
            </a:pPr>
            <a:r>
              <a:rPr lang="uk-UA" sz="1600" b="1" i="1">
                <a:solidFill>
                  <a:srgbClr val="0000FF"/>
                </a:solidFill>
              </a:rPr>
              <a:t>Чим одні дерева відрізняються від інших?</a:t>
            </a:r>
            <a:endParaRPr lang="ru-RU" sz="1600" b="1" i="1">
              <a:solidFill>
                <a:schemeClr val="hlink"/>
              </a:solidFill>
            </a:endParaRP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428625" y="2786063"/>
            <a:ext cx="2714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uk-UA" b="1" i="1">
                <a:solidFill>
                  <a:srgbClr val="996633"/>
                </a:solidFill>
              </a:rPr>
              <a:t>3.Якщо ти часто відвідуєш ліс, то скажи, які ти бачив там кущі, які вони  були за розмірами?</a:t>
            </a:r>
          </a:p>
          <a:p>
            <a:pPr marL="342900" indent="-342900"/>
            <a:r>
              <a:rPr lang="uk-UA" b="1" i="1">
                <a:solidFill>
                  <a:srgbClr val="996633"/>
                </a:solidFill>
              </a:rPr>
              <a:t>4.Чи на всіх кущах є плоди?</a:t>
            </a:r>
            <a:endParaRPr lang="ru-RU" b="1" i="1">
              <a:solidFill>
                <a:srgbClr val="996633"/>
              </a:solidFill>
            </a:endParaRPr>
          </a:p>
        </p:txBody>
      </p:sp>
      <p:sp>
        <p:nvSpPr>
          <p:cNvPr id="16394" name="Text Box 21"/>
          <p:cNvSpPr txBox="1">
            <a:spLocks noChangeArrowheads="1"/>
          </p:cNvSpPr>
          <p:nvPr/>
        </p:nvSpPr>
        <p:spPr bwMode="auto">
          <a:xfrm flipH="1">
            <a:off x="-3429000" y="285750"/>
            <a:ext cx="142875" cy="160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D60093"/>
                </a:solidFill>
                <a:latin typeface="Monotype Corsiva" pitchFamily="66" charset="0"/>
              </a:rPr>
              <a:t>Теперь составим алгоритм её решения :</a:t>
            </a:r>
          </a:p>
        </p:txBody>
      </p:sp>
      <p:pic>
        <p:nvPicPr>
          <p:cNvPr id="16395" name="Picture 23" descr="j028361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5048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3429000" y="857250"/>
            <a:ext cx="5327650" cy="16573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i="1">
              <a:latin typeface="Times New Roman" pitchFamily="18" charset="0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429000" y="928688"/>
            <a:ext cx="51435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chemeClr val="accent2"/>
                </a:solidFill>
                <a:latin typeface="Comic Sans MS" pitchFamily="66" charset="0"/>
              </a:rPr>
              <a:t>Дуб, граб, сосна, береза, ялина, яблуння, груша, слива.</a:t>
            </a:r>
            <a:endParaRPr lang="ru-RU" sz="2800" b="1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3286125" y="2786063"/>
            <a:ext cx="5400675" cy="223361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i="1"/>
              <a:t>.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3357563" y="3071813"/>
            <a:ext cx="40719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996633"/>
                </a:solidFill>
                <a:latin typeface="Comic Sans MS" pitchFamily="66" charset="0"/>
              </a:rPr>
              <a:t>Малина, ожина, бузина, смородина, порічки, аґрус, терен, калина </a:t>
            </a:r>
            <a:endParaRPr lang="ru-RU" sz="2800" b="1">
              <a:solidFill>
                <a:srgbClr val="996633"/>
              </a:solidFill>
              <a:latin typeface="Comic Sans MS" pitchFamily="66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571750" y="5286375"/>
            <a:ext cx="26431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uk-UA" sz="1600" b="1">
                <a:solidFill>
                  <a:srgbClr val="990033"/>
                </a:solidFill>
              </a:rPr>
              <a:t>5.У нашому селі росте багато квіточок, які із них ви можете назвати?</a:t>
            </a:r>
            <a:endParaRPr lang="ru-RU" sz="1600" b="1">
              <a:solidFill>
                <a:srgbClr val="990033"/>
              </a:solidFill>
            </a:endParaRP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3286125" y="5143500"/>
            <a:ext cx="5400675" cy="12954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3357563" y="5429250"/>
            <a:ext cx="54006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uk-UA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Лілія, чебрець, білоцвіт, конвалія, ромашка, барвінок, волошка, сокирки, мак польовий </a:t>
            </a:r>
            <a:endParaRPr lang="ru-RU" sz="2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25" name="Picture 3" descr="C:\Documents and Settings\User\Мои документы\Мои рисунки\Копия (2) img02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7429500" y="1071563"/>
            <a:ext cx="71437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 descr="C:\Documents and Settings\User\Мои документы\Мои рисунки\Копия (4) img028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215063" y="928688"/>
            <a:ext cx="784225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 descr="C:\Documents and Settings\User\Мои документы\Мои рисунки\img028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8205788" y="1285875"/>
            <a:ext cx="938212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аааааааа.jpg"/>
          <p:cNvPicPr>
            <a:picLocks noChangeAspect="1"/>
          </p:cNvPicPr>
          <p:nvPr/>
        </p:nvPicPr>
        <p:blipFill>
          <a:blip r:embed="rId7"/>
          <a:srcRect l="3050" t="68372" r="88499" b="11943"/>
          <a:stretch>
            <a:fillRect/>
          </a:stretch>
        </p:blipFill>
        <p:spPr bwMode="auto">
          <a:xfrm>
            <a:off x="3714750" y="2928938"/>
            <a:ext cx="1214438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аааааааа.jpg"/>
          <p:cNvPicPr>
            <a:picLocks noChangeAspect="1"/>
          </p:cNvPicPr>
          <p:nvPr/>
        </p:nvPicPr>
        <p:blipFill>
          <a:blip r:embed="rId7"/>
          <a:srcRect l="15257" t="65749" r="76292" b="15880"/>
          <a:stretch>
            <a:fillRect/>
          </a:stretch>
        </p:blipFill>
        <p:spPr bwMode="auto">
          <a:xfrm>
            <a:off x="5214938" y="3000375"/>
            <a:ext cx="1147762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аааааааа.jpg"/>
          <p:cNvPicPr>
            <a:picLocks noChangeAspect="1"/>
          </p:cNvPicPr>
          <p:nvPr/>
        </p:nvPicPr>
        <p:blipFill>
          <a:blip r:embed="rId7"/>
          <a:srcRect l="27464" t="64435" r="64085" b="15880"/>
          <a:stretch>
            <a:fillRect/>
          </a:stretch>
        </p:blipFill>
        <p:spPr bwMode="auto">
          <a:xfrm>
            <a:off x="6929438" y="3000375"/>
            <a:ext cx="1214437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аааааааа.jpg"/>
          <p:cNvPicPr>
            <a:picLocks noChangeAspect="1"/>
          </p:cNvPicPr>
          <p:nvPr/>
        </p:nvPicPr>
        <p:blipFill>
          <a:blip r:embed="rId7"/>
          <a:srcRect l="82864" t="17192" r="6805" b="61810"/>
          <a:stretch>
            <a:fillRect/>
          </a:stretch>
        </p:blipFill>
        <p:spPr bwMode="auto">
          <a:xfrm>
            <a:off x="7929563" y="5143500"/>
            <a:ext cx="928687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аааааааа.jpg"/>
          <p:cNvPicPr>
            <a:picLocks noChangeAspect="1"/>
          </p:cNvPicPr>
          <p:nvPr/>
        </p:nvPicPr>
        <p:blipFill>
          <a:blip r:embed="rId7"/>
          <a:srcRect l="58450" t="65749" r="31219" b="11943"/>
          <a:stretch>
            <a:fillRect/>
          </a:stretch>
        </p:blipFill>
        <p:spPr bwMode="auto">
          <a:xfrm>
            <a:off x="5500688" y="5143500"/>
            <a:ext cx="1143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аааааааа.jpg"/>
          <p:cNvPicPr>
            <a:picLocks noChangeAspect="1"/>
          </p:cNvPicPr>
          <p:nvPr/>
        </p:nvPicPr>
        <p:blipFill>
          <a:blip r:embed="rId7"/>
          <a:srcRect l="83804" t="67059" r="6805" b="11943"/>
          <a:stretch>
            <a:fillRect/>
          </a:stretch>
        </p:blipFill>
        <p:spPr bwMode="auto">
          <a:xfrm>
            <a:off x="6786563" y="5143500"/>
            <a:ext cx="8572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AutoShape 24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58188" y="285750"/>
            <a:ext cx="360362" cy="404813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8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8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9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1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5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5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8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2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5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9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6" grpId="1" animBg="1"/>
      <p:bldP spid="7178" grpId="0" animBg="1"/>
      <p:bldP spid="7180" grpId="0" animBg="1"/>
      <p:bldP spid="7180" grpId="1" animBg="1"/>
      <p:bldP spid="7184" grpId="0"/>
      <p:bldP spid="7184" grpId="1"/>
      <p:bldP spid="7181" grpId="0" animBg="1"/>
      <p:bldP spid="7177" grpId="0"/>
      <p:bldP spid="7185" grpId="0" animBg="1"/>
      <p:bldP spid="7179" grpId="0"/>
      <p:bldP spid="21" grpId="0"/>
      <p:bldP spid="21" grpId="1"/>
      <p:bldP spid="7182" grpId="0" animBg="1"/>
      <p:bldP spid="23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2" name="Точечный рисунок" r:id="rId3" imgW="7478169" imgH="5571429" progId="PBrush">
              <p:embed/>
            </p:oleObj>
          </a:graphicData>
        </a:graphic>
      </p:graphicFrame>
      <p:sp>
        <p:nvSpPr>
          <p:cNvPr id="5123" name="Text Box 29"/>
          <p:cNvSpPr txBox="1">
            <a:spLocks noChangeArrowheads="1"/>
          </p:cNvSpPr>
          <p:nvPr/>
        </p:nvSpPr>
        <p:spPr bwMode="auto">
          <a:xfrm>
            <a:off x="-2500313" y="-336550"/>
            <a:ext cx="1489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u="sng"/>
              <a:t>Пример № 1:</a:t>
            </a:r>
          </a:p>
        </p:txBody>
      </p:sp>
      <p:sp>
        <p:nvSpPr>
          <p:cNvPr id="5124" name="AutoShape 15"/>
          <p:cNvSpPr>
            <a:spLocks noChangeArrowheads="1"/>
          </p:cNvSpPr>
          <p:nvPr/>
        </p:nvSpPr>
        <p:spPr bwMode="auto">
          <a:xfrm rot="-532192">
            <a:off x="1428750" y="4421188"/>
            <a:ext cx="3168650" cy="2578100"/>
          </a:xfrm>
          <a:prstGeom prst="cloudCallout">
            <a:avLst>
              <a:gd name="adj1" fmla="val 78139"/>
              <a:gd name="adj2" fmla="val 745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pic>
        <p:nvPicPr>
          <p:cNvPr id="54" name="Picture 30" descr="J0283566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67738" y="6165850"/>
            <a:ext cx="57626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3" descr="C:\Documents and Settings\User\Мои документы\Мои рисунки\Копия (2) img028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127750" y="142875"/>
            <a:ext cx="20161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" descr="C:\Documents and Settings\User\Мои документы\Мои рисунки\Копия (4) img028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4786313" y="0"/>
            <a:ext cx="221297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0" descr="C:\Documents and Settings\User\Мои документы\Мои рисунки\img028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6496050" y="357188"/>
            <a:ext cx="26479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3" descr="C:\Documents and Settings\User\Мои документы\Мои рисунки\Копия (2) img028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1341438" y="142875"/>
            <a:ext cx="20161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5" descr="C:\Documents and Settings\User\Мои документы\Мои рисунки\Копия (4) img028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221297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3" descr="C:\Documents and Settings\User\Мои документы\Мои рисунки\Копия (2) img028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3775075" y="142875"/>
            <a:ext cx="20161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5" descr="C:\Documents and Settings\User\Мои документы\Мои рисунки\Копия (4) img028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2433638" y="0"/>
            <a:ext cx="221297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10" descr="C:\Documents and Settings\User\Мои документы\Мои рисунки\img028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4143375" y="357188"/>
            <a:ext cx="26479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3" descr="C:\Documents and Settings\User\Мои документы\Мои рисунки\Копия (2) img028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373813" y="142875"/>
            <a:ext cx="250348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5" descr="C:\Documents and Settings\User\Мои документы\Мои рисунки\Копия (4) img028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4759325" y="0"/>
            <a:ext cx="2744788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0" descr="C:\Documents and Settings\User\Мои документы\Мои рисунки\img028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5857875" y="357188"/>
            <a:ext cx="328612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0" descr="C:\Documents and Settings\User\Мои документы\Мои рисунки\img028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1714500" y="642938"/>
            <a:ext cx="26479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3" descr="C:\Documents and Settings\User\Мои документы\Мои рисунки\Копия (2) img028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3917950" y="142875"/>
            <a:ext cx="20161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5" descr="C:\Documents and Settings\User\Мои документы\Мои рисунки\Копия (4) img028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2576513" y="0"/>
            <a:ext cx="221297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10" descr="C:\Documents and Settings\User\Мои документы\Мои рисунки\img028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4286250" y="357188"/>
            <a:ext cx="26479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1" name="Rectangle 16"/>
          <p:cNvSpPr>
            <a:spLocks noChangeArrowheads="1"/>
          </p:cNvSpPr>
          <p:nvPr/>
        </p:nvSpPr>
        <p:spPr bwMode="auto">
          <a:xfrm rot="-1700984">
            <a:off x="1677988" y="4757738"/>
            <a:ext cx="280828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uk-UA" sz="1600" b="1">
                <a:latin typeface="Comic Sans MS" pitchFamily="66" charset="0"/>
              </a:rPr>
              <a:t>Люди вирубують ліси, їх стає менше. Що станеться з нами, коли будуть вирубані всі ліси? Адже ми знаємо, що завдяки рослинам ми дихаємо?</a:t>
            </a:r>
            <a:endParaRPr lang="ru-RU" sz="1600" b="1"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95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1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7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3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9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5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6" descr="C:\Documents and Settings\User\Мои документы\Мои рисунки\Копия img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144000" y="-806450"/>
            <a:ext cx="21431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7" descr="C:\Documents and Settings\User\Мои документы\Мои рисунки\Копия img0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572375" y="0"/>
            <a:ext cx="21431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8" descr="C:\Documents and Settings\User\Мои документы\Мои рисунки\Копия Копия img0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8143875" y="-1057275"/>
            <a:ext cx="13874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9" descr="C:\Documents and Settings\User\Мои документы\Мои рисунки\Копия Копия Копия img03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215438" y="-750888"/>
            <a:ext cx="2895600" cy="150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0" descr="C:\Documents and Settings\User\Мои документы\Мои рисунки\img03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FF9"/>
              </a:clrFrom>
              <a:clrTo>
                <a:srgbClr val="F7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500563" y="-1139825"/>
            <a:ext cx="14319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1" descr="C:\Documents and Settings\User\Мои документы\Мои рисунки\Копия Копия Копия Копия Копия img03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7643813" y="0"/>
            <a:ext cx="2238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2" descr="C:\Documents and Settings\User\Мои документы\Мои рисунки\img030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286375" y="-1785938"/>
            <a:ext cx="26860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3" descr="C:\Documents and Settings\User\Мои документы\Мои рисунки\Копия Копия Копия Копия img03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5000625" y="0"/>
            <a:ext cx="1214437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4" descr="C:\Documents and Settings\User\Мои документы\Мои рисунки\img03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6286500" y="-3214688"/>
            <a:ext cx="17208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5" descr="C:\Documents and Settings\User\Мои документы\Мои рисунки\Копия img03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6500813" y="-731838"/>
            <a:ext cx="2571750" cy="14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28" descr="C:\Documents and Settings\User\Мои документы\Мои рисунки\орорп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6" name="Точечный рисунок" r:id="rId14" imgW="7485714" imgH="5525271" progId="PBrush">
              <p:embed/>
            </p:oleObj>
          </a:graphicData>
        </a:graphic>
      </p:graphicFrame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0" y="0"/>
            <a:ext cx="7704137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uk-UA" sz="6000" b="1" dirty="0" err="1">
                <a:solidFill>
                  <a:srgbClr val="CC5300"/>
                </a:solidFill>
                <a:effectLst>
                  <a:glow rad="101600">
                    <a:srgbClr val="FF6600">
                      <a:alpha val="60000"/>
                    </a:srgbClr>
                  </a:glow>
                </a:effectLst>
                <a:latin typeface="Comic Sans MS" pitchFamily="66" charset="0"/>
                <a:cs typeface="+mn-cs"/>
              </a:rPr>
              <a:t>Мікі-маус</a:t>
            </a:r>
            <a:r>
              <a:rPr lang="uk-UA" sz="6000" b="1" dirty="0">
                <a:solidFill>
                  <a:srgbClr val="CC5300"/>
                </a:solidFill>
                <a:effectLst>
                  <a:glow rad="101600">
                    <a:srgbClr val="FF6600">
                      <a:alpha val="60000"/>
                    </a:srgbClr>
                  </a:glow>
                </a:effectLst>
                <a:latin typeface="Comic Sans MS" pitchFamily="66" charset="0"/>
                <a:cs typeface="+mn-cs"/>
              </a:rPr>
              <a:t> стверджує, що всі ці тварини мешкають у нашому селі, чи ви з цим згідні? Чому?</a:t>
            </a:r>
            <a:endParaRPr lang="ru-RU" sz="6000" b="1" dirty="0">
              <a:solidFill>
                <a:srgbClr val="CC5300"/>
              </a:solidFill>
              <a:effectLst>
                <a:glow rad="101600">
                  <a:srgbClr val="FF6600">
                    <a:alpha val="60000"/>
                  </a:srgbClr>
                </a:glo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15" name="Рисунок 14" descr="45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786688" y="5654675"/>
            <a:ext cx="135731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0.35451 0.287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" y="1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allAtOnce"/>
      <p:bldP spid="50" grpId="1" build="p" bldLvl="5"/>
      <p:bldP spid="50" grpId="2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Leon King_0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57222" y="0"/>
            <a:ext cx="4071966" cy="3571876"/>
          </a:xfrm>
          <a:prstGeom prst="star12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Leon King_0008.jpg"/>
          <p:cNvPicPr>
            <a:picLocks noChangeAspect="1"/>
          </p:cNvPicPr>
          <p:nvPr/>
        </p:nvPicPr>
        <p:blipFill>
          <a:blip r:embed="rId4"/>
          <a:srcRect l="4394" r="7715"/>
          <a:stretch>
            <a:fillRect/>
          </a:stretch>
        </p:blipFill>
        <p:spPr>
          <a:xfrm flipH="1">
            <a:off x="4429124" y="2714620"/>
            <a:ext cx="4357718" cy="4429132"/>
          </a:xfrm>
          <a:prstGeom prst="star8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786063" y="357188"/>
            <a:ext cx="57150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>
                <a:solidFill>
                  <a:srgbClr val="FF6600"/>
                </a:solidFill>
                <a:latin typeface="Comic Sans MS" pitchFamily="66" charset="0"/>
              </a:rPr>
              <a:t>Тімон говорить, що всі рослини мешкають в Джунглях, а Пумба – що в пустелі.</a:t>
            </a:r>
          </a:p>
        </p:txBody>
      </p:sp>
      <p:pic>
        <p:nvPicPr>
          <p:cNvPr id="22" name="Рисунок 21" descr="Leon King_000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3571875" y="0"/>
            <a:ext cx="55721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chemeClr val="accent3"/>
                </a:solidFill>
                <a:latin typeface="Monotype Corsiva" pitchFamily="66" charset="0"/>
                <a:cs typeface="+mn-cs"/>
              </a:rPr>
              <a:t>З появленням </a:t>
            </a:r>
            <a:r>
              <a:rPr lang="uk-UA" sz="3200" b="1" dirty="0" err="1">
                <a:solidFill>
                  <a:schemeClr val="accent3"/>
                </a:solidFill>
                <a:latin typeface="Monotype Corsiva" pitchFamily="66" charset="0"/>
                <a:cs typeface="+mn-cs"/>
              </a:rPr>
              <a:t>Сімби</a:t>
            </a:r>
            <a:r>
              <a:rPr lang="uk-UA" sz="3200" b="1" dirty="0">
                <a:solidFill>
                  <a:schemeClr val="accent3"/>
                </a:solidFill>
                <a:latin typeface="Monotype Corsiva" pitchFamily="66" charset="0"/>
                <a:cs typeface="+mn-cs"/>
              </a:rPr>
              <a:t> наші герої зрозуміли, що крім джунглів і пустель існує багато місць, де ростуть квіти, на вашу думку яке із тверджень правильне, чому?</a:t>
            </a:r>
            <a:endParaRPr lang="ru-RU" sz="3200" b="1" dirty="0">
              <a:solidFill>
                <a:schemeClr val="accent3"/>
              </a:solidFill>
              <a:latin typeface="Monotype Corsiva" pitchFamily="66" charset="0"/>
              <a:cs typeface="+mn-cs"/>
            </a:endParaRPr>
          </a:p>
        </p:txBody>
      </p:sp>
      <p:pic>
        <p:nvPicPr>
          <p:cNvPr id="27" name="Picture 6" descr="J0283566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8350" y="6021388"/>
            <a:ext cx="576263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9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allAtOnce"/>
      <p:bldP spid="26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ультимедийный учебник Алгебра - 7 класс">
  <a:themeElements>
    <a:clrScheme name="Мультимедийный учебник Алгебра - 7 класс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Мультимедийный учебник Алгебра - 7 класс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ультимедийный учебник Алгебра - 7 класс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льтимедийный учебник Алгебра - 7 класс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льтимедийный учебник Алгебра - 7 класс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льтимедийный учебник Алгебра - 7 класс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льтимедийный учебник Алгебра - 7 класс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ультимедийный учебник Алгебра - 7 класс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льтимедийный учебник Алгебра - 7 класс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льтимедийный учебник Алгебра - 7 класс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льтимедийный учебник Алгебра - 7 класс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льтимедийный учебник Алгебра - 7 класс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льтимедийный учебник Алгебра - 7 класс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ультимедийный учебник Алгебра - 7 класс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4F4F4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Мультимедийный учебник Алгебра - 7 класс</Template>
  <TotalTime>650</TotalTime>
  <Words>686</Words>
  <Application>Microsoft PowerPoint</Application>
  <PresentationFormat>Экран (4:3)</PresentationFormat>
  <Paragraphs>101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Мультимедийный учебник Алгебра - 7 класс</vt:lpstr>
      <vt:lpstr>Яркая</vt:lpstr>
      <vt:lpstr>Точечный рисунок</vt:lpstr>
      <vt:lpstr>Відділ освіти Збаразької районної державної адміністрації               Збаразький районний методичний кабінет</vt:lpstr>
      <vt:lpstr>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До побачення, урок закінчено!</vt:lpstr>
    </vt:vector>
  </TitlesOfParts>
  <Company>UIKnown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subject>Компьютерные уроки как средство интенсификации обучения математике</dc:subject>
  <dc:creator>Безпальчук</dc:creator>
  <cp:lastModifiedBy>FuckYouBill</cp:lastModifiedBy>
  <cp:revision>73</cp:revision>
  <dcterms:created xsi:type="dcterms:W3CDTF">2007-03-05T07:44:05Z</dcterms:created>
  <dcterms:modified xsi:type="dcterms:W3CDTF">2010-01-16T20:57:20Z</dcterms:modified>
</cp:coreProperties>
</file>