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56" r:id="rId3"/>
    <p:sldMasterId id="2147483768" r:id="rId4"/>
  </p:sldMasterIdLst>
  <p:notesMasterIdLst>
    <p:notesMasterId r:id="rId23"/>
  </p:notesMasterIdLst>
  <p:sldIdLst>
    <p:sldId id="261" r:id="rId5"/>
    <p:sldId id="262" r:id="rId6"/>
    <p:sldId id="264" r:id="rId7"/>
    <p:sldId id="263" r:id="rId8"/>
    <p:sldId id="266" r:id="rId9"/>
    <p:sldId id="258" r:id="rId10"/>
    <p:sldId id="267" r:id="rId11"/>
    <p:sldId id="269" r:id="rId12"/>
    <p:sldId id="260" r:id="rId13"/>
    <p:sldId id="270" r:id="rId14"/>
    <p:sldId id="259" r:id="rId15"/>
    <p:sldId id="272" r:id="rId16"/>
    <p:sldId id="268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1CFFF"/>
    <a:srgbClr val="BBEE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648" autoAdjust="0"/>
  </p:normalViewPr>
  <p:slideViewPr>
    <p:cSldViewPr>
      <p:cViewPr>
        <p:scale>
          <a:sx n="50" d="100"/>
          <a:sy n="50" d="100"/>
        </p:scale>
        <p:origin x="-1056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94073-FAF7-4DBD-9394-6421166D00C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205A-66D5-4492-89AE-22C97B6F2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205A-66D5-4492-89AE-22C97B6F27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857232"/>
            <a:ext cx="7715304" cy="5000660"/>
          </a:xfrm>
          <a:prstGeom prst="rect">
            <a:avLst/>
          </a:prstGeom>
          <a:noFill/>
          <a:ln w="3175" cmpd="tri">
            <a:solidFill>
              <a:schemeClr val="tx1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Доброго </a:t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дня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любі діти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407196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відстані 2332м. Від витоку в річку вливається права притока утворена з великої кількості джерел, які утворюють невеличке озерце із назвою  Безодня .  В давні часи ці джерела були на одному рівні із рельєфом берега. В заростях – криничка, яка здавалася бездонною. Саме тому ця місцевість  названа Безоднею. </a:t>
            </a:r>
          </a:p>
          <a:p>
            <a:r>
              <a:rPr lang="uk-UA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Взимку люди помітили над джерелами пару. Там круглорічно плавали качки і гуси. Зрозуміло, що вода тут взимку тепла, а  в літку – холодна. Люди прочистили джерела, поставили дерев'яні кладки і до сьогодні перуть тут білизну та вишиті рушники </a:t>
            </a:r>
          </a:p>
        </p:txBody>
      </p:sp>
      <p:pic>
        <p:nvPicPr>
          <p:cNvPr id="8" name="Содержимое 7" descr="img02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5984" y="3714752"/>
            <a:ext cx="4357718" cy="29742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85720" y="428604"/>
            <a:ext cx="3071834" cy="5357850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Ч</a:t>
            </a:r>
            <a:r>
              <a:rPr lang="uk-UA" sz="3200" b="1" i="1" dirty="0" err="1" smtClean="0">
                <a:solidFill>
                  <a:srgbClr val="FFFFFF"/>
                </a:solidFill>
                <a:latin typeface="Monotype Corsiva" pitchFamily="66" charset="0"/>
              </a:rPr>
              <a:t>ерез</a:t>
            </a:r>
            <a:r>
              <a:rPr lang="uk-UA" sz="3200" b="1" i="1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en-US" sz="3200" b="1" i="1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uk-UA" sz="3200" b="1" i="1" dirty="0" smtClean="0">
                <a:solidFill>
                  <a:srgbClr val="FFFFFF"/>
                </a:solidFill>
                <a:latin typeface="Monotype Corsiva" pitchFamily="66" charset="0"/>
              </a:rPr>
              <a:t>464м від Безодні знахо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диться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водоспад. Швидкість течії в цьому місці 1м/с. Це частина річки з швидкою течією і виходом на поверхню твердих кристалічних порід нагадує водоспад.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img01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169" r="11169"/>
          <a:stretch>
            <a:fillRect/>
          </a:stretch>
        </p:blipFill>
        <p:spPr>
          <a:xfrm rot="420000">
            <a:off x="3437057" y="1195395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000240"/>
            <a:ext cx="1000589" cy="71438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142976" cy="957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302752" cy="3969652"/>
          </a:xfrm>
        </p:spPr>
        <p:txBody>
          <a:bodyPr/>
          <a:lstStyle/>
          <a:p>
            <a:r>
              <a:rPr lang="uk-UA" sz="3600" dirty="0" smtClean="0"/>
              <a:t>Живлення річки Самець – змішане, частіше дощове та снігове, але зустрічаються підземні джерела, які, особливо в літні місяці, збільшують рівень води в річці. В зв'язку з великою кількістю джерел вода не замерзає.</a:t>
            </a:r>
            <a:br>
              <a:rPr lang="uk-UA" sz="3600" dirty="0" smtClean="0"/>
            </a:br>
            <a:r>
              <a:rPr lang="uk-UA" sz="3600" dirty="0" smtClean="0"/>
              <a:t>Русло річки дещо змінене внаслідок меліоративних робіт, які велися на території села в 70-х роках минулого століття.</a:t>
            </a:r>
            <a:endParaRPr lang="ru-RU" sz="3600" dirty="0"/>
          </a:p>
        </p:txBody>
      </p:sp>
      <p:sp>
        <p:nvSpPr>
          <p:cNvPr id="4" name="24-конечная звезда 3"/>
          <p:cNvSpPr/>
          <p:nvPr/>
        </p:nvSpPr>
        <p:spPr>
          <a:xfrm>
            <a:off x="7215174" y="214290"/>
            <a:ext cx="1928826" cy="1357298"/>
          </a:xfrm>
          <a:prstGeom prst="star24">
            <a:avLst>
              <a:gd name="adj" fmla="val 1311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ж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24-конечная звезда 5"/>
          <p:cNvSpPr/>
          <p:nvPr/>
        </p:nvSpPr>
        <p:spPr>
          <a:xfrm>
            <a:off x="7715272" y="2643182"/>
            <a:ext cx="1071570" cy="1000156"/>
          </a:xfrm>
          <a:prstGeom prst="star24">
            <a:avLst>
              <a:gd name="adj" fmla="val 1311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ж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24-конечная звезда 6"/>
          <p:cNvSpPr/>
          <p:nvPr/>
        </p:nvSpPr>
        <p:spPr>
          <a:xfrm>
            <a:off x="7929586" y="4071942"/>
            <a:ext cx="928694" cy="785842"/>
          </a:xfrm>
          <a:prstGeom prst="star24">
            <a:avLst>
              <a:gd name="adj" fmla="val 1311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ж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57166"/>
            <a:ext cx="8401080" cy="6003154"/>
          </a:xfrm>
        </p:spPr>
        <p:txBody>
          <a:bodyPr>
            <a:noAutofit/>
          </a:bodyPr>
          <a:lstStyle/>
          <a:p>
            <a:r>
              <a:rPr lang="uk-UA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території нашої області майже немає природних озер. Невеликі карстові озерця є в Гусятинському та Борщівському районах. В області є багато штучних водойм – ставків і водосховищ. Їх створено в долинах рік Горині, Ікви, Вілії, Стрипи, Коропця. </a:t>
            </a:r>
          </a:p>
          <a:p>
            <a:r>
              <a:rPr lang="uk-UA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У них розводять рибу, на їх мальовничих берегах відпочивають люди.</a:t>
            </a:r>
            <a:endParaRPr lang="ru-RU" sz="3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12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1296" r="11296"/>
          <a:stretch>
            <a:fillRect/>
          </a:stretch>
        </p:blipFill>
        <p:spPr>
          <a:xfrm>
            <a:off x="0" y="0"/>
            <a:ext cx="2917798" cy="2484491"/>
          </a:xfrm>
        </p:spPr>
      </p:pic>
      <p:pic>
        <p:nvPicPr>
          <p:cNvPr id="6" name="Picture 2" descr="C:\Documents and Settings\User\Мои документы\Мои рисунки\img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929198"/>
            <a:ext cx="3071802" cy="1928802"/>
          </a:xfrm>
          <a:prstGeom prst="rect">
            <a:avLst/>
          </a:prstGeom>
          <a:noFill/>
        </p:spPr>
      </p:pic>
      <p:pic>
        <p:nvPicPr>
          <p:cNvPr id="7" name="Picture 3" descr="C:\Documents and Settings\User\Мои документы\Мои рисунки\img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236" y="4321963"/>
            <a:ext cx="1928801" cy="3143273"/>
          </a:xfrm>
          <a:prstGeom prst="rect">
            <a:avLst/>
          </a:prstGeom>
          <a:noFill/>
        </p:spPr>
      </p:pic>
      <p:pic>
        <p:nvPicPr>
          <p:cNvPr id="8" name="Picture 4" descr="C:\Documents and Settings\User\Мои документы\Мои рисунки\img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05414" y="4391218"/>
            <a:ext cx="1933169" cy="3000396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2143140"/>
          </a:xfrm>
        </p:spPr>
        <p:txBody>
          <a:bodyPr/>
          <a:lstStyle/>
          <a:p>
            <a:r>
              <a:rPr lang="uk-UA" sz="2800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Максимальна глибина біля 2 м., середня глибина – 1,5м. Річка Самець тече паралельно до ставу і ніде з ним не перетинаються. Живлення став</a:t>
            </a:r>
            <a:r>
              <a:rPr lang="uk-UA" sz="2800" dirty="0" smtClean="0">
                <a:solidFill>
                  <a:srgbClr val="0070C0"/>
                </a:solidFill>
              </a:rPr>
              <a:t>к</a:t>
            </a:r>
            <a:r>
              <a:rPr lang="uk-UA" sz="2800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а змішане.</a:t>
            </a:r>
            <a:br>
              <a:rPr lang="uk-UA" sz="2800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Став має місцеве господарське та рекреаційне значення. Місцеві жителі тут відпочивають, та ловлять рибу.</a:t>
            </a:r>
            <a:endParaRPr lang="ru-RU" sz="2800" dirty="0"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2928926" y="1285860"/>
            <a:ext cx="6215074" cy="221457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1987 р. з ініціативи місцевого колективного господарства на території села</a:t>
            </a:r>
            <a:r>
              <a:rPr kumimoji="0" lang="uk-UA" sz="2800" b="1" i="0" u="none" strike="noStrike" kern="1200" cap="none" spc="0" normalizeH="0" noProof="0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викопано став.</a:t>
            </a:r>
            <a:r>
              <a:rPr kumimoji="0" lang="uk-UA" sz="28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Ширина ставка 89м.,  </a:t>
            </a:r>
            <a:r>
              <a:rPr lang="uk-UA" sz="2800" b="1" dirty="0" err="1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довжина–</a:t>
            </a:r>
            <a:r>
              <a:rPr lang="uk-UA" sz="2800" b="1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280м.</a:t>
            </a:r>
            <a:endParaRPr kumimoji="0" lang="uk-UA" sz="2800" b="1" i="0" u="none" strike="noStrike" kern="1200" cap="none" spc="0" normalizeH="0" baseline="0" noProof="0" dirty="0" smtClean="0">
              <a:ln w="635">
                <a:noFill/>
              </a:ln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857628"/>
            <a:ext cx="7772400" cy="2643206"/>
          </a:xfrm>
        </p:spPr>
        <p:txBody>
          <a:bodyPr/>
          <a:lstStyle/>
          <a:p>
            <a:r>
              <a:rPr lang="uk-UA" sz="3200" dirty="0" smtClean="0"/>
              <a:t>Щоб ми не робили, нам завжди необхідна вода. Але воду потрібно використовувати чисту, її не можна пити і вживати у їжу забрудненою. У забруднених водах міститься багато хвороботворних мікробів. Там гинуть мальки та риба, небезпечно купатися людям. Як сказав Леонардо да Вінчі “…кров Землі – вода, а кровоносні судини – річки, струмки, озера… Вода на Землі відіграє ту саму роль, що і кров в організмі людини. ” </a:t>
            </a:r>
            <a:br>
              <a:rPr lang="uk-UA" sz="3200" dirty="0" smtClean="0"/>
            </a:br>
            <a:r>
              <a:rPr lang="uk-UA" sz="3200" dirty="0" smtClean="0"/>
              <a:t> Збереження чистої води – справа кожного із нас.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-1143000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285728"/>
            <a:ext cx="5857916" cy="107157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C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Закріпимо вивчений матеріал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1C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3240" y="1285860"/>
            <a:ext cx="5643602" cy="10001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0" tIns="4572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Що належить до вод суходолу?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00364" y="2285992"/>
            <a:ext cx="5786478" cy="10001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0" tIns="4572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Які</a:t>
            </a:r>
            <a:r>
              <a:rPr kumimoji="0" lang="uk-UA" sz="5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річки протікають в нашій області?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28926" y="3357562"/>
            <a:ext cx="5857916" cy="10715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45720" rIns="0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Які</a:t>
            </a:r>
            <a:r>
              <a:rPr kumimoji="0" lang="uk-UA" sz="5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водні об'єкти є в нашій місцевості?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00364" y="4429132"/>
            <a:ext cx="5857916" cy="107157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45720" rIns="0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Як називається річка</a:t>
            </a:r>
            <a:r>
              <a:rPr kumimoji="0" lang="uk-UA" sz="5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нашого села?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776930"/>
          </a:xfrm>
        </p:spPr>
        <p:txBody>
          <a:bodyPr>
            <a:noAutofit/>
          </a:bodyPr>
          <a:lstStyle/>
          <a:p>
            <a:r>
              <a:rPr lang="uk-UA" sz="7200" dirty="0" smtClean="0"/>
              <a:t>На домашнє завдання вам буде вивчити §17, а також скласти казочку про річку Самець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729666" cy="1399032"/>
          </a:xfrm>
        </p:spPr>
        <p:txBody>
          <a:bodyPr>
            <a:noAutofit/>
          </a:bodyPr>
          <a:lstStyle/>
          <a:p>
            <a:r>
              <a:rPr lang="uk-UA" sz="9600" dirty="0" smtClean="0"/>
              <a:t>До побачення, урок закінчено</a:t>
            </a:r>
            <a:endParaRPr lang="ru-RU" sz="9600" dirty="0"/>
          </a:p>
        </p:txBody>
      </p:sp>
      <p:pic>
        <p:nvPicPr>
          <p:cNvPr id="1026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0865" cy="1214422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86124"/>
            <a:ext cx="2286016" cy="203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05000" y="4786322"/>
            <a:ext cx="7239000" cy="114300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Ознайомити учнів із різноманітністю водних об'єктів своєї місцевості; </a:t>
            </a:r>
            <a:b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Розширити і поглибити знання про водні об'єкти свого краю;</a:t>
            </a:r>
            <a:b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Навчити учнів давати характеристику</a:t>
            </a:r>
            <a:b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водних об'єктів.</a:t>
            </a:r>
            <a:b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Виховувати відповідальне ставлення до водних багатств, зокрема до збереження вод річок, як основного джерела водопостачання на території нашої місцевості.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C:\Program Files\Microsoft Office\MEDIA\CAGCAT10\j0090386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5143488"/>
            <a:ext cx="250029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571500"/>
            <a:ext cx="221454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uk-UA" sz="5400" b="1" i="0" u="sng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+mj-lt"/>
                <a:ea typeface="+mj-ea"/>
                <a:cs typeface="+mj-cs"/>
              </a:rPr>
              <a:t>Тема:</a:t>
            </a:r>
            <a:endParaRPr kumimoji="0" lang="ru-RU" sz="54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928670"/>
            <a:ext cx="221454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uk-UA" sz="5400" b="1" i="0" u="sng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lang="uk-UA" sz="5400" b="1" u="sng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rPr>
              <a:t>ет</a:t>
            </a:r>
            <a:r>
              <a:rPr kumimoji="0" lang="uk-UA" sz="5400" b="1" i="0" u="sng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uLnTx/>
                <a:uFillTx/>
                <a:latin typeface="+mj-lt"/>
                <a:ea typeface="+mj-ea"/>
                <a:cs typeface="+mj-cs"/>
              </a:rPr>
              <a:t>а: </a:t>
            </a:r>
            <a:endParaRPr kumimoji="0" lang="ru-RU" sz="54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2285984" y="214290"/>
            <a:ext cx="5400684" cy="14287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Водні</a:t>
            </a:r>
            <a:r>
              <a:rPr kumimoji="0" lang="uk-UA" sz="48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об'єкти</a:t>
            </a:r>
            <a:r>
              <a:rPr kumimoji="0" lang="uk-UA" sz="48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своєї</a:t>
            </a:r>
            <a:r>
              <a:rPr kumimoji="0" lang="uk-UA" sz="48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uk-UA" sz="44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місцевості</a:t>
            </a:r>
            <a:r>
              <a:rPr kumimoji="0" lang="uk-UA" sz="4800" b="1" i="0" u="none" strike="noStrike" kern="1200" normalizeH="0" baseline="0" noProof="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800" b="1" i="0" u="none" strike="noStrike" kern="1200" normalizeH="0" baseline="0" noProof="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00166" y="5715000"/>
            <a:ext cx="6143668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тип</a:t>
            </a:r>
            <a:r>
              <a:rPr kumimoji="0" lang="uk-UA" sz="2800" b="1" i="0" u="sng" strike="noStrike" kern="1200" cap="none" spc="0" normalizeH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уроку</a:t>
            </a:r>
            <a:r>
              <a:rPr kumimoji="0" lang="uk-UA" sz="2800" b="1" i="0" u="none" strike="noStrike" kern="1200" cap="none" spc="0" normalizeH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засвоєння нових знань, умінь і навичок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Форма проведення: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урок-презентація</a:t>
            </a:r>
            <a:endParaRPr kumimoji="0" lang="uk-UA" sz="2800" b="1" i="0" u="none" strike="noStrike" kern="1200" cap="none" spc="0" normalizeH="0" noProof="0" dirty="0" smtClean="0">
              <a:ln w="6350"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643446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uk-UA" sz="67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67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вода на поверхні </a:t>
            </a:r>
            <a:r>
              <a:rPr lang="uk-UA" sz="6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суходолу</a:t>
            </a:r>
            <a:r>
              <a:rPr lang="uk-UA" sz="67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67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міститься в </a:t>
            </a:r>
            <a:r>
              <a:rPr lang="uk-UA" sz="67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ріках, озе</a:t>
            </a:r>
            <a:r>
              <a:rPr lang="uk-UA" sz="67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рах, </a:t>
            </a:r>
            <a:r>
              <a:rPr lang="uk-UA" sz="67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ставках, бол</a:t>
            </a:r>
            <a:r>
              <a:rPr lang="uk-UA" sz="67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отах і </a:t>
            </a:r>
            <a:r>
              <a:rPr lang="uk-UA" sz="67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водосховищах.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User\Мои документы\Мои рисунки\img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4786322"/>
            <a:ext cx="2714644" cy="207167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Мои рисунки\img01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lum bright="20000" contrast="40000"/>
          </a:blip>
          <a:srcRect l="40216" t="5357" b="7143"/>
          <a:stretch>
            <a:fillRect/>
          </a:stretch>
        </p:blipFill>
        <p:spPr bwMode="auto">
          <a:xfrm rot="4888122">
            <a:off x="7099874" y="1863984"/>
            <a:ext cx="1714512" cy="2143108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flat"/>
        </p:spPr>
      </p:pic>
      <p:pic>
        <p:nvPicPr>
          <p:cNvPr id="2052" name="Picture 4" descr="C:\Documents and Settings\User\Мои документы\Мои рисунки\img016.jpg"/>
          <p:cNvPicPr>
            <a:picLocks noChangeAspect="1" noChangeArrowheads="1"/>
          </p:cNvPicPr>
          <p:nvPr/>
        </p:nvPicPr>
        <p:blipFill>
          <a:blip r:embed="rId6" cstate="print"/>
          <a:srcRect l="13889" t="5797" r="19444" b="73800"/>
          <a:stretch>
            <a:fillRect/>
          </a:stretch>
        </p:blipFill>
        <p:spPr bwMode="auto">
          <a:xfrm rot="10800000">
            <a:off x="3143240" y="5286387"/>
            <a:ext cx="4286280" cy="1571613"/>
          </a:xfrm>
          <a:prstGeom prst="rect">
            <a:avLst/>
          </a:prstGeom>
          <a:noFill/>
        </p:spPr>
      </p:pic>
      <p:pic>
        <p:nvPicPr>
          <p:cNvPr id="2053" name="Picture 5" descr="C:\Documents and Settings\User\Мои документы\Мои рисунки\img017.jpg"/>
          <p:cNvPicPr>
            <a:picLocks noChangeAspect="1" noChangeArrowheads="1"/>
          </p:cNvPicPr>
          <p:nvPr/>
        </p:nvPicPr>
        <p:blipFill>
          <a:blip r:embed="rId7"/>
          <a:srcRect l="57639" t="69454" r="18511" b="12828"/>
          <a:stretch>
            <a:fillRect/>
          </a:stretch>
        </p:blipFill>
        <p:spPr bwMode="auto">
          <a:xfrm rot="5400000">
            <a:off x="7210429" y="3933844"/>
            <a:ext cx="1866911" cy="2000231"/>
          </a:xfrm>
          <a:prstGeom prst="rect">
            <a:avLst/>
          </a:prstGeom>
          <a:noFill/>
        </p:spPr>
      </p:pic>
      <p:pic>
        <p:nvPicPr>
          <p:cNvPr id="7" name="Picture 5" descr="C:\Documents and Settings\User\Мои документы\Мои рисунки\img017.jpg"/>
          <p:cNvPicPr>
            <a:picLocks noChangeAspect="1" noChangeArrowheads="1"/>
          </p:cNvPicPr>
          <p:nvPr/>
        </p:nvPicPr>
        <p:blipFill>
          <a:blip r:embed="rId7"/>
          <a:srcRect l="31579" t="52443" r="47368" b="25036"/>
          <a:stretch>
            <a:fillRect/>
          </a:stretch>
        </p:blipFill>
        <p:spPr bwMode="auto">
          <a:xfrm rot="5400000">
            <a:off x="7108044" y="-107152"/>
            <a:ext cx="1928804" cy="214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4-конечная звезда 19"/>
          <p:cNvSpPr/>
          <p:nvPr/>
        </p:nvSpPr>
        <p:spPr>
          <a:xfrm>
            <a:off x="6357950" y="4143380"/>
            <a:ext cx="2357454" cy="1714512"/>
          </a:xfrm>
          <a:prstGeom prst="star24">
            <a:avLst>
              <a:gd name="adj" fmla="val 1311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ж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42852"/>
            <a:ext cx="6643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BBEE16"/>
                  </a:glow>
                </a:effectLst>
              </a:rPr>
              <a:t>Із джерел, боліт витікають маленькі струмки і, зливаючись утворюють ріки. Крім джерельної води, у ріки потрапляють  дощові й талі води </a:t>
            </a:r>
            <a:endParaRPr lang="ru-RU" sz="4000" dirty="0">
              <a:effectLst>
                <a:glow rad="228600">
                  <a:srgbClr val="BBEE16"/>
                </a:glow>
              </a:effectLst>
            </a:endParaRPr>
          </a:p>
        </p:txBody>
      </p:sp>
      <p:pic>
        <p:nvPicPr>
          <p:cNvPr id="3074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-1836115"/>
            <a:ext cx="1744675" cy="1836115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>
            <a:off x="-1357354" y="5857868"/>
            <a:ext cx="11215766" cy="1000132"/>
          </a:xfrm>
          <a:prstGeom prst="wave">
            <a:avLst>
              <a:gd name="adj1" fmla="val 20000"/>
              <a:gd name="adj2" fmla="val -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річка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0" y="550070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7631" y="5777876"/>
            <a:ext cx="172395" cy="265551"/>
          </a:xfrm>
          <a:custGeom>
            <a:avLst/>
            <a:gdLst>
              <a:gd name="connsiteX0" fmla="*/ 80955 w 172395"/>
              <a:gd name="connsiteY0" fmla="*/ 0 h 265551"/>
              <a:gd name="connsiteX1" fmla="*/ 54829 w 172395"/>
              <a:gd name="connsiteY1" fmla="*/ 78377 h 265551"/>
              <a:gd name="connsiteX2" fmla="*/ 107081 w 172395"/>
              <a:gd name="connsiteY2" fmla="*/ 91440 h 265551"/>
              <a:gd name="connsiteX3" fmla="*/ 172395 w 172395"/>
              <a:gd name="connsiteY3" fmla="*/ 248194 h 2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95" h="265551">
                <a:moveTo>
                  <a:pt x="80955" y="0"/>
                </a:moveTo>
                <a:cubicBezTo>
                  <a:pt x="44931" y="12008"/>
                  <a:pt x="0" y="12583"/>
                  <a:pt x="54829" y="78377"/>
                </a:cubicBezTo>
                <a:cubicBezTo>
                  <a:pt x="66323" y="92169"/>
                  <a:pt x="89664" y="87086"/>
                  <a:pt x="107081" y="91440"/>
                </a:cubicBezTo>
                <a:cubicBezTo>
                  <a:pt x="121590" y="265551"/>
                  <a:pt x="67712" y="248194"/>
                  <a:pt x="172395" y="2481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7158" y="550070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44789" y="5777876"/>
            <a:ext cx="172395" cy="265551"/>
          </a:xfrm>
          <a:custGeom>
            <a:avLst/>
            <a:gdLst>
              <a:gd name="connsiteX0" fmla="*/ 80955 w 172395"/>
              <a:gd name="connsiteY0" fmla="*/ 0 h 265551"/>
              <a:gd name="connsiteX1" fmla="*/ 54829 w 172395"/>
              <a:gd name="connsiteY1" fmla="*/ 78377 h 265551"/>
              <a:gd name="connsiteX2" fmla="*/ 107081 w 172395"/>
              <a:gd name="connsiteY2" fmla="*/ 91440 h 265551"/>
              <a:gd name="connsiteX3" fmla="*/ 172395 w 172395"/>
              <a:gd name="connsiteY3" fmla="*/ 248194 h 2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95" h="265551">
                <a:moveTo>
                  <a:pt x="80955" y="0"/>
                </a:moveTo>
                <a:cubicBezTo>
                  <a:pt x="44931" y="12008"/>
                  <a:pt x="0" y="12583"/>
                  <a:pt x="54829" y="78377"/>
                </a:cubicBezTo>
                <a:cubicBezTo>
                  <a:pt x="66323" y="92169"/>
                  <a:pt x="89664" y="87086"/>
                  <a:pt x="107081" y="91440"/>
                </a:cubicBezTo>
                <a:cubicBezTo>
                  <a:pt x="121590" y="265551"/>
                  <a:pt x="67712" y="248194"/>
                  <a:pt x="172395" y="2481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5720" y="657224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85720" y="6357934"/>
            <a:ext cx="172395" cy="265551"/>
          </a:xfrm>
          <a:custGeom>
            <a:avLst/>
            <a:gdLst>
              <a:gd name="connsiteX0" fmla="*/ 80955 w 172395"/>
              <a:gd name="connsiteY0" fmla="*/ 0 h 265551"/>
              <a:gd name="connsiteX1" fmla="*/ 54829 w 172395"/>
              <a:gd name="connsiteY1" fmla="*/ 78377 h 265551"/>
              <a:gd name="connsiteX2" fmla="*/ 107081 w 172395"/>
              <a:gd name="connsiteY2" fmla="*/ 91440 h 265551"/>
              <a:gd name="connsiteX3" fmla="*/ 172395 w 172395"/>
              <a:gd name="connsiteY3" fmla="*/ 248194 h 2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95" h="265551">
                <a:moveTo>
                  <a:pt x="80955" y="0"/>
                </a:moveTo>
                <a:cubicBezTo>
                  <a:pt x="44931" y="12008"/>
                  <a:pt x="0" y="12583"/>
                  <a:pt x="54829" y="78377"/>
                </a:cubicBezTo>
                <a:cubicBezTo>
                  <a:pt x="66323" y="92169"/>
                  <a:pt x="89664" y="87086"/>
                  <a:pt x="107081" y="91440"/>
                </a:cubicBezTo>
                <a:cubicBezTo>
                  <a:pt x="121590" y="265551"/>
                  <a:pt x="67712" y="248194"/>
                  <a:pt x="172395" y="2481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4500570"/>
            <a:ext cx="271464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81590" y="4652970"/>
            <a:ext cx="271464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929850" y="1357298"/>
            <a:ext cx="271464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дж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857760"/>
            <a:ext cx="1151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джерела</a:t>
            </a:r>
            <a:endParaRPr lang="ru-RU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24-конечная звезда 30"/>
          <p:cNvSpPr/>
          <p:nvPr/>
        </p:nvSpPr>
        <p:spPr>
          <a:xfrm>
            <a:off x="5143504" y="3286124"/>
            <a:ext cx="2357454" cy="1714512"/>
          </a:xfrm>
          <a:prstGeom prst="star24">
            <a:avLst>
              <a:gd name="adj" fmla="val 1311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ж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24-конечная звезда 32"/>
          <p:cNvSpPr/>
          <p:nvPr/>
        </p:nvSpPr>
        <p:spPr>
          <a:xfrm>
            <a:off x="6786546" y="3071810"/>
            <a:ext cx="2357454" cy="1714512"/>
          </a:xfrm>
          <a:prstGeom prst="star24">
            <a:avLst>
              <a:gd name="adj" fmla="val 1311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ж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3174" y="3643314"/>
            <a:ext cx="1031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Дощові</a:t>
            </a:r>
          </a:p>
          <a:p>
            <a:pPr algn="ctr"/>
            <a:r>
              <a:rPr lang="uk-UA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води</a:t>
            </a:r>
            <a:endParaRPr lang="ru-RU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4000504"/>
            <a:ext cx="1196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Танення </a:t>
            </a:r>
          </a:p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снігу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185E-6 L 0.00538 0.874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8"/>
            <a:ext cx="724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3977640" cy="650085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Знаходимо ці річки на карті.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42852"/>
            <a:ext cx="4929222" cy="6500858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 території області протікає понад 2,4тис.рік і потічків, але тільки 129 з них мають довжину понад 10 км.</a:t>
            </a:r>
          </a:p>
          <a:p>
            <a:r>
              <a:rPr lang="uk-UA" sz="36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північній частині області течуть ріки, які є притоками </a:t>
            </a:r>
            <a:endParaRPr lang="en-US" sz="3600" dirty="0" smtClean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36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р. Прип'ять, - це Горинка, Жирак, Буглівка, Горинь, Іква, Вілія. </a:t>
            </a:r>
            <a:endParaRPr lang="ru-RU" sz="3600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Изображение 001.jpg"/>
          <p:cNvPicPr>
            <a:picLocks noChangeAspect="1"/>
          </p:cNvPicPr>
          <p:nvPr/>
        </p:nvPicPr>
        <p:blipFill>
          <a:blip r:embed="rId3"/>
          <a:srcRect l="38889" r="11515" b="65747"/>
          <a:stretch>
            <a:fillRect/>
          </a:stretch>
        </p:blipFill>
        <p:spPr>
          <a:xfrm>
            <a:off x="0" y="785794"/>
            <a:ext cx="3929058" cy="405089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8479"/>
            <a:ext cx="1500198" cy="223952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1472" y="4643446"/>
            <a:ext cx="714380" cy="6429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8596" y="3071810"/>
            <a:ext cx="500066" cy="28575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596" y="3357562"/>
            <a:ext cx="642942" cy="42862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2214554"/>
            <a:ext cx="500066" cy="50006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00298" y="3571876"/>
            <a:ext cx="500066" cy="50006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86050" y="3786190"/>
            <a:ext cx="571504" cy="6429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14480" y="2571744"/>
            <a:ext cx="785818" cy="50006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1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016" r="8016"/>
          <a:stretch>
            <a:fillRect/>
          </a:stretch>
        </p:blipFill>
        <p:spPr>
          <a:xfrm rot="420000">
            <a:off x="3365500" y="1123950"/>
            <a:ext cx="4618038" cy="3932238"/>
          </a:xfr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357158" y="714356"/>
            <a:ext cx="2786082" cy="6429420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Річка Самець  бере початок із джерел, які виходять на поверхню землі у великій кількості. Коли прочистити джерело вода в ньому стає біла неначе молоко. Причиною цього є поклади крейди , які виходять на поверхню землі.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Річка   нашого   села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2428868"/>
            <a:ext cx="3977640" cy="60007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Друга легенда – річка тече сама без приток, аж до місця впадання її в річку Горинь.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57222" y="785794"/>
            <a:ext cx="4965192" cy="5786478"/>
          </a:xfrm>
        </p:spPr>
        <p:txBody>
          <a:bodyPr/>
          <a:lstStyle/>
          <a:p>
            <a:r>
              <a:rPr lang="uk-UA" dirty="0" smtClean="0"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Притокою ріки Горинь є наша сільська річка Самець. Існує кілька легенд походження назви річки.</a:t>
            </a:r>
          </a:p>
          <a:p>
            <a:r>
              <a:rPr lang="uk-UA" dirty="0" smtClean="0"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Перша легенда говорить, що річка сама своєю течією утворила річище, тому і називається Самець.</a:t>
            </a:r>
            <a:endParaRPr lang="ru-RU" dirty="0"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Волна 4"/>
          <p:cNvSpPr/>
          <p:nvPr/>
        </p:nvSpPr>
        <p:spPr>
          <a:xfrm rot="2140579">
            <a:off x="-169986" y="4885938"/>
            <a:ext cx="3177943" cy="4397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Річка  Самець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0" y="5572140"/>
            <a:ext cx="9144000" cy="10715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Ріка  ГОРИНЬ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0"/>
            <a:ext cx="4929190" cy="6858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Третя легенда розповідає казкову історію походження назви.</a:t>
            </a:r>
          </a:p>
          <a:p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Колись дуже давно на узліссі стояла маленька, але чепурна хатина. Жили тут в парі чоловік і жінка. Одного разу пішла жінка до лісу по гриби та й не повернулася.</a:t>
            </a:r>
          </a:p>
          <a:p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Пройшли роки…  Чоловік став сивочолим дідусем, але ніколи не забував про свою любу дружиноньку. Він з дня в день ходив до лісу на пошуки дружини. Стомившись за день завжди сідав відпочити на окраїні лісу. Сльози з очей самотнього дідуся текли струмками. Ось і знову дідусь засмучений сів відпочити і гірко заплакав. Де падали гарячі сльози нещасного чоловіка утворилися маленькі джерельця, що злилися у невелику річку, яка протікала повз хатину самотнього дідуся. Більше не ходив він до лісу, а сидів на березі річки  і втішався думаючи що то  його люба дружинонька повернулася додому. Люди річку назвали Самець на пам’ять про вірного , але самотнього дідуся.</a:t>
            </a:r>
            <a:endParaRPr lang="ru-RU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45" y="0"/>
            <a:ext cx="4238655" cy="25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42148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19" y="785794"/>
            <a:ext cx="428628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 r="13083"/>
          <a:stretch>
            <a:fillRect/>
          </a:stretch>
        </p:blipFill>
        <p:spPr bwMode="auto">
          <a:xfrm>
            <a:off x="5211510" y="1357298"/>
            <a:ext cx="39324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 descr="C:\Documents and Settings\User\Мои документы\Мои рисунки\Zlydni_0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285992"/>
            <a:ext cx="4214810" cy="278608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000372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 l="14634" t="34127" r="22764"/>
          <a:stretch>
            <a:fillRect/>
          </a:stretch>
        </p:blipFill>
        <p:spPr bwMode="auto">
          <a:xfrm>
            <a:off x="4929190" y="3786166"/>
            <a:ext cx="42148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4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6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6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6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6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img0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2" y="-928718"/>
            <a:ext cx="8858248" cy="6286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6858000"/>
            <a:ext cx="7772400" cy="1362456"/>
          </a:xfrm>
        </p:spPr>
        <p:txBody>
          <a:bodyPr/>
          <a:lstStyle/>
          <a:p>
            <a:r>
              <a:rPr lang="uk-UA" dirty="0" smtClean="0"/>
              <a:t>        р. Самець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2786058"/>
            <a:ext cx="6643702" cy="4071942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 території с. Вікнини довжина р. Самець 2895м. Ширина річки у ділянці витоку 40 см. Правий і лівий берег пологі.  Найвужча частина русла річки знаходиться на відстані 1142м. Ширина русла 30 см. Швидкість течії в цьому місті 18 м/хв. Лівий берег крутий, правий</a:t>
            </a:r>
            <a:r>
              <a:rPr lang="en-US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пологий.</a:t>
            </a:r>
            <a:endParaRPr lang="ru-RU" sz="2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Річка проходить також через територію села Борщівка  Лановецького району. Тут і знаходиться найширша частина русла. Швидкість течії в цьому місці 23м/хв. Дальше спостерігається  меандрування річки.</a:t>
            </a:r>
            <a:endParaRPr lang="ru-RU" sz="2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54A838"/>
      </a:dk1>
      <a:lt1>
        <a:srgbClr val="AFFFFF"/>
      </a:lt1>
      <a:dk2>
        <a:srgbClr val="C4E4F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Другая 10">
      <a:dk1>
        <a:sysClr val="windowText" lastClr="000000"/>
      </a:dk1>
      <a:lt1>
        <a:sysClr val="window" lastClr="F4F4F4"/>
      </a:lt1>
      <a:dk2>
        <a:srgbClr val="DD7E0E"/>
      </a:dk2>
      <a:lt2>
        <a:srgbClr val="F7C89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4F4F4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4F4F4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4F4F4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898</Words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Поток</vt:lpstr>
      <vt:lpstr>Бумажная</vt:lpstr>
      <vt:lpstr>Яркая</vt:lpstr>
      <vt:lpstr>1_Бумажная</vt:lpstr>
      <vt:lpstr>Слайд 1</vt:lpstr>
      <vt:lpstr>Ознайомити учнів із різноманітністю водних об'єктів своєї місцевості;  Розширити і поглибити знання про водні об'єкти свого краю; Навчити учнів давати характеристику  водних об'єктів. Виховувати відповідальне ставлення до водних багатств, зокрема до збереження вод річок, як основного джерела водопостачання на території нашої місцевості.    </vt:lpstr>
      <vt:lpstr> вода на поверхні суходолу міститься в ріках, озерах, ставках, болотах і водосховищах.  </vt:lpstr>
      <vt:lpstr>Слайд 4</vt:lpstr>
      <vt:lpstr>Слайд 5</vt:lpstr>
      <vt:lpstr>Слайд 6</vt:lpstr>
      <vt:lpstr>  Річка   нашого   села</vt:lpstr>
      <vt:lpstr>Слайд 8</vt:lpstr>
      <vt:lpstr>        р. Самець</vt:lpstr>
      <vt:lpstr>Слайд 10</vt:lpstr>
      <vt:lpstr>Слайд 11</vt:lpstr>
      <vt:lpstr>Живлення річки Самець – змішане, частіше дощове та снігове, але зустрічаються підземні джерела, які, особливо в літні місяці, збільшують рівень води в річці. В зв'язку з великою кількістю джерел вода не замерзає. Русло річки дещо змінене внаслідок меліоративних робіт, які велися на території села в 70-х роках минулого століття.</vt:lpstr>
      <vt:lpstr>Слайд 13</vt:lpstr>
      <vt:lpstr>Максимальна глибина біля 2 м., середня глибина – 1,5м. Річка Самець тече паралельно до ставу і ніде з ним не перетинаються. Живлення ставка змішане. Став має місцеве господарське та рекреаційне значення. Місцеві жителі тут відпочивають, та ловлять рибу.</vt:lpstr>
      <vt:lpstr>Щоб ми не робили, нам завжди необхідна вода. Але воду потрібно використовувати чисту, її не можна пити і вживати у їжу забрудненою. У забруднених водах міститься багато хвороботворних мікробів. Там гинуть мальки та риба, небезпечно купатися людям. Як сказав Леонардо да Вінчі “…кров Землі – вода, а кровоносні судини – річки, струмки, озера… Вода на Землі відіграє ту саму роль, що і кров в організмі людини. ”   Збереження чистої води – справа кожного із нас.  </vt:lpstr>
      <vt:lpstr>Слайд 16</vt:lpstr>
      <vt:lpstr>На домашнє завдання вам буде вивчити §17, а також скласти казочку про річку Самець</vt:lpstr>
      <vt:lpstr>До побачення, урок закінчено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FuckYouBill</cp:lastModifiedBy>
  <cp:revision>71</cp:revision>
  <dcterms:modified xsi:type="dcterms:W3CDTF">2010-01-15T10:01:29Z</dcterms:modified>
  <cp:contentStatus/>
</cp:coreProperties>
</file>