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ppt/diagrams/data1.xml" ContentType="application/vnd.openxmlformats-officedocument.drawingml.diagramData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tags/tag3.xml" ContentType="application/vnd.openxmlformats-officedocument.presentationml.tags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3"/>
  </p:notesMasterIdLst>
  <p:sldIdLst>
    <p:sldId id="256" r:id="rId3"/>
    <p:sldId id="257" r:id="rId4"/>
    <p:sldId id="260" r:id="rId5"/>
    <p:sldId id="300" r:id="rId6"/>
    <p:sldId id="261" r:id="rId7"/>
    <p:sldId id="263" r:id="rId8"/>
    <p:sldId id="264" r:id="rId9"/>
    <p:sldId id="265" r:id="rId10"/>
    <p:sldId id="297" r:id="rId11"/>
    <p:sldId id="298" r:id="rId12"/>
    <p:sldId id="267" r:id="rId13"/>
    <p:sldId id="293" r:id="rId14"/>
    <p:sldId id="270" r:id="rId15"/>
    <p:sldId id="272" r:id="rId16"/>
    <p:sldId id="273" r:id="rId17"/>
    <p:sldId id="275" r:id="rId18"/>
    <p:sldId id="276" r:id="rId19"/>
    <p:sldId id="281" r:id="rId20"/>
    <p:sldId id="282" r:id="rId21"/>
    <p:sldId id="288" r:id="rId22"/>
    <p:sldId id="262" r:id="rId23"/>
    <p:sldId id="269" r:id="rId24"/>
    <p:sldId id="290" r:id="rId25"/>
    <p:sldId id="284" r:id="rId26"/>
    <p:sldId id="299" r:id="rId27"/>
    <p:sldId id="294" r:id="rId28"/>
    <p:sldId id="301" r:id="rId29"/>
    <p:sldId id="291" r:id="rId30"/>
    <p:sldId id="295" r:id="rId31"/>
    <p:sldId id="283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6" d="100"/>
          <a:sy n="96" d="100"/>
        </p:scale>
        <p:origin x="-32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uk-UA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Результати опитування учнів 5-А,Б, 6-А,Б, 7-А, 10-А класів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цікавий предмет</c:v>
                </c:pt>
                <c:pt idx="1">
                  <c:v>улюблений предмет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0.55000000000000004</c:v>
                </c:pt>
                <c:pt idx="1">
                  <c:v>0.45</c:v>
                </c:pt>
              </c:numCache>
            </c:numRef>
          </c:val>
        </c:ser>
        <c:firstSliceAng val="0"/>
      </c:pie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uk-UA"/>
    </a:p>
  </c:txPr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8F9FF1-0451-470D-B81B-F11C2F7949D5}" type="doc">
      <dgm:prSet loTypeId="urn:microsoft.com/office/officeart/2005/8/layout/vList2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FC3B3931-0559-4FAB-8AF3-C4CE0A6B6600}">
      <dgm:prSet phldrT="[Текст]" custT="1"/>
      <dgm:spPr/>
      <dgm:t>
        <a:bodyPr/>
        <a:lstStyle/>
        <a:p>
          <a:r>
            <a:rPr lang="uk-UA" sz="2000" b="1" smtClean="0">
              <a:latin typeface="+mj-lt"/>
            </a:rPr>
            <a:t>Осмисленому засвоєнню понять</a:t>
          </a:r>
          <a:endParaRPr lang="uk-UA" sz="2000" dirty="0">
            <a:latin typeface="+mj-lt"/>
          </a:endParaRPr>
        </a:p>
      </dgm:t>
    </dgm:pt>
    <dgm:pt modelId="{73683D0F-DB3E-47B1-88B2-DD62B709C638}" type="parTrans" cxnId="{FD0CA172-F70D-4BB3-B06D-970B2939E28A}">
      <dgm:prSet/>
      <dgm:spPr/>
      <dgm:t>
        <a:bodyPr/>
        <a:lstStyle/>
        <a:p>
          <a:endParaRPr lang="uk-UA"/>
        </a:p>
      </dgm:t>
    </dgm:pt>
    <dgm:pt modelId="{4770E117-2570-451C-A098-271D35DF1163}" type="sibTrans" cxnId="{FD0CA172-F70D-4BB3-B06D-970B2939E28A}">
      <dgm:prSet/>
      <dgm:spPr/>
      <dgm:t>
        <a:bodyPr/>
        <a:lstStyle/>
        <a:p>
          <a:endParaRPr lang="uk-UA"/>
        </a:p>
      </dgm:t>
    </dgm:pt>
    <dgm:pt modelId="{2BDC06E0-2172-4C7B-B820-9F1B331A041F}">
      <dgm:prSet phldrT="[Текст]" custT="1"/>
      <dgm:spPr/>
      <dgm:t>
        <a:bodyPr/>
        <a:lstStyle/>
        <a:p>
          <a:r>
            <a:rPr lang="uk-UA" sz="2000" b="1" smtClean="0">
              <a:latin typeface="+mj-lt"/>
            </a:rPr>
            <a:t>Формуванню глибоких знань</a:t>
          </a:r>
          <a:endParaRPr lang="uk-UA" sz="2000" dirty="0">
            <a:latin typeface="+mj-lt"/>
          </a:endParaRPr>
        </a:p>
      </dgm:t>
    </dgm:pt>
    <dgm:pt modelId="{26F0B36D-20F1-4287-BA28-CCE00A929B57}" type="parTrans" cxnId="{7D7445D7-3426-41AC-87CE-DE8D3366FF4B}">
      <dgm:prSet/>
      <dgm:spPr/>
      <dgm:t>
        <a:bodyPr/>
        <a:lstStyle/>
        <a:p>
          <a:endParaRPr lang="uk-UA"/>
        </a:p>
      </dgm:t>
    </dgm:pt>
    <dgm:pt modelId="{584CF068-B31D-4477-9514-A2CBD470AB38}" type="sibTrans" cxnId="{7D7445D7-3426-41AC-87CE-DE8D3366FF4B}">
      <dgm:prSet/>
      <dgm:spPr/>
      <dgm:t>
        <a:bodyPr/>
        <a:lstStyle/>
        <a:p>
          <a:endParaRPr lang="uk-UA"/>
        </a:p>
      </dgm:t>
    </dgm:pt>
    <dgm:pt modelId="{851C467C-E03B-4244-9807-2DBF110D4950}">
      <dgm:prSet phldrT="[Текст]" custT="1"/>
      <dgm:spPr/>
      <dgm:t>
        <a:bodyPr/>
        <a:lstStyle/>
        <a:p>
          <a:r>
            <a:rPr lang="uk-UA" sz="2000" b="1" smtClean="0">
              <a:latin typeface="+mj-lt"/>
            </a:rPr>
            <a:t>Розвитку логічного мислення</a:t>
          </a:r>
          <a:endParaRPr lang="uk-UA" sz="2000" dirty="0">
            <a:latin typeface="+mj-lt"/>
          </a:endParaRPr>
        </a:p>
      </dgm:t>
    </dgm:pt>
    <dgm:pt modelId="{3DC7BF4E-191C-4258-9C33-247C980EFACB}" type="parTrans" cxnId="{6FA733B6-1174-4869-A937-24CC32FDEE48}">
      <dgm:prSet/>
      <dgm:spPr/>
      <dgm:t>
        <a:bodyPr/>
        <a:lstStyle/>
        <a:p>
          <a:endParaRPr lang="uk-UA"/>
        </a:p>
      </dgm:t>
    </dgm:pt>
    <dgm:pt modelId="{2A41BDEF-AC38-44FA-A99A-F78653D7A23D}" type="sibTrans" cxnId="{6FA733B6-1174-4869-A937-24CC32FDEE48}">
      <dgm:prSet/>
      <dgm:spPr/>
      <dgm:t>
        <a:bodyPr/>
        <a:lstStyle/>
        <a:p>
          <a:endParaRPr lang="uk-UA"/>
        </a:p>
      </dgm:t>
    </dgm:pt>
    <dgm:pt modelId="{D0510EEE-E0C0-4780-8843-00750B0713A3}">
      <dgm:prSet custT="1"/>
      <dgm:spPr/>
      <dgm:t>
        <a:bodyPr/>
        <a:lstStyle/>
        <a:p>
          <a:r>
            <a:rPr lang="uk-UA" sz="2000" b="1" smtClean="0">
              <a:latin typeface="+mj-lt"/>
            </a:rPr>
            <a:t>Розвитку пам'яті</a:t>
          </a:r>
          <a:endParaRPr lang="ru-RU" sz="2000" b="1" dirty="0">
            <a:latin typeface="+mj-lt"/>
          </a:endParaRPr>
        </a:p>
      </dgm:t>
    </dgm:pt>
    <dgm:pt modelId="{7D1991EA-1FE2-41DB-9B57-39865B8D8A5D}" type="parTrans" cxnId="{0A319EB4-F266-4B8F-9D0C-46F0A34AB342}">
      <dgm:prSet/>
      <dgm:spPr/>
      <dgm:t>
        <a:bodyPr/>
        <a:lstStyle/>
        <a:p>
          <a:endParaRPr lang="uk-UA"/>
        </a:p>
      </dgm:t>
    </dgm:pt>
    <dgm:pt modelId="{0FD4C9B2-47DC-434E-820E-03D6DC331EDB}" type="sibTrans" cxnId="{0A319EB4-F266-4B8F-9D0C-46F0A34AB342}">
      <dgm:prSet/>
      <dgm:spPr/>
      <dgm:t>
        <a:bodyPr/>
        <a:lstStyle/>
        <a:p>
          <a:endParaRPr lang="uk-UA"/>
        </a:p>
      </dgm:t>
    </dgm:pt>
    <dgm:pt modelId="{011870A7-ADBC-4841-B18C-8964F96CA6B6}">
      <dgm:prSet custT="1"/>
      <dgm:spPr/>
      <dgm:t>
        <a:bodyPr/>
        <a:lstStyle/>
        <a:p>
          <a:r>
            <a:rPr lang="uk-UA" sz="2000" b="1" smtClean="0">
              <a:latin typeface="+mj-lt"/>
            </a:rPr>
            <a:t>Розвитку в учнів самостійної роботи </a:t>
          </a:r>
          <a:endParaRPr lang="ru-RU" sz="2000" b="1" dirty="0">
            <a:latin typeface="+mj-lt"/>
          </a:endParaRPr>
        </a:p>
      </dgm:t>
    </dgm:pt>
    <dgm:pt modelId="{8CE05D3B-3255-443A-AF97-475A4EF13CB1}" type="parTrans" cxnId="{6B93F6CB-62AE-41A3-B359-EBAEC1222694}">
      <dgm:prSet/>
      <dgm:spPr/>
      <dgm:t>
        <a:bodyPr/>
        <a:lstStyle/>
        <a:p>
          <a:endParaRPr lang="uk-UA"/>
        </a:p>
      </dgm:t>
    </dgm:pt>
    <dgm:pt modelId="{86DEA873-6DB4-4FBC-BDC7-2DA7C7A78507}" type="sibTrans" cxnId="{6B93F6CB-62AE-41A3-B359-EBAEC1222694}">
      <dgm:prSet/>
      <dgm:spPr/>
      <dgm:t>
        <a:bodyPr/>
        <a:lstStyle/>
        <a:p>
          <a:endParaRPr lang="uk-UA"/>
        </a:p>
      </dgm:t>
    </dgm:pt>
    <dgm:pt modelId="{F8593D21-E30E-4384-9974-BC60497F24AE}">
      <dgm:prSet custT="1"/>
      <dgm:spPr/>
      <dgm:t>
        <a:bodyPr/>
        <a:lstStyle/>
        <a:p>
          <a:r>
            <a:rPr lang="uk-UA" sz="2000" b="1" smtClean="0">
              <a:latin typeface="+mj-lt"/>
            </a:rPr>
            <a:t>Розвитку в учнів самоконтролю</a:t>
          </a:r>
          <a:endParaRPr lang="ru-RU" sz="2000" b="1" dirty="0">
            <a:latin typeface="+mj-lt"/>
          </a:endParaRPr>
        </a:p>
      </dgm:t>
    </dgm:pt>
    <dgm:pt modelId="{B1F9E344-8F21-435F-A92C-E5C33D8EFF31}" type="parTrans" cxnId="{28473944-1D9A-4299-A685-5C9594FCCEBD}">
      <dgm:prSet/>
      <dgm:spPr/>
      <dgm:t>
        <a:bodyPr/>
        <a:lstStyle/>
        <a:p>
          <a:endParaRPr lang="uk-UA"/>
        </a:p>
      </dgm:t>
    </dgm:pt>
    <dgm:pt modelId="{D83C72EE-8B43-4358-982A-262288424D6A}" type="sibTrans" cxnId="{28473944-1D9A-4299-A685-5C9594FCCEBD}">
      <dgm:prSet/>
      <dgm:spPr/>
      <dgm:t>
        <a:bodyPr/>
        <a:lstStyle/>
        <a:p>
          <a:endParaRPr lang="uk-UA"/>
        </a:p>
      </dgm:t>
    </dgm:pt>
    <dgm:pt modelId="{F530F0E6-3BBC-4594-9927-92B9895FA9B2}">
      <dgm:prSet custT="1"/>
      <dgm:spPr/>
      <dgm:t>
        <a:bodyPr/>
        <a:lstStyle/>
        <a:p>
          <a:r>
            <a:rPr lang="uk-UA" sz="2000" b="1" smtClean="0">
              <a:latin typeface="+mj-lt"/>
            </a:rPr>
            <a:t>Розвитку здатності до аналізу</a:t>
          </a:r>
          <a:endParaRPr lang="ru-RU" sz="2000" b="1" dirty="0">
            <a:latin typeface="+mj-lt"/>
          </a:endParaRPr>
        </a:p>
      </dgm:t>
    </dgm:pt>
    <dgm:pt modelId="{C2E9E2E1-8EA7-4AB4-901B-B778FC9820B9}" type="parTrans" cxnId="{41F3FE32-E602-4466-BCDA-E535C515D484}">
      <dgm:prSet/>
      <dgm:spPr/>
      <dgm:t>
        <a:bodyPr/>
        <a:lstStyle/>
        <a:p>
          <a:endParaRPr lang="uk-UA"/>
        </a:p>
      </dgm:t>
    </dgm:pt>
    <dgm:pt modelId="{92764A53-57AD-47F7-99AF-BFA354380DC1}" type="sibTrans" cxnId="{41F3FE32-E602-4466-BCDA-E535C515D484}">
      <dgm:prSet/>
      <dgm:spPr/>
      <dgm:t>
        <a:bodyPr/>
        <a:lstStyle/>
        <a:p>
          <a:endParaRPr lang="uk-UA"/>
        </a:p>
      </dgm:t>
    </dgm:pt>
    <dgm:pt modelId="{D3AEA0AB-20A9-4C7D-B61C-91F620251787}">
      <dgm:prSet custT="1"/>
      <dgm:spPr/>
      <dgm:t>
        <a:bodyPr/>
        <a:lstStyle/>
        <a:p>
          <a:r>
            <a:rPr lang="uk-UA" sz="2000" b="1" smtClean="0">
              <a:latin typeface="+mj-lt"/>
            </a:rPr>
            <a:t>Керуванню пізнавальної діяльності учнів</a:t>
          </a:r>
          <a:endParaRPr lang="ru-RU" sz="2000" b="1" dirty="0">
            <a:latin typeface="+mj-lt"/>
          </a:endParaRPr>
        </a:p>
      </dgm:t>
    </dgm:pt>
    <dgm:pt modelId="{326E9321-C68B-4CE4-8D9E-5A59076AD69B}" type="parTrans" cxnId="{C5E4A21D-6563-44C5-B0F2-770F2CCACBFF}">
      <dgm:prSet/>
      <dgm:spPr/>
      <dgm:t>
        <a:bodyPr/>
        <a:lstStyle/>
        <a:p>
          <a:endParaRPr lang="uk-UA"/>
        </a:p>
      </dgm:t>
    </dgm:pt>
    <dgm:pt modelId="{9CE4DA49-8D2D-4280-A927-1A468E996843}" type="sibTrans" cxnId="{C5E4A21D-6563-44C5-B0F2-770F2CCACBFF}">
      <dgm:prSet/>
      <dgm:spPr/>
      <dgm:t>
        <a:bodyPr/>
        <a:lstStyle/>
        <a:p>
          <a:endParaRPr lang="uk-UA"/>
        </a:p>
      </dgm:t>
    </dgm:pt>
    <dgm:pt modelId="{B416485C-5B8E-41C1-8E40-26C2242742A7}" type="pres">
      <dgm:prSet presAssocID="{FE8F9FF1-0451-470D-B81B-F11C2F7949D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33CE8473-B616-4493-A9E2-A099DBB10411}" type="pres">
      <dgm:prSet presAssocID="{FC3B3931-0559-4FAB-8AF3-C4CE0A6B6600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C4F0EE-8403-4E2F-B659-FF8563392BA9}" type="pres">
      <dgm:prSet presAssocID="{4770E117-2570-451C-A098-271D35DF1163}" presName="spacer" presStyleCnt="0"/>
      <dgm:spPr/>
    </dgm:pt>
    <dgm:pt modelId="{B011F9C8-93A9-4D69-AE52-3735EAC3E001}" type="pres">
      <dgm:prSet presAssocID="{2BDC06E0-2172-4C7B-B820-9F1B331A041F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721F9CD6-528D-45CF-B0E4-235BFF40202C}" type="pres">
      <dgm:prSet presAssocID="{584CF068-B31D-4477-9514-A2CBD470AB38}" presName="spacer" presStyleCnt="0"/>
      <dgm:spPr/>
    </dgm:pt>
    <dgm:pt modelId="{250821AB-B129-4663-927D-E1FD651CB9B3}" type="pres">
      <dgm:prSet presAssocID="{851C467C-E03B-4244-9807-2DBF110D4950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82720B4-43FB-488C-96B3-6F95B2E302DF}" type="pres">
      <dgm:prSet presAssocID="{2A41BDEF-AC38-44FA-A99A-F78653D7A23D}" presName="spacer" presStyleCnt="0"/>
      <dgm:spPr/>
    </dgm:pt>
    <dgm:pt modelId="{8949B320-F2B1-4AA5-B1F3-0D1E3E0D81F8}" type="pres">
      <dgm:prSet presAssocID="{D0510EEE-E0C0-4780-8843-00750B0713A3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5D71C8B-9CF9-44D1-9943-FBC6BB9683EE}" type="pres">
      <dgm:prSet presAssocID="{0FD4C9B2-47DC-434E-820E-03D6DC331EDB}" presName="spacer" presStyleCnt="0"/>
      <dgm:spPr/>
    </dgm:pt>
    <dgm:pt modelId="{325D33E5-1500-4119-87AC-E51623023482}" type="pres">
      <dgm:prSet presAssocID="{F530F0E6-3BBC-4594-9927-92B9895FA9B2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51E401C-AEC8-4451-B124-0FF4B965EE55}" type="pres">
      <dgm:prSet presAssocID="{92764A53-57AD-47F7-99AF-BFA354380DC1}" presName="spacer" presStyleCnt="0"/>
      <dgm:spPr/>
    </dgm:pt>
    <dgm:pt modelId="{9E762791-3B52-4CA8-ADB7-2FABD9946E67}" type="pres">
      <dgm:prSet presAssocID="{011870A7-ADBC-4841-B18C-8964F96CA6B6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789B61-D6BC-47DE-8D81-F7DBEF654631}" type="pres">
      <dgm:prSet presAssocID="{86DEA873-6DB4-4FBC-BDC7-2DA7C7A78507}" presName="spacer" presStyleCnt="0"/>
      <dgm:spPr/>
    </dgm:pt>
    <dgm:pt modelId="{6D7299A5-43B6-44B8-A5D8-73C31B63A1D4}" type="pres">
      <dgm:prSet presAssocID="{F8593D21-E30E-4384-9974-BC60497F24AE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43EF50-17C4-48A5-AB37-5D58584114BF}" type="pres">
      <dgm:prSet presAssocID="{D83C72EE-8B43-4358-982A-262288424D6A}" presName="spacer" presStyleCnt="0"/>
      <dgm:spPr/>
    </dgm:pt>
    <dgm:pt modelId="{36329337-6CF1-4172-A80C-9F099A4B5F17}" type="pres">
      <dgm:prSet presAssocID="{D3AEA0AB-20A9-4C7D-B61C-91F620251787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FB43B166-DF11-4ABC-AB82-3800DD00B373}" type="presOf" srcId="{F8593D21-E30E-4384-9974-BC60497F24AE}" destId="{6D7299A5-43B6-44B8-A5D8-73C31B63A1D4}" srcOrd="0" destOrd="0" presId="urn:microsoft.com/office/officeart/2005/8/layout/vList2"/>
    <dgm:cxn modelId="{FD0CA172-F70D-4BB3-B06D-970B2939E28A}" srcId="{FE8F9FF1-0451-470D-B81B-F11C2F7949D5}" destId="{FC3B3931-0559-4FAB-8AF3-C4CE0A6B6600}" srcOrd="0" destOrd="0" parTransId="{73683D0F-DB3E-47B1-88B2-DD62B709C638}" sibTransId="{4770E117-2570-451C-A098-271D35DF1163}"/>
    <dgm:cxn modelId="{27F9B2AD-8D69-411A-8595-3D3C43358430}" type="presOf" srcId="{2BDC06E0-2172-4C7B-B820-9F1B331A041F}" destId="{B011F9C8-93A9-4D69-AE52-3735EAC3E001}" srcOrd="0" destOrd="0" presId="urn:microsoft.com/office/officeart/2005/8/layout/vList2"/>
    <dgm:cxn modelId="{C5E4A21D-6563-44C5-B0F2-770F2CCACBFF}" srcId="{FE8F9FF1-0451-470D-B81B-F11C2F7949D5}" destId="{D3AEA0AB-20A9-4C7D-B61C-91F620251787}" srcOrd="7" destOrd="0" parTransId="{326E9321-C68B-4CE4-8D9E-5A59076AD69B}" sibTransId="{9CE4DA49-8D2D-4280-A927-1A468E996843}"/>
    <dgm:cxn modelId="{5B3ED071-1A29-4616-889D-0CA13B4488A8}" type="presOf" srcId="{D0510EEE-E0C0-4780-8843-00750B0713A3}" destId="{8949B320-F2B1-4AA5-B1F3-0D1E3E0D81F8}" srcOrd="0" destOrd="0" presId="urn:microsoft.com/office/officeart/2005/8/layout/vList2"/>
    <dgm:cxn modelId="{41F3FE32-E602-4466-BCDA-E535C515D484}" srcId="{FE8F9FF1-0451-470D-B81B-F11C2F7949D5}" destId="{F530F0E6-3BBC-4594-9927-92B9895FA9B2}" srcOrd="4" destOrd="0" parTransId="{C2E9E2E1-8EA7-4AB4-901B-B778FC9820B9}" sibTransId="{92764A53-57AD-47F7-99AF-BFA354380DC1}"/>
    <dgm:cxn modelId="{5C27CCDF-6C9A-4998-BAEC-2E049E0705F7}" type="presOf" srcId="{D3AEA0AB-20A9-4C7D-B61C-91F620251787}" destId="{36329337-6CF1-4172-A80C-9F099A4B5F17}" srcOrd="0" destOrd="0" presId="urn:microsoft.com/office/officeart/2005/8/layout/vList2"/>
    <dgm:cxn modelId="{6B93F6CB-62AE-41A3-B359-EBAEC1222694}" srcId="{FE8F9FF1-0451-470D-B81B-F11C2F7949D5}" destId="{011870A7-ADBC-4841-B18C-8964F96CA6B6}" srcOrd="5" destOrd="0" parTransId="{8CE05D3B-3255-443A-AF97-475A4EF13CB1}" sibTransId="{86DEA873-6DB4-4FBC-BDC7-2DA7C7A78507}"/>
    <dgm:cxn modelId="{07DF81FC-AC19-4BD1-A407-57F0BEA5B1B7}" type="presOf" srcId="{011870A7-ADBC-4841-B18C-8964F96CA6B6}" destId="{9E762791-3B52-4CA8-ADB7-2FABD9946E67}" srcOrd="0" destOrd="0" presId="urn:microsoft.com/office/officeart/2005/8/layout/vList2"/>
    <dgm:cxn modelId="{28473944-1D9A-4299-A685-5C9594FCCEBD}" srcId="{FE8F9FF1-0451-470D-B81B-F11C2F7949D5}" destId="{F8593D21-E30E-4384-9974-BC60497F24AE}" srcOrd="6" destOrd="0" parTransId="{B1F9E344-8F21-435F-A92C-E5C33D8EFF31}" sibTransId="{D83C72EE-8B43-4358-982A-262288424D6A}"/>
    <dgm:cxn modelId="{0A319EB4-F266-4B8F-9D0C-46F0A34AB342}" srcId="{FE8F9FF1-0451-470D-B81B-F11C2F7949D5}" destId="{D0510EEE-E0C0-4780-8843-00750B0713A3}" srcOrd="3" destOrd="0" parTransId="{7D1991EA-1FE2-41DB-9B57-39865B8D8A5D}" sibTransId="{0FD4C9B2-47DC-434E-820E-03D6DC331EDB}"/>
    <dgm:cxn modelId="{670EF3C4-0F55-4D56-A2C9-9BA4FCBE0C31}" type="presOf" srcId="{FC3B3931-0559-4FAB-8AF3-C4CE0A6B6600}" destId="{33CE8473-B616-4493-A9E2-A099DBB10411}" srcOrd="0" destOrd="0" presId="urn:microsoft.com/office/officeart/2005/8/layout/vList2"/>
    <dgm:cxn modelId="{EEC95FD5-CD2B-43CC-86FC-DCF43856FA7A}" type="presOf" srcId="{FE8F9FF1-0451-470D-B81B-F11C2F7949D5}" destId="{B416485C-5B8E-41C1-8E40-26C2242742A7}" srcOrd="0" destOrd="0" presId="urn:microsoft.com/office/officeart/2005/8/layout/vList2"/>
    <dgm:cxn modelId="{6FA733B6-1174-4869-A937-24CC32FDEE48}" srcId="{FE8F9FF1-0451-470D-B81B-F11C2F7949D5}" destId="{851C467C-E03B-4244-9807-2DBF110D4950}" srcOrd="2" destOrd="0" parTransId="{3DC7BF4E-191C-4258-9C33-247C980EFACB}" sibTransId="{2A41BDEF-AC38-44FA-A99A-F78653D7A23D}"/>
    <dgm:cxn modelId="{7D7445D7-3426-41AC-87CE-DE8D3366FF4B}" srcId="{FE8F9FF1-0451-470D-B81B-F11C2F7949D5}" destId="{2BDC06E0-2172-4C7B-B820-9F1B331A041F}" srcOrd="1" destOrd="0" parTransId="{26F0B36D-20F1-4287-BA28-CCE00A929B57}" sibTransId="{584CF068-B31D-4477-9514-A2CBD470AB38}"/>
    <dgm:cxn modelId="{4BA78761-81DA-42A9-B3E4-27FA295CDE75}" type="presOf" srcId="{F530F0E6-3BBC-4594-9927-92B9895FA9B2}" destId="{325D33E5-1500-4119-87AC-E51623023482}" srcOrd="0" destOrd="0" presId="urn:microsoft.com/office/officeart/2005/8/layout/vList2"/>
    <dgm:cxn modelId="{C54A95D8-FD82-4D7E-ADD4-D616FDDA301D}" type="presOf" srcId="{851C467C-E03B-4244-9807-2DBF110D4950}" destId="{250821AB-B129-4663-927D-E1FD651CB9B3}" srcOrd="0" destOrd="0" presId="urn:microsoft.com/office/officeart/2005/8/layout/vList2"/>
    <dgm:cxn modelId="{A5833BD7-5D70-40CD-AE72-83ACA96074DA}" type="presParOf" srcId="{B416485C-5B8E-41C1-8E40-26C2242742A7}" destId="{33CE8473-B616-4493-A9E2-A099DBB10411}" srcOrd="0" destOrd="0" presId="urn:microsoft.com/office/officeart/2005/8/layout/vList2"/>
    <dgm:cxn modelId="{232B20F3-240C-445F-9E62-79E5C84F62BA}" type="presParOf" srcId="{B416485C-5B8E-41C1-8E40-26C2242742A7}" destId="{CBC4F0EE-8403-4E2F-B659-FF8563392BA9}" srcOrd="1" destOrd="0" presId="urn:microsoft.com/office/officeart/2005/8/layout/vList2"/>
    <dgm:cxn modelId="{15FAC19A-0823-476A-932C-2E90AC86526C}" type="presParOf" srcId="{B416485C-5B8E-41C1-8E40-26C2242742A7}" destId="{B011F9C8-93A9-4D69-AE52-3735EAC3E001}" srcOrd="2" destOrd="0" presId="urn:microsoft.com/office/officeart/2005/8/layout/vList2"/>
    <dgm:cxn modelId="{8142CA85-B99A-4F54-8C8C-F467DDFB6234}" type="presParOf" srcId="{B416485C-5B8E-41C1-8E40-26C2242742A7}" destId="{721F9CD6-528D-45CF-B0E4-235BFF40202C}" srcOrd="3" destOrd="0" presId="urn:microsoft.com/office/officeart/2005/8/layout/vList2"/>
    <dgm:cxn modelId="{9F95224F-92A7-4810-997E-91CC167AE549}" type="presParOf" srcId="{B416485C-5B8E-41C1-8E40-26C2242742A7}" destId="{250821AB-B129-4663-927D-E1FD651CB9B3}" srcOrd="4" destOrd="0" presId="urn:microsoft.com/office/officeart/2005/8/layout/vList2"/>
    <dgm:cxn modelId="{0EE7578B-E579-4D38-96DD-5056220F2FA6}" type="presParOf" srcId="{B416485C-5B8E-41C1-8E40-26C2242742A7}" destId="{382720B4-43FB-488C-96B3-6F95B2E302DF}" srcOrd="5" destOrd="0" presId="urn:microsoft.com/office/officeart/2005/8/layout/vList2"/>
    <dgm:cxn modelId="{B46050C5-E3D9-4964-BC85-5810EBAE6AC3}" type="presParOf" srcId="{B416485C-5B8E-41C1-8E40-26C2242742A7}" destId="{8949B320-F2B1-4AA5-B1F3-0D1E3E0D81F8}" srcOrd="6" destOrd="0" presId="urn:microsoft.com/office/officeart/2005/8/layout/vList2"/>
    <dgm:cxn modelId="{AC976BB8-F1EE-4792-BBEE-23B58DE7192D}" type="presParOf" srcId="{B416485C-5B8E-41C1-8E40-26C2242742A7}" destId="{25D71C8B-9CF9-44D1-9943-FBC6BB9683EE}" srcOrd="7" destOrd="0" presId="urn:microsoft.com/office/officeart/2005/8/layout/vList2"/>
    <dgm:cxn modelId="{46F8EEE5-27D2-4106-A1D2-DACD88447009}" type="presParOf" srcId="{B416485C-5B8E-41C1-8E40-26C2242742A7}" destId="{325D33E5-1500-4119-87AC-E51623023482}" srcOrd="8" destOrd="0" presId="urn:microsoft.com/office/officeart/2005/8/layout/vList2"/>
    <dgm:cxn modelId="{A7BF1C43-EC1C-43AD-81DE-7D4EC6F0E017}" type="presParOf" srcId="{B416485C-5B8E-41C1-8E40-26C2242742A7}" destId="{C51E401C-AEC8-4451-B124-0FF4B965EE55}" srcOrd="9" destOrd="0" presId="urn:microsoft.com/office/officeart/2005/8/layout/vList2"/>
    <dgm:cxn modelId="{76D1D2C8-1DB9-4CB5-8777-C16241F776B7}" type="presParOf" srcId="{B416485C-5B8E-41C1-8E40-26C2242742A7}" destId="{9E762791-3B52-4CA8-ADB7-2FABD9946E67}" srcOrd="10" destOrd="0" presId="urn:microsoft.com/office/officeart/2005/8/layout/vList2"/>
    <dgm:cxn modelId="{4F743663-0F63-4D71-95CC-F1DE9639578C}" type="presParOf" srcId="{B416485C-5B8E-41C1-8E40-26C2242742A7}" destId="{BA789B61-D6BC-47DE-8D81-F7DBEF654631}" srcOrd="11" destOrd="0" presId="urn:microsoft.com/office/officeart/2005/8/layout/vList2"/>
    <dgm:cxn modelId="{0FA7FA9F-9FDB-467D-8A54-B6EBF45D9FD0}" type="presParOf" srcId="{B416485C-5B8E-41C1-8E40-26C2242742A7}" destId="{6D7299A5-43B6-44B8-A5D8-73C31B63A1D4}" srcOrd="12" destOrd="0" presId="urn:microsoft.com/office/officeart/2005/8/layout/vList2"/>
    <dgm:cxn modelId="{41F28AE1-A4AC-4A61-A497-1873E3F085BF}" type="presParOf" srcId="{B416485C-5B8E-41C1-8E40-26C2242742A7}" destId="{BA43EF50-17C4-48A5-AB37-5D58584114BF}" srcOrd="13" destOrd="0" presId="urn:microsoft.com/office/officeart/2005/8/layout/vList2"/>
    <dgm:cxn modelId="{EF975281-7C36-4363-BBF0-2E3AE2BCA1DF}" type="presParOf" srcId="{B416485C-5B8E-41C1-8E40-26C2242742A7}" destId="{36329337-6CF1-4172-A80C-9F099A4B5F17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3CE8473-B616-4493-A9E2-A099DBB10411}">
      <dsp:nvSpPr>
        <dsp:cNvPr id="0" name=""/>
        <dsp:cNvSpPr/>
      </dsp:nvSpPr>
      <dsp:spPr>
        <a:xfrm>
          <a:off x="0" y="56439"/>
          <a:ext cx="7992888" cy="542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latin typeface="+mj-lt"/>
            </a:rPr>
            <a:t>Осмисленому засвоєнню понять</a:t>
          </a:r>
          <a:endParaRPr lang="uk-UA" sz="2000" kern="1200" dirty="0">
            <a:latin typeface="+mj-lt"/>
          </a:endParaRPr>
        </a:p>
      </dsp:txBody>
      <dsp:txXfrm>
        <a:off x="0" y="56439"/>
        <a:ext cx="7992888" cy="542880"/>
      </dsp:txXfrm>
    </dsp:sp>
    <dsp:sp modelId="{B011F9C8-93A9-4D69-AE52-3735EAC3E001}">
      <dsp:nvSpPr>
        <dsp:cNvPr id="0" name=""/>
        <dsp:cNvSpPr/>
      </dsp:nvSpPr>
      <dsp:spPr>
        <a:xfrm>
          <a:off x="0" y="682839"/>
          <a:ext cx="7992888" cy="542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latin typeface="+mj-lt"/>
            </a:rPr>
            <a:t>Формуванню глибоких знань</a:t>
          </a:r>
          <a:endParaRPr lang="uk-UA" sz="2000" kern="1200" dirty="0">
            <a:latin typeface="+mj-lt"/>
          </a:endParaRPr>
        </a:p>
      </dsp:txBody>
      <dsp:txXfrm>
        <a:off x="0" y="682839"/>
        <a:ext cx="7992888" cy="542880"/>
      </dsp:txXfrm>
    </dsp:sp>
    <dsp:sp modelId="{250821AB-B129-4663-927D-E1FD651CB9B3}">
      <dsp:nvSpPr>
        <dsp:cNvPr id="0" name=""/>
        <dsp:cNvSpPr/>
      </dsp:nvSpPr>
      <dsp:spPr>
        <a:xfrm>
          <a:off x="0" y="1309239"/>
          <a:ext cx="7992888" cy="542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latin typeface="+mj-lt"/>
            </a:rPr>
            <a:t>Розвитку логічного мислення</a:t>
          </a:r>
          <a:endParaRPr lang="uk-UA" sz="2000" kern="1200" dirty="0">
            <a:latin typeface="+mj-lt"/>
          </a:endParaRPr>
        </a:p>
      </dsp:txBody>
      <dsp:txXfrm>
        <a:off x="0" y="1309239"/>
        <a:ext cx="7992888" cy="542880"/>
      </dsp:txXfrm>
    </dsp:sp>
    <dsp:sp modelId="{8949B320-F2B1-4AA5-B1F3-0D1E3E0D81F8}">
      <dsp:nvSpPr>
        <dsp:cNvPr id="0" name=""/>
        <dsp:cNvSpPr/>
      </dsp:nvSpPr>
      <dsp:spPr>
        <a:xfrm>
          <a:off x="0" y="1935639"/>
          <a:ext cx="7992888" cy="5428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latin typeface="+mj-lt"/>
            </a:rPr>
            <a:t>Розвитку пам'яті</a:t>
          </a:r>
          <a:endParaRPr lang="ru-RU" sz="2000" b="1" kern="1200" dirty="0">
            <a:latin typeface="+mj-lt"/>
          </a:endParaRPr>
        </a:p>
      </dsp:txBody>
      <dsp:txXfrm>
        <a:off x="0" y="1935639"/>
        <a:ext cx="7992888" cy="542880"/>
      </dsp:txXfrm>
    </dsp:sp>
    <dsp:sp modelId="{325D33E5-1500-4119-87AC-E51623023482}">
      <dsp:nvSpPr>
        <dsp:cNvPr id="0" name=""/>
        <dsp:cNvSpPr/>
      </dsp:nvSpPr>
      <dsp:spPr>
        <a:xfrm>
          <a:off x="0" y="2562039"/>
          <a:ext cx="7992888" cy="5428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latin typeface="+mj-lt"/>
            </a:rPr>
            <a:t>Розвитку здатності до аналізу</a:t>
          </a:r>
          <a:endParaRPr lang="ru-RU" sz="2000" b="1" kern="1200" dirty="0">
            <a:latin typeface="+mj-lt"/>
          </a:endParaRPr>
        </a:p>
      </dsp:txBody>
      <dsp:txXfrm>
        <a:off x="0" y="2562039"/>
        <a:ext cx="7992888" cy="542880"/>
      </dsp:txXfrm>
    </dsp:sp>
    <dsp:sp modelId="{9E762791-3B52-4CA8-ADB7-2FABD9946E67}">
      <dsp:nvSpPr>
        <dsp:cNvPr id="0" name=""/>
        <dsp:cNvSpPr/>
      </dsp:nvSpPr>
      <dsp:spPr>
        <a:xfrm>
          <a:off x="0" y="3188439"/>
          <a:ext cx="7992888" cy="542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latin typeface="+mj-lt"/>
            </a:rPr>
            <a:t>Розвитку в учнів самостійної роботи </a:t>
          </a:r>
          <a:endParaRPr lang="ru-RU" sz="2000" b="1" kern="1200" dirty="0">
            <a:latin typeface="+mj-lt"/>
          </a:endParaRPr>
        </a:p>
      </dsp:txBody>
      <dsp:txXfrm>
        <a:off x="0" y="3188439"/>
        <a:ext cx="7992888" cy="542880"/>
      </dsp:txXfrm>
    </dsp:sp>
    <dsp:sp modelId="{6D7299A5-43B6-44B8-A5D8-73C31B63A1D4}">
      <dsp:nvSpPr>
        <dsp:cNvPr id="0" name=""/>
        <dsp:cNvSpPr/>
      </dsp:nvSpPr>
      <dsp:spPr>
        <a:xfrm>
          <a:off x="0" y="3814840"/>
          <a:ext cx="7992888" cy="542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latin typeface="+mj-lt"/>
            </a:rPr>
            <a:t>Розвитку в учнів самоконтролю</a:t>
          </a:r>
          <a:endParaRPr lang="ru-RU" sz="2000" b="1" kern="1200" dirty="0">
            <a:latin typeface="+mj-lt"/>
          </a:endParaRPr>
        </a:p>
      </dsp:txBody>
      <dsp:txXfrm>
        <a:off x="0" y="3814840"/>
        <a:ext cx="7992888" cy="542880"/>
      </dsp:txXfrm>
    </dsp:sp>
    <dsp:sp modelId="{36329337-6CF1-4172-A80C-9F099A4B5F17}">
      <dsp:nvSpPr>
        <dsp:cNvPr id="0" name=""/>
        <dsp:cNvSpPr/>
      </dsp:nvSpPr>
      <dsp:spPr>
        <a:xfrm>
          <a:off x="0" y="4441240"/>
          <a:ext cx="7992888" cy="5428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smtClean="0">
              <a:latin typeface="+mj-lt"/>
            </a:rPr>
            <a:t>Керуванню пізнавальної діяльності учнів</a:t>
          </a:r>
          <a:endParaRPr lang="ru-RU" sz="2000" b="1" kern="1200" dirty="0">
            <a:latin typeface="+mj-lt"/>
          </a:endParaRPr>
        </a:p>
      </dsp:txBody>
      <dsp:txXfrm>
        <a:off x="0" y="4441240"/>
        <a:ext cx="7992888" cy="542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1287B-CFD8-44FD-877F-B9B654FC5219}" type="datetimeFigureOut">
              <a:rPr lang="uk-UA" smtClean="0"/>
              <a:pPr/>
              <a:t>20.11.2013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D10E44-CF7D-48CD-B216-600ECCE78A65}" type="slidenum">
              <a:rPr lang="uk-UA" smtClean="0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D10E44-CF7D-48CD-B216-600ECCE78A65}" type="slidenum">
              <a:rPr lang="uk-UA" smtClean="0"/>
              <a:pPr/>
              <a:t>25</a:t>
            </a:fld>
            <a:endParaRPr lang="uk-U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551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75381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9255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1750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15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90568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8546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904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009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393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2796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510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E4D47-3A18-4A9B-B34F-10C8B5200A08}" type="datetimeFigureOut">
              <a:rPr lang="ru-RU" smtClean="0"/>
              <a:pPr/>
              <a:t>20.11.2013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31AE0-A124-4114-863D-336F21994C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.sld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______Microsoft_Office_PowerPoint3.sldx"/><Relationship Id="rId4" Type="http://schemas.openxmlformats.org/officeDocument/2006/relationships/package" Target="../embeddings/______Microsoft_Office_PowerPoint2.sldx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png"/><Relationship Id="rId4" Type="http://schemas.openxmlformats.org/officeDocument/2006/relationships/package" Target="../embeddings/______Microsoft_Office_PowerPoint5.sldx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5" Type="http://schemas.openxmlformats.org/officeDocument/2006/relationships/chart" Target="../charts/chart1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620688"/>
            <a:ext cx="7772400" cy="1008112"/>
          </a:xfrm>
        </p:spPr>
        <p:txBody>
          <a:bodyPr>
            <a:normAutofit fontScale="90000"/>
          </a:bodyPr>
          <a:lstStyle/>
          <a:p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ТЕРНОПІЛЬСЬКА ЗАГАЛЬНООСВІТНЯ ШКОЛА  І – ІІІ СТУПЕНІВ №2 ТЕРНОПІЛЬСЬКОЇ МІСЬКОЇ РАДИ  ТЕРНОПІЛЬСЬКОЇ ОБЛАСТІ</a:t>
            </a:r>
            <a: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Century" pitchFamily="18" charset="0"/>
              </a:rPr>
              <a:t/>
            </a:r>
            <a:br>
              <a:rPr lang="ru-RU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Century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с одним вырезанным скругленным углом 7"/>
          <p:cNvSpPr>
            <a:spLocks noChangeArrowheads="1"/>
          </p:cNvSpPr>
          <p:nvPr/>
        </p:nvSpPr>
        <p:spPr bwMode="auto">
          <a:xfrm>
            <a:off x="539552" y="1124744"/>
            <a:ext cx="2857520" cy="2714644"/>
          </a:xfrm>
          <a:custGeom>
            <a:avLst/>
            <a:gdLst>
              <a:gd name="T0" fmla="*/ 1714500 w 1714500"/>
              <a:gd name="T1" fmla="*/ 1107281 h 2214562"/>
              <a:gd name="T2" fmla="*/ 857250 w 1714500"/>
              <a:gd name="T3" fmla="*/ 2214562 h 2214562"/>
              <a:gd name="T4" fmla="*/ 0 w 1714500"/>
              <a:gd name="T5" fmla="*/ 1107281 h 2214562"/>
              <a:gd name="T6" fmla="*/ 857250 w 1714500"/>
              <a:gd name="T7" fmla="*/ 0 h 2214562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83695 w 1714500"/>
              <a:gd name="T13" fmla="*/ 83695 h 2214562"/>
              <a:gd name="T14" fmla="*/ 1571621 w 1714500"/>
              <a:gd name="T15" fmla="*/ 2214562 h 221456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4500" h="2214562">
                <a:moveTo>
                  <a:pt x="285756" y="0"/>
                </a:moveTo>
                <a:lnTo>
                  <a:pt x="1428744" y="0"/>
                </a:lnTo>
                <a:lnTo>
                  <a:pt x="1714500" y="285756"/>
                </a:lnTo>
                <a:lnTo>
                  <a:pt x="1714500" y="2214562"/>
                </a:lnTo>
                <a:lnTo>
                  <a:pt x="0" y="2214562"/>
                </a:lnTo>
                <a:lnTo>
                  <a:pt x="0" y="285756"/>
                </a:lnTo>
                <a:cubicBezTo>
                  <a:pt x="0" y="127937"/>
                  <a:pt x="127937" y="0"/>
                  <a:pt x="28575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5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5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25400" algn="ctr">
            <a:solidFill>
              <a:srgbClr val="002060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6" name="Picture 2" descr="I:\Робота\фото\PB0392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340768"/>
            <a:ext cx="2565845" cy="23520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с одним вырезанным скругленным углом 7"/>
          <p:cNvSpPr/>
          <p:nvPr/>
        </p:nvSpPr>
        <p:spPr>
          <a:xfrm>
            <a:off x="3995936" y="3212976"/>
            <a:ext cx="4924092" cy="3277028"/>
          </a:xfrm>
          <a:prstGeom prst="snipRoundRect">
            <a:avLst/>
          </a:prstGeom>
          <a:solidFill>
            <a:schemeClr val="bg2">
              <a:lumMod val="75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uk-UA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" pitchFamily="18" charset="0"/>
            </a:endParaRPr>
          </a:p>
          <a:p>
            <a:pPr algn="ctr">
              <a:defRPr/>
            </a:pPr>
            <a:endParaRPr lang="uk-UA" sz="32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" pitchFamily="18" charset="0"/>
            </a:endParaRPr>
          </a:p>
          <a:p>
            <a:pPr algn="ctr">
              <a:defRPr/>
            </a:pPr>
            <a:endParaRPr lang="uk-UA" sz="36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" pitchFamily="18" charset="0"/>
            </a:endParaRPr>
          </a:p>
          <a:p>
            <a:pPr algn="ctr">
              <a:defRPr/>
            </a:pPr>
            <a:endParaRPr lang="uk-UA" sz="36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" pitchFamily="18" charset="0"/>
            </a:endParaRPr>
          </a:p>
          <a:p>
            <a:pPr algn="ctr">
              <a:defRPr/>
            </a:pPr>
            <a:r>
              <a:rPr lang="uk-UA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2060"/>
                </a:solidFill>
                <a:latin typeface="Cambria" pitchFamily="18" charset="0"/>
              </a:rPr>
              <a:t>ПОРТФОЛІО</a:t>
            </a:r>
            <a:endParaRPr lang="uk-UA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2060"/>
              </a:solidFill>
              <a:latin typeface="Cambria" pitchFamily="18" charset="0"/>
            </a:endParaRPr>
          </a:p>
          <a:p>
            <a:pPr algn="ctr">
              <a:defRPr/>
            </a:pPr>
            <a:endParaRPr lang="uk-UA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Century" pitchFamily="18" charset="0"/>
            </a:endParaRPr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uk-UA" dirty="0"/>
          </a:p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с одним вырезанным скругленным углом 9"/>
          <p:cNvSpPr/>
          <p:nvPr/>
        </p:nvSpPr>
        <p:spPr>
          <a:xfrm>
            <a:off x="4211960" y="4005064"/>
            <a:ext cx="4536504" cy="2424308"/>
          </a:xfrm>
          <a:prstGeom prst="snipRoundRect">
            <a:avLst/>
          </a:prstGeom>
          <a:gradFill flip="none" rotWithShape="1">
            <a:gsLst>
              <a:gs pos="0">
                <a:srgbClr val="00B0F0">
                  <a:alpha val="29000"/>
                </a:srgbClr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2700000" scaled="1"/>
            <a:tileRect/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endParaRPr lang="uk-UA" sz="2400" dirty="0">
              <a:solidFill>
                <a:srgbClr val="000000"/>
              </a:solidFill>
              <a:latin typeface="Century" pitchFamily="18" charset="0"/>
            </a:endParaRPr>
          </a:p>
          <a:p>
            <a:pPr algn="r">
              <a:defRPr/>
            </a:pPr>
            <a:endParaRPr lang="en-US" sz="2400" dirty="0">
              <a:solidFill>
                <a:srgbClr val="000000"/>
              </a:solidFill>
              <a:latin typeface="Century" pitchFamily="18" charset="0"/>
            </a:endParaRPr>
          </a:p>
          <a:p>
            <a:pPr algn="ctr">
              <a:defRPr/>
            </a:pPr>
            <a:r>
              <a:rPr lang="uk-UA" sz="2800" b="1" i="1" dirty="0" smtClean="0">
                <a:solidFill>
                  <a:srgbClr val="002060"/>
                </a:solidFill>
                <a:latin typeface="Cambria" pitchFamily="18" charset="0"/>
              </a:rPr>
              <a:t>Корнійчук </a:t>
            </a:r>
          </a:p>
          <a:p>
            <a:pPr algn="ctr">
              <a:defRPr/>
            </a:pPr>
            <a:r>
              <a:rPr lang="uk-UA" sz="2800" b="1" i="1" dirty="0" smtClean="0">
                <a:solidFill>
                  <a:srgbClr val="002060"/>
                </a:solidFill>
                <a:latin typeface="Cambria" pitchFamily="18" charset="0"/>
              </a:rPr>
              <a:t>Оксани Миколаївни</a:t>
            </a:r>
            <a:endParaRPr lang="en-US" sz="2000" b="1" i="1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ctr" defTabSz="719138">
              <a:tabLst>
                <a:tab pos="449263" algn="l"/>
              </a:tabLst>
              <a:defRPr/>
            </a:pPr>
            <a:r>
              <a:rPr lang="uk-UA" sz="2000" dirty="0" smtClean="0">
                <a:solidFill>
                  <a:srgbClr val="002060"/>
                </a:solidFill>
                <a:latin typeface="Cambria" pitchFamily="18" charset="0"/>
              </a:rPr>
              <a:t>учителя географії та природознавства</a:t>
            </a:r>
            <a:r>
              <a:rPr lang="en-US" sz="2000" dirty="0" smtClean="0">
                <a:solidFill>
                  <a:srgbClr val="002060"/>
                </a:solidFill>
                <a:latin typeface="Cambria" pitchFamily="18" charset="0"/>
              </a:rPr>
              <a:t> </a:t>
            </a:r>
          </a:p>
          <a:p>
            <a:pPr algn="ctr" defTabSz="719138">
              <a:tabLst>
                <a:tab pos="449263" algn="l"/>
              </a:tabLst>
              <a:defRPr/>
            </a:pPr>
            <a:endParaRPr lang="en-US" sz="2000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ctr" defTabSz="719138">
              <a:tabLst>
                <a:tab pos="449263" algn="l"/>
              </a:tabLst>
              <a:defRPr/>
            </a:pPr>
            <a:endParaRPr lang="en-US" sz="2000" dirty="0" smtClean="0">
              <a:solidFill>
                <a:srgbClr val="002060"/>
              </a:solidFill>
              <a:latin typeface="Cambria" pitchFamily="18" charset="0"/>
            </a:endParaRPr>
          </a:p>
          <a:p>
            <a:pPr algn="ctr" defTabSz="719138">
              <a:tabLst>
                <a:tab pos="449263" algn="l"/>
              </a:tabLst>
              <a:defRPr/>
            </a:pPr>
            <a:endParaRPr lang="ru-RU" sz="2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154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980728"/>
            <a:ext cx="84969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9875"/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Застосовуючи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різні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форми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і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методи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навчання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намагаюся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робити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так, 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щоб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для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учнів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поступово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розкривався </a:t>
            </a:r>
          </a:p>
          <a:p>
            <a:pPr indent="269875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світ таємниць і відкриттів, </a:t>
            </a:r>
          </a:p>
          <a:p>
            <a:pPr indent="269875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світ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різноманіття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природи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життя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та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побуту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людей у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ній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</a:t>
            </a:r>
          </a:p>
          <a:p>
            <a:pPr indent="269875">
              <a:buFont typeface="Wingdings" pitchFamily="2" charset="2"/>
              <a:buChar char="Ø"/>
            </a:pP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світ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наукових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дискусій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поразок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та перемог,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uk-UA" sz="2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indent="269875">
              <a:buFont typeface="Wingdings" pitchFamily="2" charset="2"/>
              <a:buChar char="Ø"/>
            </a:pP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світ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могутності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природи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і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водночас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її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беззахисності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. 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indent="269875"/>
            <a:endParaRPr lang="ru-RU" sz="2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indent="269875"/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Процес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навчання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спрямовую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так,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щоб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дітям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було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цікаво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вчитися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.  </a:t>
            </a:r>
          </a:p>
          <a:p>
            <a:pPr indent="269875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	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Інтерактивне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навчання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спрямоване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на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розвиток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		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особистості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учнів.</a:t>
            </a:r>
            <a:endParaRPr lang="uk-UA" sz="2400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3214678" y="1857364"/>
            <a:ext cx="2786082" cy="2071702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7" name="Овальная выноска 6"/>
          <p:cNvSpPr/>
          <p:nvPr/>
        </p:nvSpPr>
        <p:spPr>
          <a:xfrm>
            <a:off x="5643563" y="285750"/>
            <a:ext cx="2357437" cy="1214438"/>
          </a:xfrm>
          <a:prstGeom prst="wedgeEllipseCallout">
            <a:avLst>
              <a:gd name="adj1" fmla="val -53631"/>
              <a:gd name="adj2" fmla="val 95623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2786063" y="142875"/>
            <a:ext cx="2428875" cy="1571625"/>
          </a:xfrm>
          <a:prstGeom prst="wedgeRoundRectCallout">
            <a:avLst>
              <a:gd name="adj1" fmla="val -5485"/>
              <a:gd name="adj2" fmla="val 63192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9" name="Овальная выноска 8"/>
          <p:cNvSpPr/>
          <p:nvPr/>
        </p:nvSpPr>
        <p:spPr>
          <a:xfrm>
            <a:off x="142875" y="571500"/>
            <a:ext cx="2428875" cy="1643063"/>
          </a:xfrm>
          <a:prstGeom prst="wedgeEllipseCallout">
            <a:avLst>
              <a:gd name="adj1" fmla="val 75876"/>
              <a:gd name="adj2" fmla="val 62799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0" name="Скругленная прямоугольная выноска 9"/>
          <p:cNvSpPr/>
          <p:nvPr/>
        </p:nvSpPr>
        <p:spPr>
          <a:xfrm>
            <a:off x="285750" y="2428875"/>
            <a:ext cx="2071688" cy="1428750"/>
          </a:xfrm>
          <a:prstGeom prst="wedgeRoundRectCallout">
            <a:avLst>
              <a:gd name="adj1" fmla="val 87424"/>
              <a:gd name="adj2" fmla="val 785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643688" y="1785938"/>
            <a:ext cx="2071687" cy="1571625"/>
          </a:xfrm>
          <a:prstGeom prst="wedgeRoundRectCallout">
            <a:avLst>
              <a:gd name="adj1" fmla="val -76530"/>
              <a:gd name="adj2" fmla="val 8919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2" name="Овальная выноска 11"/>
          <p:cNvSpPr/>
          <p:nvPr/>
        </p:nvSpPr>
        <p:spPr>
          <a:xfrm>
            <a:off x="2714625" y="4929188"/>
            <a:ext cx="2286000" cy="1714500"/>
          </a:xfrm>
          <a:prstGeom prst="wedgeEllipseCallout">
            <a:avLst>
              <a:gd name="adj1" fmla="val 29012"/>
              <a:gd name="adj2" fmla="val -104638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3" name="Овальная выноска 12"/>
          <p:cNvSpPr/>
          <p:nvPr/>
        </p:nvSpPr>
        <p:spPr>
          <a:xfrm>
            <a:off x="6715125" y="3571875"/>
            <a:ext cx="2286000" cy="1500188"/>
          </a:xfrm>
          <a:prstGeom prst="wedgeEllipseCallout">
            <a:avLst>
              <a:gd name="adj1" fmla="val -82830"/>
              <a:gd name="adj2" fmla="val -51348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4" name="Скругленная прямоугольная выноска 13"/>
          <p:cNvSpPr/>
          <p:nvPr/>
        </p:nvSpPr>
        <p:spPr>
          <a:xfrm>
            <a:off x="285750" y="4286250"/>
            <a:ext cx="2286000" cy="1571625"/>
          </a:xfrm>
          <a:prstGeom prst="wedgeRoundRectCallout">
            <a:avLst>
              <a:gd name="adj1" fmla="val 95471"/>
              <a:gd name="adj2" fmla="val -85536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16" name="TextBox 15"/>
          <p:cNvSpPr txBox="1"/>
          <p:nvPr/>
        </p:nvSpPr>
        <p:spPr>
          <a:xfrm>
            <a:off x="3131840" y="2132856"/>
            <a:ext cx="28083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   ФОРМУВАННЯ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      СТІЙКОГО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    ІНТЕРЕСУ  ДО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      ВИВЧЕННЯ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        ГЕОГРАФІЇ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7188" y="714375"/>
            <a:ext cx="2357437" cy="1169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2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 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Постійне введення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в на уроках ігрових елементів (міні-кросвордів, </a:t>
            </a:r>
            <a:r>
              <a:rPr lang="uk-UA" sz="14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чайнвордів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, ребусів, загадок)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28938" y="357188"/>
            <a:ext cx="2214562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Стимулювання до  самостійної ігрової творчості, шляхом складання аналогічних завдань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57875" y="500063"/>
            <a:ext cx="22145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Використання опорних схем, тестів 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7188" y="2500313"/>
            <a:ext cx="2143125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Самостійне вивчення багатьох тем по цікаво сформульованих завданнях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;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випереджаючі завдання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15125" y="1928813"/>
            <a:ext cx="200025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Використання мультимедійних засобів</a:t>
            </a: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5214938" y="5000625"/>
            <a:ext cx="2143125" cy="1428750"/>
          </a:xfrm>
          <a:prstGeom prst="wedgeRoundRectCallout">
            <a:avLst>
              <a:gd name="adj1" fmla="val -52833"/>
              <a:gd name="adj2" fmla="val -121880"/>
              <a:gd name="adj3" fmla="val 16667"/>
            </a:avLst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23" name="TextBox 22"/>
          <p:cNvSpPr txBox="1"/>
          <p:nvPr/>
        </p:nvSpPr>
        <p:spPr>
          <a:xfrm>
            <a:off x="357188" y="4429125"/>
            <a:ext cx="2214562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Проведення інтегрованих уроків із вчителем інформатики (створення буклетів)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15125" y="3714750"/>
            <a:ext cx="2214563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Інноваційні технології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проблемна технологія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;</a:t>
            </a:r>
            <a:endParaRPr lang="ru-RU" sz="14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ігрова технологія</a:t>
            </a:r>
            <a:r>
              <a:rPr lang="en-US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;</a:t>
            </a:r>
            <a:endParaRPr lang="uk-UA" sz="14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технологія колективної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та групової діяльності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400" b="1" dirty="0">
              <a:solidFill>
                <a:schemeClr val="accent4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14938" y="5072063"/>
            <a:ext cx="2143125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Гурткова робота, екскурсії.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Участь у районних конкурсах </a:t>
            </a:r>
            <a:r>
              <a:rPr lang="uk-UA" sz="1400" b="1" dirty="0" err="1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туристсько-</a:t>
            </a: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краєзнавчого напрямку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786063" y="5214938"/>
            <a:ext cx="2214562" cy="1169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Практичне і яскраве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навчальне середовище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географічний кабінет,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 участь учнів у його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>
                <a:solidFill>
                  <a:schemeClr val="accent4">
                    <a:lumMod val="50000"/>
                  </a:schemeClr>
                </a:solidFill>
                <a:latin typeface="+mn-lt"/>
                <a:cs typeface="+mn-cs"/>
              </a:rPr>
              <a:t>              поповненні</a:t>
            </a: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3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2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8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91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9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Line 2"/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7171" name="Line 3"/>
          <p:cNvSpPr>
            <a:spLocks noChangeShapeType="1"/>
          </p:cNvSpPr>
          <p:nvPr/>
        </p:nvSpPr>
        <p:spPr bwMode="auto">
          <a:xfrm>
            <a:off x="2292350" y="4724400"/>
            <a:ext cx="457200" cy="3048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2749550" y="50292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2673350" y="28194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>
            <a:off x="2749550" y="3581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7176" name="Line 8"/>
          <p:cNvSpPr>
            <a:spLocks noChangeShapeType="1"/>
          </p:cNvSpPr>
          <p:nvPr/>
        </p:nvSpPr>
        <p:spPr bwMode="auto">
          <a:xfrm flipV="1">
            <a:off x="2673350" y="4267200"/>
            <a:ext cx="6858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7177" name="Rectangle 9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7067128" cy="1143000"/>
          </a:xfrm>
        </p:spPr>
        <p:txBody>
          <a:bodyPr>
            <a:noAutofit/>
          </a:bodyPr>
          <a:lstStyle/>
          <a:p>
            <a:pPr eaLnBrk="1" hangingPunct="1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Інноваційні технології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/>
            </a:r>
            <a:b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</a:b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навчання географії</a:t>
            </a:r>
            <a:endParaRPr lang="en-US" sz="3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323528" y="2060848"/>
            <a:ext cx="2978150" cy="2887960"/>
            <a:chOff x="140" y="1419"/>
            <a:chExt cx="1684" cy="1683"/>
          </a:xfrm>
        </p:grpSpPr>
        <p:sp>
          <p:nvSpPr>
            <p:cNvPr id="7179" name="Oval 11"/>
            <p:cNvSpPr>
              <a:spLocks noChangeArrowheads="1"/>
            </p:cNvSpPr>
            <p:nvPr/>
          </p:nvSpPr>
          <p:spPr bwMode="gray">
            <a:xfrm>
              <a:off x="140" y="1419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2" name="Oval 12"/>
            <p:cNvSpPr>
              <a:spLocks noChangeArrowheads="1"/>
            </p:cNvSpPr>
            <p:nvPr/>
          </p:nvSpPr>
          <p:spPr bwMode="gray">
            <a:xfrm>
              <a:off x="251" y="1528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181" name="Oval 13"/>
            <p:cNvSpPr>
              <a:spLocks noChangeArrowheads="1"/>
            </p:cNvSpPr>
            <p:nvPr/>
          </p:nvSpPr>
          <p:spPr bwMode="gray">
            <a:xfrm>
              <a:off x="258" y="1536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uk-UA"/>
            </a:p>
          </p:txBody>
        </p:sp>
        <p:sp>
          <p:nvSpPr>
            <p:cNvPr id="7198" name="Oval 14"/>
            <p:cNvSpPr>
              <a:spLocks noChangeArrowheads="1"/>
            </p:cNvSpPr>
            <p:nvPr/>
          </p:nvSpPr>
          <p:spPr bwMode="gray">
            <a:xfrm>
              <a:off x="323" y="1602"/>
              <a:ext cx="1317" cy="1316"/>
            </a:xfrm>
            <a:prstGeom prst="ellipse">
              <a:avLst/>
            </a:prstGeom>
            <a:solidFill>
              <a:srgbClr val="000000"/>
            </a:soli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uk-UA"/>
            </a:p>
          </p:txBody>
        </p:sp>
        <p:sp>
          <p:nvSpPr>
            <p:cNvPr id="3" name="Oval 15"/>
            <p:cNvSpPr>
              <a:spLocks noChangeArrowheads="1"/>
            </p:cNvSpPr>
            <p:nvPr/>
          </p:nvSpPr>
          <p:spPr bwMode="gray">
            <a:xfrm>
              <a:off x="344" y="1623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4" name="Oval 16"/>
            <p:cNvSpPr>
              <a:spLocks noChangeArrowheads="1"/>
            </p:cNvSpPr>
            <p:nvPr/>
          </p:nvSpPr>
          <p:spPr bwMode="gray">
            <a:xfrm>
              <a:off x="360" y="1630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  <p:sp>
          <p:nvSpPr>
            <p:cNvPr id="7201" name="Oval 17"/>
            <p:cNvSpPr>
              <a:spLocks noChangeArrowheads="1"/>
            </p:cNvSpPr>
            <p:nvPr/>
          </p:nvSpPr>
          <p:spPr bwMode="gray">
            <a:xfrm>
              <a:off x="374" y="1642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 algn="ctr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uk-UA"/>
            </a:p>
          </p:txBody>
        </p:sp>
      </p:grpSp>
      <p:sp>
        <p:nvSpPr>
          <p:cNvPr id="7188" name="AutoShape 20"/>
          <p:cNvSpPr>
            <a:spLocks noChangeArrowheads="1"/>
          </p:cNvSpPr>
          <p:nvPr/>
        </p:nvSpPr>
        <p:spPr bwMode="gray">
          <a:xfrm>
            <a:off x="3352800" y="18288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7180" name="Rectangle 21"/>
          <p:cNvSpPr>
            <a:spLocks noChangeArrowheads="1"/>
          </p:cNvSpPr>
          <p:nvPr/>
        </p:nvSpPr>
        <p:spPr bwMode="auto">
          <a:xfrm>
            <a:off x="3779912" y="1916832"/>
            <a:ext cx="488791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dirty="0">
                <a:latin typeface="Cambria" pitchFamily="18" charset="0"/>
              </a:rPr>
              <a:t>Проблемно-пошукова технологія</a:t>
            </a:r>
            <a:endParaRPr lang="ru-RU" sz="2000" dirty="0">
              <a:latin typeface="Cambria" pitchFamily="18" charset="0"/>
            </a:endParaRPr>
          </a:p>
        </p:txBody>
      </p:sp>
      <p:sp>
        <p:nvSpPr>
          <p:cNvPr id="7190" name="AutoShape 22"/>
          <p:cNvSpPr>
            <a:spLocks noChangeArrowheads="1"/>
          </p:cNvSpPr>
          <p:nvPr/>
        </p:nvSpPr>
        <p:spPr bwMode="gray">
          <a:xfrm>
            <a:off x="3352800" y="25781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7182" name="Rectangle 23"/>
          <p:cNvSpPr>
            <a:spLocks noChangeArrowheads="1"/>
          </p:cNvSpPr>
          <p:nvPr/>
        </p:nvSpPr>
        <p:spPr bwMode="auto">
          <a:xfrm>
            <a:off x="3779912" y="2666132"/>
            <a:ext cx="3590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000" dirty="0">
                <a:latin typeface="Cambria" pitchFamily="18" charset="0"/>
              </a:rPr>
              <a:t>Ігрові технології</a:t>
            </a:r>
            <a:endParaRPr lang="ru-RU" sz="2000" dirty="0">
              <a:latin typeface="Cambria" pitchFamily="18" charset="0"/>
            </a:endParaRPr>
          </a:p>
        </p:txBody>
      </p:sp>
      <p:sp>
        <p:nvSpPr>
          <p:cNvPr id="7192" name="AutoShape 24"/>
          <p:cNvSpPr>
            <a:spLocks noChangeArrowheads="1"/>
          </p:cNvSpPr>
          <p:nvPr/>
        </p:nvSpPr>
        <p:spPr bwMode="gray">
          <a:xfrm>
            <a:off x="3349624" y="3321050"/>
            <a:ext cx="5326831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7184" name="Rectangle 25"/>
          <p:cNvSpPr>
            <a:spLocks noChangeArrowheads="1"/>
          </p:cNvSpPr>
          <p:nvPr/>
        </p:nvSpPr>
        <p:spPr bwMode="auto">
          <a:xfrm>
            <a:off x="3491880" y="3440832"/>
            <a:ext cx="565212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dirty="0">
                <a:latin typeface="Cambria" pitchFamily="18" charset="0"/>
              </a:rPr>
              <a:t>Технологія</a:t>
            </a:r>
            <a:r>
              <a:rPr lang="uk-UA" dirty="0">
                <a:latin typeface="Cambria" pitchFamily="18" charset="0"/>
              </a:rPr>
              <a:t> </a:t>
            </a:r>
            <a:r>
              <a:rPr lang="uk-UA" sz="2000" dirty="0">
                <a:latin typeface="Cambria" pitchFamily="18" charset="0"/>
              </a:rPr>
              <a:t>колективної та </a:t>
            </a:r>
            <a:r>
              <a:rPr lang="uk-UA" sz="2000" dirty="0" smtClean="0">
                <a:latin typeface="Cambria" pitchFamily="18" charset="0"/>
              </a:rPr>
              <a:t>групової </a:t>
            </a:r>
            <a:r>
              <a:rPr lang="uk-UA" sz="2000" dirty="0">
                <a:latin typeface="Cambria" pitchFamily="18" charset="0"/>
              </a:rPr>
              <a:t>діяльності</a:t>
            </a:r>
            <a:endParaRPr lang="ru-RU" dirty="0">
              <a:latin typeface="Cambria" pitchFamily="18" charset="0"/>
            </a:endParaRPr>
          </a:p>
        </p:txBody>
      </p:sp>
      <p:sp>
        <p:nvSpPr>
          <p:cNvPr id="7194" name="Oval 26"/>
          <p:cNvSpPr>
            <a:spLocks noChangeArrowheads="1"/>
          </p:cNvSpPr>
          <p:nvPr/>
        </p:nvSpPr>
        <p:spPr bwMode="gray">
          <a:xfrm>
            <a:off x="3263900" y="1946275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7195" name="Oval 27"/>
          <p:cNvSpPr>
            <a:spLocks noChangeArrowheads="1"/>
          </p:cNvSpPr>
          <p:nvPr/>
        </p:nvSpPr>
        <p:spPr bwMode="gray">
          <a:xfrm>
            <a:off x="3276600" y="2711450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7196" name="Oval 28"/>
          <p:cNvSpPr>
            <a:spLocks noChangeArrowheads="1"/>
          </p:cNvSpPr>
          <p:nvPr/>
        </p:nvSpPr>
        <p:spPr bwMode="gray">
          <a:xfrm>
            <a:off x="3276600" y="34671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7197" name="AutoShape 29"/>
          <p:cNvSpPr>
            <a:spLocks noChangeArrowheads="1"/>
          </p:cNvSpPr>
          <p:nvPr/>
        </p:nvSpPr>
        <p:spPr bwMode="gray">
          <a:xfrm>
            <a:off x="3352800" y="4052888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7189" name="Rectangle 30"/>
          <p:cNvSpPr>
            <a:spLocks noChangeArrowheads="1"/>
          </p:cNvSpPr>
          <p:nvPr/>
        </p:nvSpPr>
        <p:spPr bwMode="auto">
          <a:xfrm>
            <a:off x="3851350" y="4155207"/>
            <a:ext cx="26263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>
                <a:latin typeface="Cambria" pitchFamily="18" charset="0"/>
              </a:rPr>
              <a:t>Проектна технологія</a:t>
            </a:r>
            <a:endParaRPr lang="ru-RU" sz="2000">
              <a:latin typeface="Cambria" pitchFamily="18" charset="0"/>
            </a:endParaRPr>
          </a:p>
        </p:txBody>
      </p:sp>
      <p:sp>
        <p:nvSpPr>
          <p:cNvPr id="7199" name="Oval 31"/>
          <p:cNvSpPr>
            <a:spLocks noChangeArrowheads="1"/>
          </p:cNvSpPr>
          <p:nvPr/>
        </p:nvSpPr>
        <p:spPr bwMode="gray">
          <a:xfrm>
            <a:off x="3263900" y="4191000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E96E29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7200" name="AutoShape 32"/>
          <p:cNvSpPr>
            <a:spLocks noChangeArrowheads="1"/>
          </p:cNvSpPr>
          <p:nvPr/>
        </p:nvSpPr>
        <p:spPr bwMode="gray">
          <a:xfrm>
            <a:off x="3352800" y="4841875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F8F8F8">
                  <a:gamma/>
                  <a:shade val="76471"/>
                  <a:invGamma/>
                </a:srgbClr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5" name="Rectangle 33"/>
          <p:cNvSpPr>
            <a:spLocks noChangeArrowheads="1"/>
          </p:cNvSpPr>
          <p:nvPr/>
        </p:nvSpPr>
        <p:spPr bwMode="auto">
          <a:xfrm>
            <a:off x="3851350" y="4941020"/>
            <a:ext cx="30142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uk-UA" sz="2000">
                <a:solidFill>
                  <a:srgbClr val="000000"/>
                </a:solidFill>
                <a:latin typeface="Cambria" pitchFamily="18" charset="0"/>
              </a:rPr>
              <a:t>Інформаційні технології</a:t>
            </a:r>
            <a:endParaRPr lang="en-US" sz="2000">
              <a:solidFill>
                <a:srgbClr val="000000"/>
              </a:solidFill>
              <a:latin typeface="Cambria" pitchFamily="18" charset="0"/>
            </a:endParaRPr>
          </a:p>
        </p:txBody>
      </p:sp>
      <p:sp>
        <p:nvSpPr>
          <p:cNvPr id="7202" name="Oval 34"/>
          <p:cNvSpPr>
            <a:spLocks noChangeArrowheads="1"/>
          </p:cNvSpPr>
          <p:nvPr/>
        </p:nvSpPr>
        <p:spPr bwMode="gray">
          <a:xfrm>
            <a:off x="3276600" y="4975225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DCDC48">
                  <a:gamma/>
                  <a:shade val="66667"/>
                  <a:invGamma/>
                </a:srgb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6" name="Прямоугольник 36"/>
          <p:cNvSpPr>
            <a:spLocks noChangeArrowheads="1"/>
          </p:cNvSpPr>
          <p:nvPr/>
        </p:nvSpPr>
        <p:spPr bwMode="auto">
          <a:xfrm>
            <a:off x="755576" y="2780928"/>
            <a:ext cx="214312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Застосування інноваційних технології навчання географії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899592" y="332656"/>
            <a:ext cx="727280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3200" b="1" i="1" dirty="0" smtClean="0">
                <a:solidFill>
                  <a:srgbClr val="66FF66"/>
                </a:solidFill>
                <a:latin typeface="Century" pitchFamily="18" charset="0"/>
              </a:rPr>
              <a:t/>
            </a:r>
            <a:br>
              <a:rPr lang="uk-UA" sz="3200" b="1" i="1" dirty="0" smtClean="0">
                <a:solidFill>
                  <a:srgbClr val="66FF66"/>
                </a:solidFill>
                <a:latin typeface="Century" pitchFamily="18" charset="0"/>
              </a:rPr>
            </a:br>
            <a:r>
              <a:rPr lang="uk-UA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Інтерактивні методи навчання, які я використовую на уроках:</a:t>
            </a:r>
            <a:endParaRPr lang="ru-RU" sz="3200" b="1" i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  <p:sp>
        <p:nvSpPr>
          <p:cNvPr id="215043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07704" y="1700808"/>
            <a:ext cx="8540750" cy="4498975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Географічна розминка, “Лови помилку”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“</a:t>
            </a:r>
            <a:r>
              <a:rPr lang="uk-UA" sz="2800" b="1" dirty="0" err="1" smtClean="0">
                <a:solidFill>
                  <a:schemeClr val="accent1">
                    <a:lumMod val="50000"/>
                  </a:schemeClr>
                </a:solidFill>
              </a:rPr>
              <a:t>Чомучка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”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Розв'язування проблемних ситуацій;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Мозковий штурм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Мандрівка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Метод </a:t>
            </a:r>
            <a:r>
              <a:rPr lang="uk-UA" sz="2800" b="1" dirty="0" err="1" smtClean="0">
                <a:solidFill>
                  <a:schemeClr val="accent1">
                    <a:lumMod val="50000"/>
                  </a:schemeClr>
                </a:solidFill>
              </a:rPr>
              <a:t>“Дерево</a:t>
            </a: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 рішень”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Метод “Мікрофону” та метод “Прес”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Ігрова діяльність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Групова робота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r>
              <a:rPr lang="uk-UA" sz="2800" b="1" dirty="0" smtClean="0">
                <a:solidFill>
                  <a:schemeClr val="accent1">
                    <a:lumMod val="50000"/>
                  </a:schemeClr>
                </a:solidFill>
              </a:rPr>
              <a:t>Використання ІКТ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ru-RU" sz="2400" dirty="0" smtClean="0">
              <a:solidFill>
                <a:srgbClr val="35F1C4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Char char="Ø"/>
              <a:defRPr/>
            </a:pPr>
            <a:endParaRPr lang="ru-RU" sz="24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99176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Головоломки та логічні ланцюжки розвивають логічне мислення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55576" y="1412776"/>
            <a:ext cx="8540750" cy="4498975"/>
          </a:xfrm>
        </p:spPr>
        <p:txBody>
          <a:bodyPr/>
          <a:lstStyle/>
          <a:p>
            <a:pPr eaLnBrk="1" hangingPunct="1"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Закінчіть речення:</a:t>
            </a:r>
          </a:p>
          <a:p>
            <a:pPr indent="14288" eaLnBrk="1" hangingPunct="1">
              <a:buNone/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а) з висотою температура повітря……;</a:t>
            </a:r>
          </a:p>
          <a:p>
            <a:pPr indent="14288" eaLnBrk="1" hangingPunct="1">
              <a:buNone/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б)  завод з виробництва глинозему знаходиться у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..</a:t>
            </a: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 Заповніть пропуски у реченні:</a:t>
            </a:r>
          </a:p>
          <a:p>
            <a:pPr indent="14288" eaLnBrk="1" hangingPunct="1">
              <a:buNone/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а) коли дві літосферні плити…….., то утворюються гори;</a:t>
            </a:r>
          </a:p>
          <a:p>
            <a:pPr indent="14288" eaLnBrk="1" hangingPunct="1">
              <a:buNone/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б) Австралія – це най……… материк планети.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Складіть слово і дайте визначення поняття:</a:t>
            </a:r>
          </a:p>
          <a:p>
            <a:pPr marL="1695450" eaLnBrk="1" hangingPunct="1">
              <a:buNone/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а) ф о р с е д і г р а – гідросфера;</a:t>
            </a:r>
          </a:p>
          <a:p>
            <a:pPr marL="1695450" eaLnBrk="1" hangingPunct="1">
              <a:buNone/>
              <a:defRPr/>
            </a:pPr>
            <a:r>
              <a:rPr lang="uk-UA" sz="24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б) к н о т а ті к е – тектоніка.  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404664"/>
            <a:ext cx="5400600" cy="64807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/>
            </a:r>
            <a:b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</a:b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Логічні ланцюжки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 smtClean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2088231"/>
          </a:xfrm>
        </p:spPr>
        <p:txBody>
          <a:bodyPr>
            <a:normAutofit/>
          </a:bodyPr>
          <a:lstStyle/>
          <a:p>
            <a:pPr eaLnBrk="1" hangingPunct="1">
              <a:buNone/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(потрібно відкинути зайве слово і пояснити чому воно зайве)</a:t>
            </a:r>
          </a:p>
          <a:p>
            <a:pPr marL="0" indent="0">
              <a:buNone/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а) термометр;          а) Чорне;                       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  </a:t>
            </a: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а)Львів;</a:t>
            </a:r>
          </a:p>
          <a:p>
            <a:pPr marL="0" indent="0">
              <a:buNone/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б) барометр;            б) Каспійське;                б) Одеса;      </a:t>
            </a:r>
          </a:p>
          <a:p>
            <a:pPr marL="0" indent="0">
              <a:buNone/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в) сейсмограф;        в) Азовське;                   в) Донецьк;</a:t>
            </a:r>
          </a:p>
          <a:p>
            <a:pPr marL="0" indent="0">
              <a:buNone/>
              <a:defRPr/>
            </a:pPr>
            <a:r>
              <a:rPr lang="uk-UA" sz="2000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г) гігрометр.             г) Червоне.                     г) Харків.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39552" y="2852936"/>
            <a:ext cx="8229600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200" b="1" i="0" u="none" strike="noStrike" kern="1200" cap="none" spc="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Century" pitchFamily="18" charset="0"/>
                <a:ea typeface="+mj-ea"/>
                <a:cs typeface="+mj-cs"/>
              </a:rPr>
              <a:t>Підбери пару</a:t>
            </a:r>
            <a:endParaRPr kumimoji="0" lang="ru-RU" sz="3200" b="1" i="0" u="none" strike="noStrike" kern="1200" cap="none" spc="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uLnTx/>
              <a:uFillTx/>
              <a:latin typeface="Century" pitchFamily="18" charset="0"/>
              <a:ea typeface="+mj-ea"/>
              <a:cs typeface="+mj-cs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539552" y="3573016"/>
            <a:ext cx="8229600" cy="2620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93663" marR="0" lvl="0" indent="14288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(записано у довільному порядку в дві колонки географічні терміни чи назви. Потрібно стрілками з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‘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єднати відповідні пари)</a:t>
            </a:r>
          </a:p>
          <a:p>
            <a:pPr marL="1431925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Гірські системи             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	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Вершини </a:t>
            </a:r>
          </a:p>
          <a:p>
            <a:pPr marL="1431925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Кавказ                           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	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Еверест</a:t>
            </a:r>
          </a:p>
          <a:p>
            <a:pPr marL="1431925"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Альпи                             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	</a:t>
            </a:r>
            <a:r>
              <a:rPr kumimoji="0" lang="uk-UA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Народна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457200"/>
            <a:ext cx="8686800" cy="1114425"/>
          </a:xfrm>
        </p:spPr>
        <p:txBody>
          <a:bodyPr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   Опорна схема </a:t>
            </a: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/>
            </a:r>
            <a:b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</a:b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			</a:t>
            </a:r>
            <a:r>
              <a:rPr lang="uk-UA" dirty="0" smtClean="0">
                <a:latin typeface="Monotype Corsiva" pitchFamily="66" charset="0"/>
              </a:rPr>
              <a:t>– це ефективний метод уроку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07904" y="3933056"/>
            <a:ext cx="5053013" cy="2808312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Опорна схема </a:t>
            </a:r>
            <a:r>
              <a:rPr lang="uk-UA" sz="3600" dirty="0" smtClean="0">
                <a:latin typeface="Cambria" pitchFamily="18" charset="0"/>
              </a:rPr>
              <a:t>– </a:t>
            </a:r>
            <a:r>
              <a:rPr lang="uk-UA" sz="2400" dirty="0" smtClean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це вид стислого запису, що слугує засобом графічного узагальнення вивченого матеріалу й сприяє легшому його засвоєнню. </a:t>
            </a:r>
            <a:endParaRPr lang="ru-RU" sz="2400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</a:endParaRPr>
          </a:p>
        </p:txBody>
      </p:sp>
      <p:sp>
        <p:nvSpPr>
          <p:cNvPr id="16388" name="AutoShape 4" descr="data:image/jpeg;base64,/9j/4AAQSkZJRgABAQAAAQABAAD/2wCEAAkGBhQSERQQEhQWFRUUGRYYEhYXFxsVGhUVFhQVFRYVGRUYHCYeFx0jGhgVHzEhJCcsLCwsFyAxNTAqNSg3LCkBCQoKDgwOGg8PGikcHyQpLCksLCwsLCksKSwsLSwsLCkpLCksKSkpLCkpLCkpLCkpKSwsLCkpLCksKSwsKSwpKf/AABEIAJ8BPQMBIgACEQEDEQH/xAAbAAACAwEBAQAAAAAAAAAAAAAABQEEBgMCB//EAFUQAAIBAgMCBwgOCQICCQUAAAECAwARBBIhBRMGFiIxQZPSFVFTVGFz0dMUIzIzNFJVcYGRlKKztAckQmNkcqGksTWjYtQXQ3SCg5LD4fAlREV1wf/EABkBAQADAQEAAAAAAAAAAAAAAAABAgMEBf/EACIRAQACAQMFAQEBAAAAAAAAAAABEQISITEDEyJRYTJBgf/aAAwDAQACEQMRAD8A+40UUUBRRRQFFFFAUUUUBRRRQZ7hGc80UDaxtHM7J0MyPh1XMP2gBI/JOl7G2gpd3Dw/i8HUx9mmO3fhcPmMR+Lg651rjw5OrPkpdw8P4vB1MfZo7h4fxeDqY+zV2irMrUu4eH8Xg6mPs0dw8P4vB1MfZq7RQtS7h4fxeDqY+zVXF4bBRFRJFhlLXygwpchbXsAnRcfWKb1UnhffRSLlyokwa7FTdzEVsApFvayCb6X5jzUIlyw+ycLIqukGHZWAKsIYyGBFwQcuoIr2dhYfxeDqY+zWZHB+dlkiFgUjhjDM8wRiuFWMhDlsU3gVyVAOaMAjUMvbDbCnE0ihimjMsueQgGR8YRlGVYywWSDMFtbItr9ELV9aHuDh/FoOpj7NeW2Jhx/9tD0D3hDzm3Qn9eganSkE+xJ8yERIVjKuqiZtM08LNGl0Gaywvq2UfrJHQb94uD06ymTMpBcMo3rjKox3sgryYhmBj5NmJ105hQr6c9w8P4vB1MfZo7hYfxaDqY+zSjFbKllnxORmQGwVy0gzBsMilEBBQLnBJZeZl1U6W6jYhC2ku0e6KHLJK8kYJmzCMIgMhIkQcy23S2XQWI/0yOwsP4tB1MfZqe4OH8Wg6mPs0gwexpRMh5SsUSSVryBFff5mVAt4ixjG7IuDZr6jQziuDUzJGo3YyoVf22T2xs+GbMSYzlvupCbD/rLdLMSa+nvcTD+LwdTH2aO4eH8Xg6mPs1dNFSral3Dw/i8HUx9mjuHh/F4Opj7NXaKFqXcPD+LwdTH2aO4eH8Xg6mPs1dooWXS4GOHJLFGkbCWAXjUR3DzxxsGCAZgVZhr3621ZDaPuF87hvzcFa+s8+XV0eBRRRVGwooooCiiigKKKKAooooCiiuGNxqRIZJDZQQNAWJLMFUBVBLEkgAAX1oO9FIjwqHi+IP8A3Yx/QyXH00cav4bEfVF62pqVdWPs9opFxq/hsR9UXraONX8NiPqi9bSpNWPsx2jspJgMxZWW+V0OVlvbMAe8bC4NxoDzgEL+Kq+HxH/nXsVHGr+GxH1Reto41fw2I+qL1tN0TOE80niqvh8R/wCdexXPEcHo41LyYmZFX3TNIigfOSthXvjV/DYj6ovW1n+HuPfGbPxGFhw028lUBM26UXzq2p3unNTdHh8XbYL5R/uYfRRbBfKP9zD6KoR7H2cAAdkLewv+r4ft167kbN+SF+z4ft03PD4u2wXyj/cw+ii2C+Uf7mH0VS7kbN+SF+z4ft0dyNm/JC/Z8P26bnh8XbYL5R/uYfRRbBfKP9zD6KpdyNm/JC/Z8P26O5Gzfkhfs+H7dNzw+LtsF8o/3MPopDwr2lDCcGMPtAkS4qKKf26F7QMshc83J1C8ro+mmPcjZvyQv2fD9upXZGzL67JUDpPsaFreXKjFj8wBPkpueHxctgvlH+5h9FFsF8o/3MPoq3huA+y5EWRMFhGRgCrCGMgg8xHJrr/0fbO8QwvUR9mlytpx9F9sF8o/3MPootgvlH+5h9FcMVsPZasVTZsMuUkMY8NFlDDnXM+UMQbg5b2IsbHSuPcjZvyQv2fD9um6PD4u2wXyj/cw+ii2C+Uf7mH0VS7kbN+SF+z4ft0dyNm/JC/Z8P26bo8Pi7bBfKP9zD6KLYL5R/uYfRVLuRs35IX7Ph+3R3I2b8kL9nw/bpueHxdtgvlH+5h9FSFwR07o/wBzF6Ko9yNm/JC/Z8P26S8MODeGlwrJg9liOfNEUcRYeMgLMjPyxJpdAw8vNTc8PjfwcGI1ZWaSWTKQyq78nMpurEKBmseg3F7G1wCHFIhwq/hsR9UXraONX8NiPqi9bSpTE4xxR7RSLjV/DYj6ovW0cav4bEfVF62lSnVj7PaKRcav4bEfVF62jjV/DYj6ovW0qTVj7PaKRcav4bEfVF62usfCvD29tbcH4sw3d/5WPIfovlY2uL2OlKTGUT/TiiiioSKo7b23DhIHxOIfJEmXO1ma2ZlQaKCTymA0HTV6sT+mf/RsV/4H5qCgP+mfZPjX+zP6qqmK/SJgcbNhoMNPvJN6zZd3KnJXDYi5u6AdPfr6ABSPhYLLDIfcRzBpD0KpiljDHyZnW55gDc2AJExyrl+ZV6Kod3sN4zB10fao7vYbxmDro+1WzhqV+iqHd7DeMwddH2qO72G8Zg66PtUKlfot3voqh3ew3jMHXR9qju9hvGYOvjH9c2lCpLsBwwjZA8oEYZUYEF5AM6SPlZt2uVgsb9FjpYk6VZbhVhgpZnKgXJLRyJbK6xn3SDXMwFqqCLZ+VV3sJCgBb4skqAjxhQxluAFkkAF7DObWJr2/c++be4cHKEzDEKpKggi7CQEtdRyjyvLULVCzLwow6kjOxsXHJila5jzby2VDcLla5GmnlqIOFOHeRYke7lsuUpIpBuQQbpyTcGwa17VQjw+Bu7SYiB2ZpWuMQI7CbMGUBZre5crcWuLdIFdY02epRhNFdCWX9cY2JfOSQZrNdtdb0Kj60NFUO72G8Zg66PtUd3sN4zB10faqValfoqh3ew3jMHXR9qju9hvGYOuj7VCpX6g1R7vYbxmDro+1QdvYbxmDro+1QqTvgp7wfPYv85PTmlPBiFlw/KBGaSdwCLHLJiJZEJB1F1ZTY6i+tjTasJd8cMXsL4PF/KP/AO1fpTgcfFBGsM0scUiDK6PIiMCD3mIuDzgjQggi4rv3ew3jMHXR9qtocMxNr9FUO72G8Zg66PtUd3sN4zB10faqUVK/SjbnCAYbnUH2qWRbsVuYjHyLBGtfOOUe9zdNWO7+G8Zw/XR9qq2LxmClvnnhN0eM2xIW8blS62WQc+VdefTnqExHt1n4SYdHMbSDMrrG4AZssjBiFJC6aI+p+KenSvB4UYe9s7X5VxupTlK70kNyOSbQymx1IS4vpfhO+Ac3aaA3bMR7JFi2VkN13liCruCCLNna4Nzfxk2fZlMmHYOCGDYgPfM7uTypDZs0khzDlcs60TULS8KsMWyb3lAXYZXuoyhiW5PIAB1LWtY3tY25y8MMMhs7shsTyopVvlZlNsyC5zI4sNSVNqqSw4EvG3siAKmbMhnDZ8yhdSZdBobixD5mzXuSfTQbOOpmiN1ZD+uNqjszOp9u1uzuf+9QqPp5g8UJEEi6hr25+hiv7QB6Okemu9K8LtTCRqETEQgC51xCubsxYnM7ljcknU9Nde7+G8Zw/XR9qpVpfoqh3ew3jMHXR9qju9hvGYOuj7VCpX6wn6U/c4b55v8AENazu9hvGYOuj7VZXh5GcWIBhf1jdmXebm0uTMIsubJfLfK1r/FNRPC+ETqfXqKUHhbhfCg+UK5B8oIWxHlFRxtwvhfuP2axdlwcVif0z/6Niv8AwPzUFPuNuF8L9x+zWT/SntmLE7KxEEBaSRtzlRY3JOXERMbDL0KCfooXD6GKmk44W4Xwv3H7NHG3C+F+4/ZoXBvai1KONuF8L9x+zRxtwvhfuP2aFwb2otSjjbhfC/cfs11wvCXDyOsaSAs1woKstyFLEC4GuVWP0GhcGVqLVNFEotWQ/S2P/o+N82PxEpuvC/CkXEoIPMQrkEdBBC2IrNfpK25FiNl4qCFmkkdAERY3JY51NgMveBoi4bnDDkL8w/xXS1JYOFmGCqDJzAfsP3v5a98bcL4X7j9mhcG9qLUo424Xwv3H7NHG3C+F+4/ZoXBvai1KONuF8L9x+zRxtwvhfuP2aFwb2otSjjbhfC/cfs0xwWOSZBJGwZTcAjvqxVhrzEMCPoom3eiiigi1Fqmigi1FqmigxXBn/Wtr/wAmA/BlraWrF8Gf9b2v/JgPwZa2tBFqLVNVMftaKG29kVC18oJ5TWtfKo5TWuL2GlBatRalHG3C+F+4/Zo424Xwv3H7NEXBvasbgP8AX8V/2PD/AI0lO+NuF8L9x+zWWwe2ohtnEYglhE+FhRX3cmUuskhZQcvOAQfpoXD6Bai1KONuF8L9x+zRxtwvhfuP2aFwb2qaT8bcL4X7j9mruA2tFNfdSK+W2YA6re9synVb2NrjWibZjYbfquH8zD+ElXc1UdiH9Vw/mYfwkq7et3nynNVLGbW3biPdyuSrOCm7tlQqG93IpuC6dH7Wl9bXL1QxuDkaVZEaMBY5UsysxvIY2vcONAY10t0nWhC1hMaJI1kF1DqGAawIU2IJsSBoR09Irpvxz5hY82vPbnrPzcF2eIxtIhJi3ebdk/8AUHDgC733djvCnxxe/RXDGcDjJHu94guZiSIzpvYBBYcrm0uR082nPUJqPbULJfv+ny6Hmqc1U9m4MxCQEry5JJAFXKAHN7WJNze+vl5qt3qVU5q4sf1jCeeb8ni663rkfhGE8835PF1E8L4fqGrqDU1BrF3MZwfb9Vw/mYfwlq87kAkAt3gLXPkFyBf5yB5aocH/AILh/Mw/hLV5ybHLbN+zfUX6LgEEi/lrd588qOD24JDHaOVRJHvVZwgG75OptISPdL0ftC9tbXjOObMLnm15781ZmHgcVRYwYQBEschSNkMhSSNwzESXsd2AemztYirK8GbSRONz7X7Ht7WSQIXmchWZyRfe2FybZBz9EbpmIPjLbp8nP096je9N/Lz9Hf8A6j66QycGCUVQ68l4mvk1IiD8snNrM2flSdOUaV54qncrFnXSFYr7vpWBoQAM2kbZizJ0np10FR7P9+LXzC3fv3uepWS/f9OgNxY82tZefgYWi3W8QayG4Q6Z8M2HAHK5uVmPftbTnp3srZ5iEgOTlyFwEUoBdEUi1z0qT9NCYheLVd4Ke8Hz2L/OT1RNXuCnvB89i/zk9Vza9DmTiiiis3UyEWLkxCiYyyIH1VIyFCLzAXy3Y6C5J5+YAV69jP4xiOsHZrhsL4PF/KKW4fFYo58+9ADuFIiUtuRLIBIF3YBky7oBLHkln5Z0XWocc5ZXO5z7GfxjEdYOzUex38YxHWDs0pmxOKySkh1kERMaxxrImfcoQQxBzNvi65bkZQNP2zwwuJxjSWkVlBZFFobqo3GIVpA5TT20RNrcAOBYAkU2ReXszw+wlSWWdJZxJNkEr7zVxGCqXuLaAnmHTVr2O/jGI6wdmkL4jGqhBzNIsgXkpdGjGEzFw/sa+s//AAc9lvbWmmyJZCW3ob3vDkFo92S5jJlBNgGIbnA9ze1hSoNWXs92DjXLyQOxfIsbo5tmyu0i5WIABIMZ1tzEXudTTxR/XMR/Jh//AFq7bD+FzeYg/GxdcMV8MxH8uH/xLVY/TXKb6e72Xtznyc/SeYV53w+MOe3P066fPofqpXwh2O2JQIrqls2pUsQStlIIZStjrodaq4zgsHEmXdRl5klVlisUCJGoAIb3QaMMG6CTp01dz1B+JPL/AF+muON2gsUbyuTlQEtblHTn0FJ9ncGd1lu6nK5cnJZvfjNdWzcl3Jyu2udQBYWqvtPg43sMwoI3dByAIwN7aB4AZMzgM/Lz5iRqoomoacvra+vPz9Hf+by15Mw+MNebWsvtPgn7XKwAkYxMqrYghmDgKgaURhAXvZgSMvPXbafBQyqAHRdJtBHyBvd1yVTNyUG7uVublibihUe2jVzrz6f10BuLHm1/pWG/SkxAwxBPPN/iH/3rX4HCbszG62llaQBRltmRFsdTc8i99OfmrH/pT9zhvnn/AMQ0nhOH6fRo+B+HUBVEoAAAAxE4AAFgAN5oAKnilB+9+0T+spvLKFBZiAACWJNgABckk8wpTxuw3x26qXsVk7KhHFKD979on9ZRxSg/e/aJ/WVPG3DfHbqpexRxtw3x26qXsU3PFHFKD979on9ZWYxuyEXbGGwwaYRPhp3dPZE9i6yRhW98voCfrrUcbcN8duql7FZfHbZjbbGGxIzmJMNOjvupbB2kjKqTk5yAfqpueLT8UoP3v2if1lHFKD979on9ZU8bcN8duql7FHG3DfHbqpexTc8UcUoP3v2if1ldcNwagjdZFDlkJK5ppZACVZCcruRfKzC9uk1z424b47dVL2KYYHHpMm8jbMtyL2I1UlSCCAQQQaJilig0UVCWO2bs3FRQxxHDgmNEQkTLYlECki45tKsbjE+Lf7y+itTRVtUsu1iy24xPi3+8voo3GJ8W/wB5fRWpopqk7WLDbQ2rLDLh4Hwxz4lmSK0qEZkQucx6NAe/TDcYnxb/AHl9FVeGf+o7H8/P+WetnTVJ2sWW3GJ8W/3l9FG4xPi3+8vorU0U1SdrFljBifFv95fRTbg7g3jgyyAKxkncgHNYSYiWVRe2pysPppnRUTMytjhGPAoooqF2XGw8RF7XEsTxgnIXleNgpJIUgRODlBy3vrYE61Pc7F+Cw/2h/wDl609FW1Sz7ePpl+5+L8Hh/tEn/L0q2BtLEYv2RkghX2PiJcO+bEPyniy5mFsP7k5ha+tbw1iv0Yf/AJT/APZ43/MdNUnax9L/AHOxfgsP9of/AJejudi/B4f7Q/8Ay9aeimqTtY+inYmy3jZ5Zcudwi5UJYKiFyBmKqWuXY+5HPbW1z3x+w4pmDOGzAWujvGSOgMY2XNbW172ubc5q/RVV4iIiibilB+9+0T+so4pQfvftE/rKc0UsqCbilB+9+0T+srMYPZCHbGIwpabdJhoZFT2RPYO0kgZvfL6gD6q+gVjMB/r+K/7Hh/xpKWVB1xSg/e/aJ/WUcUoP3v2if1lOaKWVBNxSg/e/aJ/WV1h4MYdb3jD38KzTW+belsv0WvTSihUFnCj4FivMTfhNSxTpTPhR8CxXmJvwmpYvNWmDDr/AMTek77UdZZDIyiKORYwqROzyNLHG0YJDNY5pQNF1I6L2pvSzF7DDB8rsDJJFI5LM3vTo1kAYZDaNFuOYAaGrueHs8IIr5buTpzRuedZGtovON1KCOgoQbHSuacJoSudTIwui8mKRtZFjZBovSJI/pa3Pe3tdiJvA/MER0jtcMN6byOz3uzE5iDpbO51LXqMNwehjXIgZVzxPYOfdQhFQ/VGl+/l1vUbp2dcNtqOSQwqWzjObFGXSNlVjcgaXZQD09F7G169K+4cYeRo3dJHzlmVySplKEmx0HvS2uNMumlxTQmpRIvVzgt71J5/EfitVKrvBX3qTz+I/FaqZ8Nuhyc0UVBrN1FfGzB+N4fro+1UcbMH43h+uj7VIuD7n2Jh9T7zD0/ulq/vD3z9Zq+hzz1vi9xswfjeH66PtUcbMH43h+uj7VL/AGR/x9NvddPe5+fyV5TF3sM1ibcnMLi4vawJ1+a/01Og7/wl4W8IMM+P2U6YiFljmmMjCVCEBw7AFiGsoJ01rWcbMH43h+uj7VL1xF7EPe/NZr3te9tdeY/UahsUBzuBY2N2tY97n5/JTQjv/DHjZg/G8P10fao42YPxvD9dH2qXDFC9s4v3s3kvzX72te94e+frNNB3/i9xswfjeH66PtUwwuLSVBJG6uhvZkYMpsSDZhodQR9FITIe+frNXOCnvB89i/zk9VnGmmHU1HFFFFVak/G7DdEhPlEchB+YhLH6KONuG+O3VS9ikmwj+rxfyiurbSjBcFxdPd8+nNpzco8pRYXN2Atci99LnnrTfBqeFuG+O3VS9ispwA2xHB3Q3u8Te4/FSx3hl5cTlMjjkcxsaZna8QKjPqwQrYMbiR92moFtW5Pz1xPCPDgkb3mUseQ5GRVZi4YLYrZWNwbEA2vU6YR3p9H/ABtw3x26qXsUcbcN8duql7FJzteIMUL2YFgQVYWKxiVgSRYWRlbU8xFdsPiVdcyG4uR0ggqSGBBAKkEEEEXpoO9Po+2fteKe+7a5W2YFWUgG9jlYA2Njr5D3quVnth/C5vMQfjYutDVJipb4zcWKy67bxL3ZDCq5pFUMjsbRyvHqwkAN8t+bprUVj9me9nzmI/MzVOMWp1cpxjZZ7p4v42H6qT1tK4cFiVxsmOEkOeSJIiu6ewCMzBgd9e5zf0qNr7aaGREVYyGCklpTGRmnig0URtcXlU3uOY1XxvCcpzRg8sKAXIIG8aI51WNirZluEsbrc3GUir1DHXme908X8bD9VJ62juni/jYfqpPW0gh4Ss9skacp4kIae2siXWwEZI1DaGx0vpewmPhSSmbdDMSAqiTeWO9aIq+RCwa6scqqxIBP7LWVBrzPu6eL+Nh+qk9bSPhTw7xeCERy4eTeZ/2ZEtkyfvDe+b+lM9l47fQxzaDeIjkBs2XOgfLmsL2BHQKx/wClP3OG+eb/ABDUTjFJx6mV1L6bwo+BYrzE34TVntszFMLO6tkZYpWVha6sI2KkXBHPborQ8KPgWK8xN+E1LFNRgt1v4RlMSUBQtYljHd0LAlU3bSOOS8WfekqupVkAGhAjEw4gh1G+uZb5llRVEQldgEGbMLw5UI05ZB7708kJsSBmPQLgXPQLnQfPSOPhSSY80DqHVHvmDAK75BfKLDX4xXyX6bsItyw0GK3sBbe7sDD772xDdhDMJuaTmzmImwOYjTQG/DB4fG7uzmTPfC2JZCABI3sjMBPyuRa9it9MoFqurwpBcxrE5IJ1zIFyhHkzZmIvdUe2W4091Y3HReEgaUxJGzaEhr2FvY6Yhb3HJzBwADrcNpYUTv6UsDFjAEEm+Nliz+2Qht5kkDkNmPJz5Cb3vpYMBYe8Vh8Ujs8Rme0wKqzxlGh9j68neIQN/fS40I5JAAENw0Aj3u4e1m0vYkrhkxJUKVBPJe1+bkk3y61pLHpFj/8AProTMw44ectmupUqcpvzE5VJKn9pbm1yBcqdBTLgr71J5/EfitVKrvBX3qTz+I/Faq58NOjzJzUGpqDWbqYvg/8ABcP5mH8JaYUv4P8AwXD+Zh/CWmFbw8+eWen4KlsQcRnTWVJchjJUlEWMEjPq+UMM/ee1u/xw3A4qUJkXkIicmMromEfC5h7YQGs2YGxta3lq9jsdKuJVFNoycOCNyz33kkqye2jRbKkZv0Z9aUvwixTIxVGVhdxfCym8e5LAFeht9lTKCTyjz2JqNl4t3h4LZZUUKiqI2DSKmoJljYCNnlaRHsl82oF+g1M/A9nMuaWMrJclTCdHAnCMBvMosJjcBRfKNRUbS2ziUknVASqb7dHcO2cqmHaNRbnGZ5Rm6cug0Jrz3bxWZBlOUlQzbh9FOIhQvza8hpdNPcZubnjY3XBwdYYgYkMhK2KpuyBcYVoOcP0kg3N7BbC1yS7izZRmtmsM2W9s1tbX1te9r0uw+OnJe8V7fs+95TnIyZzcSciz5gLa26RZnVlJBq9wU94PnsX+cnqiavcFPeD57F/nJ6pm26PMnFFFFZupi9hfB4v5RUtspSX5TgOwewIskgKsJF5N8wZFPKLDQ6WJBjYfweL+UUqg2hiGSRlLyWeVMyogsVxZiXd5VbMBEHLEhiCosNSK2cM8yuy8GYi6SXYNHlKn2s8pZjOXuyEgs7MWsQDe2lcjwQgKSIQWEoGYkRkhsrgyqd3o7Z2JbXnFgAAAtwm1sSzrn3y8ko67hcnshcNI72OQk8sLYB7EggaEX6HHYzXkTKN2lrRISsgfD5goyaXVp9CG9zoVIy0TU+zObg5G0zzZ5BJIHDMu7VrNCkJswjzDKFVhro2vTarey9mLAhjQkgsza5RYta4ARVAF7m1tL2FhYBN7MxLZQm8JbfKSYlUxkYtAgZ92RH7QGOqNzAkMbCmmwcW7wqJc+9VU32ZMntjIGI0UKbX6BzWvz6lZujXYfwubzEH42LrQ1nth/C5vMQfjYutDWeXLr6f5gVj9me9nzmI/MzVsKx+zPez5zEfmZqnDlTrcJx00KDPMY1GihpCoFzqFzN8xNvJQ0kL2BMTZxnAOVs6gAZxf3QAsM3erxtXZxmQIHKWdXuL35BuBcMpGttQQdKrR8HwoXLIwK5TmspO8QPkk17xdjl6dLk8rNdzu8GOwzjeI8DLmRQyshGew3a5gbZrEWHPY6Vywc+FjQxrLEQjENmkVyHYsLMSb5vdLrrYW6LVyi4MqqFBI1tVGgJEZgiw7R66ElIl5Vrg36CQZxfB3eQmEysAzysSFF8s28LR684Bkvre+UXBFwRsZw4ZEzFFC5iC1ha5ChR9SqB9FYn9KfucN883+Ia3ESWUAm5AAJta9ha9uisP+lP3OG+eb/ENJ4Th+n03hR8CxXmJvwmpYvNTPhR8CxXmJvwmpYvNVcG3X/iapJsaAFGEMQMYAjIjUFAGLAKbckZiTp0kmrtc8QpKMBqSpAF8tyQdMw1X5+irudRk4OwF0cRouQk5VjjCuSDbOClzlLMRYixJNWH2ZEzFzFGWOa7FFJOZcjXJFzdeSe+NOakez9jYlIgrvc8i675+URGVL7zVhyyr26cmo7/gYDFGWR8rctZUVjM6rcDDormJTaPNupnGXm34HfNQtX077h4e1txDa1ve05ioQjm5soC/MAOarGHwqpmyi2dszeVsqrfyclVH0VX2NBIkKpKbupcXzZ7rvGKcrKL2QqOboq9UqyirvBX3qTz+I/FaqVXeCvvUnn8R+K1Uz4bdDk5qDU1BrN1MXwf8AguH8zD+EtXJ8QqDM7Ko5rsQoufKap8H/AILh/Mw/hLXra2ylxCqrW5LZhmRZBfI8Zujgg8l2+mx8h2cE8undOLMU3seYZgVzrcFAGe4vfQEE94EULtOIkASxksLqM63K8rUC+o5La/8ACe9S6fgsrvI7SNaVZFZbaZZIoorAXyiwiU3y63N9OaINgFZiQVWPLF7hETNJHPNODkVRkAd0Oh5WUg896FQYw7WhcApNGwY2Uq6kEgAkAg66EfWK8Lt3DkZhPCRyhfeJa6qWYXv0AEnvAHvVWXg4n6vmIcwIsYLRoxZU3ZU8oHI3ta6jy2toR5xvBvepu2laxedyQo134mGU66qpmcgdOl+m7c2XRtmDX26LQMT7YugRQzk66AKyk94EHpr3DtCN2yo6P7q+V1JBXJcWBv8AtrfvXX4wqliOD6sxcOys8UsUhFzn3qRoZMpOVWAjXmGvTejZ+wBFIHEjNbeaEX98EAIzkltDCp5+k+Sw2NTV7gp7wfPYv85PVE1e4Ke8Hz2L/OT1XNr0eZOKKKKzdTF7C+Dxfyipxe0khaOPI5MhNhHGWsAUDOwXmALpc8+vkNRsL4PF/KKsz4NHKl1BK6rz6ag205xdVNjcHKNNBW38cE8lQ4WxHeDLITFZXAyOc5nbDrHlSQnMXUkXsLWN69ycJowruY5gEFzmQJdhAMSUAdgc26u1iAOSRe9gbS7FhF+Rz6HlP4QzXBzaHeEtcWIJ564x8HYryllDCUAZbZQqCJIcgsdQVQa8+rC9jam5s8YzhEsWYyrImVUJVggtmeVR7YZN3zxke6tcqASzBaZ4efOiuAQGVWANrgMAwBsSL69BNcJ9kxO4kZLsFyg5n9zZ1to1r2d9eflHWrEMIRVRRZVAVRqbACwFzrzCpRNO+w/hc3mIPxsXWhrPbD+FzeYg/GxdaGssuXZ0/wAwKUPwUw5JORhmLMbSyqLsxZiFVwBcknTv03oqrQm4pYf4r9dN6yjilh/iv103rKc0UtFQTcUsP8V+um9ZRxSw/wAV+um9ZTmillQTcUsP8V+um9ZXHE8BMHJbeQ57Xy55JGte17XfS9h9VP6KFQWcJhfB4kDX2ma3VNWdXb+H8PF1i+mtrUWq0TSmeGpi+7+H8PF1i+mju/h/DxdYvpraWotU61OxHti+7+H8PF1i+mju/h/DxdYvpraWotTWdiPbF938P4eLrF9NHd/D+Hi6xfTW0tRams7Ee2L7v4fw8XWL6adcEZA0DspBVppypGoIMrag9Ip1apqJytfDp6ZsVBqag1VoxfB/4Lh/Mw/hLTCstsbhjg0w8KNOAyxRqwySGxEagi4S3OKuceMF4wOrl9XW1uCYmz2ikXHjBeMDq5fV0ceMF4wOrl9XU2jTPo9opFx4wXjA6uX1dHHjBeMDq5fV0s0z6PaKRceMF4wOrl9XRx4wXjA6uX1dLNM+jw1e4Ke8Hz2L/OT1lTw3wXjA6uX1daXgXiVkwokQ3V5cUymxFwcXOQbHUVTNv0YmJPaKKKzdL5/snbECQxo80asosys6gggm4IJuDS3FrExkZMYis+8I/WXUDNJA6DR+SAElXkjml0r6jai1W1Me1vdvl+N3b5QMbGqrnFt8b5DNC8aZg9zZUdSxubSEA21oxIiJmZcXGDKuIAviHAQymMxsAHsCmWS1gPdaWr6hai1NR2vr5ascQkRhjUCKwYrv2OZRipJQlzJzbp1TvnINcosbOwsRFALPjI5LogN5b8tc2ZuW5ve666c3NX0m1FqajtfWZ4M4xJMTM0bq4EMAJUhgDvcUbXHTYj6609FFRM20xiooUUUVCwooooCiiigKKKK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6390" name="Object 6"/>
          <p:cNvGraphicFramePr>
            <a:graphicFrameLocks noChangeAspect="1"/>
          </p:cNvGraphicFramePr>
          <p:nvPr/>
        </p:nvGraphicFramePr>
        <p:xfrm>
          <a:off x="467544" y="1484784"/>
          <a:ext cx="3075197" cy="2304256"/>
        </p:xfrm>
        <a:graphic>
          <a:graphicData uri="http://schemas.openxmlformats.org/presentationml/2006/ole">
            <p:oleObj spid="_x0000_s16390" name="Слайд" r:id="rId3" imgW="4570610" imgH="3427576" progId="PowerPoint.Slide.12">
              <p:embed/>
            </p:oleObj>
          </a:graphicData>
        </a:graphic>
      </p:graphicFrame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6392" name="Object 8"/>
          <p:cNvGraphicFramePr>
            <a:graphicFrameLocks noChangeAspect="1"/>
          </p:cNvGraphicFramePr>
          <p:nvPr/>
        </p:nvGraphicFramePr>
        <p:xfrm>
          <a:off x="467544" y="4077072"/>
          <a:ext cx="3024336" cy="2376264"/>
        </p:xfrm>
        <a:graphic>
          <a:graphicData uri="http://schemas.openxmlformats.org/presentationml/2006/ole">
            <p:oleObj spid="_x0000_s16392" name="Слайд" r:id="rId4" imgW="4570610" imgH="3427576" progId="PowerPoint.Slide.12">
              <p:embed/>
            </p:oleObj>
          </a:graphicData>
        </a:graphic>
      </p:graphicFrame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6394" name="Object 10"/>
          <p:cNvGraphicFramePr>
            <a:graphicFrameLocks noChangeAspect="1"/>
          </p:cNvGraphicFramePr>
          <p:nvPr/>
        </p:nvGraphicFramePr>
        <p:xfrm>
          <a:off x="4644008" y="1628800"/>
          <a:ext cx="3179845" cy="2384884"/>
        </p:xfrm>
        <a:graphic>
          <a:graphicData uri="http://schemas.openxmlformats.org/presentationml/2006/ole">
            <p:oleObj spid="_x0000_s16394" name="Слайд" r:id="rId5" imgW="4570610" imgH="3427576" progId="PowerPoint.Slide.12">
              <p:embed/>
            </p:oleObj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65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Використання опорних схем сприяє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graphicFrame>
        <p:nvGraphicFramePr>
          <p:cNvPr id="12" name="Схема 11"/>
          <p:cNvGraphicFramePr/>
          <p:nvPr/>
        </p:nvGraphicFramePr>
        <p:xfrm>
          <a:off x="611560" y="1412776"/>
          <a:ext cx="799288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C:\Documents and Settings\Admin\Рабочий стол\I044_200_geograf_test_6_10_Print2_12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3825044"/>
            <a:ext cx="3600400" cy="27003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7272808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Інтерактивні карти – новий тип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 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інтерактивних засобів навчання</a:t>
            </a:r>
            <a:endParaRPr lang="ru-RU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600200"/>
            <a:ext cx="8003232" cy="4525963"/>
          </a:xfrm>
        </p:spPr>
        <p:txBody>
          <a:bodyPr>
            <a:normAutofit/>
          </a:bodyPr>
          <a:lstStyle/>
          <a:p>
            <a:pPr marL="0" indent="0" eaLnBrk="1" hangingPunct="1">
              <a:buFont typeface="Arial" pitchFamily="34" charset="0"/>
              <a:buNone/>
              <a:defRPr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мають властивості географічної карти, а також з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’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являються нові властивості: 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можливість зміни змісту карти;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виділення основної території; 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використання на уроці декількох карт;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накладання карт;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виконання різноманітних завдань на контурних картах (практичні роботи, різні вправи)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Мультимедійні презентації </a:t>
            </a:r>
            <a:r>
              <a:rPr lang="uk-UA" sz="36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– </a:t>
            </a:r>
            <a:r>
              <a:rPr lang="uk-UA" sz="27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ефективна форма роботи в процесі розвитку творчих здібностей учнів</a:t>
            </a:r>
            <a:endParaRPr lang="ru-RU" sz="360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>
            <a:norm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У навчанні особливе значення надається власній діяльності дитини, її пошуку, розвитку творчої уяви, усвідомленню і застосуванню нею нових знань.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uk-UA" sz="2400" dirty="0" smtClean="0">
                <a:solidFill>
                  <a:schemeClr val="accent4">
                    <a:lumMod val="50000"/>
                  </a:schemeClr>
                </a:solidFill>
                <a:latin typeface="Cambria" pitchFamily="18" charset="0"/>
              </a:rPr>
              <a:t>У ході створення презентацій учні розвивають своє мислення і творчу уяву, використовуючи прийоми порівняння, виділення головного в навчальному матеріалі. </a:t>
            </a:r>
            <a:endParaRPr lang="ru-RU" sz="2400" dirty="0" smtClean="0">
              <a:solidFill>
                <a:schemeClr val="accent4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2289" name="Object 1"/>
          <p:cNvGraphicFramePr>
            <a:graphicFrameLocks noChangeAspect="1"/>
          </p:cNvGraphicFramePr>
          <p:nvPr/>
        </p:nvGraphicFramePr>
        <p:xfrm>
          <a:off x="6300192" y="4509120"/>
          <a:ext cx="2555776" cy="1916832"/>
        </p:xfrm>
        <a:graphic>
          <a:graphicData uri="http://schemas.openxmlformats.org/presentationml/2006/ole">
            <p:oleObj spid="_x0000_s12289" name="Слайд" r:id="rId3" imgW="4570610" imgH="3427576" progId="PowerPoint.Slide.12">
              <p:embed/>
            </p:oleObj>
          </a:graphicData>
        </a:graphic>
      </p:graphicFrame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uk-UA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179512" y="4653136"/>
          <a:ext cx="2771800" cy="2078850"/>
        </p:xfrm>
        <a:graphic>
          <a:graphicData uri="http://schemas.openxmlformats.org/presentationml/2006/ole">
            <p:oleObj spid="_x0000_s12291" name="Слайд" r:id="rId4" imgW="4570610" imgH="3427576" progId="PowerPoint.Slide.12">
              <p:embed/>
            </p:oleObj>
          </a:graphicData>
        </a:graphic>
      </p:graphicFrame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4581128"/>
            <a:ext cx="2646040" cy="1971600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7500" t="10454" r="22480" b="13486"/>
          <a:stretch>
            <a:fillRect/>
          </a:stretch>
        </p:blipFill>
        <p:spPr bwMode="auto">
          <a:xfrm>
            <a:off x="323528" y="260648"/>
            <a:ext cx="2088232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2483768" y="764704"/>
            <a:ext cx="6408712" cy="1873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uk-UA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yrillicChancellor" pitchFamily="2" charset="0"/>
              </a:rPr>
              <a:t>Моє педагог</a:t>
            </a:r>
            <a:r>
              <a:rPr lang="en-US" sz="36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yrillicChancellor" pitchFamily="2" charset="0"/>
              </a:rPr>
              <a:t>i</a:t>
            </a:r>
            <a:r>
              <a:rPr lang="uk-UA" sz="3600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yrillicChancellor" pitchFamily="2" charset="0"/>
              </a:rPr>
              <a:t>чне</a:t>
            </a:r>
            <a:r>
              <a:rPr lang="uk-UA" sz="36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yrillicChancellor" pitchFamily="2" charset="0"/>
              </a:rPr>
              <a:t> кредо:</a:t>
            </a:r>
          </a:p>
          <a:p>
            <a:pPr>
              <a:defRPr/>
            </a:pP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«Мало знати – потрібно й використовувати,</a:t>
            </a:r>
          </a:p>
          <a:p>
            <a:pPr>
              <a:defRPr/>
            </a:pP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мало бажати – потрібно</a:t>
            </a:r>
            <a:r>
              <a:rPr lang="en-US" sz="2800" b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 </a:t>
            </a:r>
            <a:r>
              <a:rPr lang="uk-UA" sz="2800" b="1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й </a:t>
            </a:r>
            <a:r>
              <a:rPr lang="uk-UA" sz="28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робити»</a:t>
            </a:r>
          </a:p>
          <a:p>
            <a:pPr algn="ctr">
              <a:defRPr/>
            </a:pPr>
            <a:r>
              <a:rPr lang="uk-UA" sz="3200" b="1" dirty="0" smtClean="0">
                <a:solidFill>
                  <a:schemeClr val="accent1">
                    <a:lumMod val="75000"/>
                  </a:schemeClr>
                </a:solidFill>
                <a:latin typeface="Cambria" pitchFamily="18" charset="0"/>
              </a:rPr>
              <a:t>				Й. Гете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979712" y="4281407"/>
            <a:ext cx="673224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i="0" u="none" strike="noStrike" normalizeH="0" baseline="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</a:rPr>
              <a:t>«</a:t>
            </a:r>
            <a:r>
              <a:rPr kumimoji="0" lang="ru-RU" sz="2400" i="0" u="none" strike="noStrike" normalizeH="0" baseline="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</a:rPr>
              <a:t>ДАТИ ДІТЯМ РАДІСТЬ ПРАЦІ, РАДІСТЬ УСПІХУ В НАВЧАННІ, ПРОБУДИТИ В ЇХНІХ СЕРЦЯХ ПОЧУТТЯ ГОРДОСТІ, ВЛАСНОЇ ГІДНОСТІ…</a:t>
            </a:r>
            <a:r>
              <a:rPr kumimoji="0" lang="uk-UA" sz="2400" i="0" u="none" strike="noStrike" normalizeH="0" baseline="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</a:rPr>
              <a:t>»</a:t>
            </a:r>
            <a:r>
              <a:rPr kumimoji="0" lang="ru-RU" sz="2400" i="0" u="none" strike="noStrike" normalizeH="0" baseline="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</a:rPr>
              <a:t> </a:t>
            </a:r>
            <a:endParaRPr kumimoji="0" lang="en-US" sz="2400" i="0" u="none" strike="noStrike" normalizeH="0" baseline="0" dirty="0" smtClean="0">
              <a:solidFill>
                <a:srgbClr val="002060"/>
              </a:solidFill>
              <a:latin typeface="Cambria" pitchFamily="18" charset="0"/>
              <a:ea typeface="Times New Roman" pitchFamily="18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normalizeH="0" baseline="0" dirty="0" smtClean="0">
                <a:solidFill>
                  <a:srgbClr val="002060"/>
                </a:solidFill>
                <a:latin typeface="Cambria" pitchFamily="18" charset="0"/>
                <a:ea typeface="Times New Roman" pitchFamily="18" charset="0"/>
              </a:rPr>
              <a:t>В.О.СУХОМЛИНСЬКИЙ.</a:t>
            </a:r>
            <a:endParaRPr kumimoji="0" lang="ru-RU" sz="2000" i="0" u="none" strike="noStrike" normalizeH="0" baseline="0" dirty="0" smtClean="0">
              <a:solidFill>
                <a:srgbClr val="00206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3790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Табличка 23"/>
          <p:cNvSpPr/>
          <p:nvPr/>
        </p:nvSpPr>
        <p:spPr>
          <a:xfrm>
            <a:off x="3563888" y="4944268"/>
            <a:ext cx="3198606" cy="1913732"/>
          </a:xfrm>
          <a:prstGeom prst="plaqu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1600" b="1" dirty="0" smtClean="0">
                <a:latin typeface="Times New Roman" pitchFamily="18" charset="0"/>
                <a:cs typeface="Times New Roman" pitchFamily="18" charset="0"/>
              </a:rPr>
              <a:t>Контроль знань та вмінь учнів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b="1" i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4000500" y="3319463"/>
            <a:ext cx="4572000" cy="1071562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>
                <a:solidFill>
                  <a:schemeClr val="accent1">
                    <a:lumMod val="50000"/>
                  </a:schemeClr>
                </a:solidFill>
              </a:rPr>
              <a:t>Етапи уроку</a:t>
            </a:r>
          </a:p>
        </p:txBody>
      </p:sp>
      <p:sp>
        <p:nvSpPr>
          <p:cNvPr id="14" name="Табличка 13"/>
          <p:cNvSpPr/>
          <p:nvPr/>
        </p:nvSpPr>
        <p:spPr>
          <a:xfrm>
            <a:off x="271547" y="2924944"/>
            <a:ext cx="3198606" cy="1913732"/>
          </a:xfrm>
          <a:prstGeom prst="plaqu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ru-RU" dirty="0"/>
          </a:p>
        </p:txBody>
      </p:sp>
      <p:sp>
        <p:nvSpPr>
          <p:cNvPr id="15" name="Табличка 14"/>
          <p:cNvSpPr/>
          <p:nvPr/>
        </p:nvSpPr>
        <p:spPr>
          <a:xfrm>
            <a:off x="250825" y="5049838"/>
            <a:ext cx="2952750" cy="1644650"/>
          </a:xfrm>
          <a:prstGeom prst="plaqu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1400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6286500" y="2708920"/>
            <a:ext cx="733772" cy="6105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2051720" y="4391025"/>
            <a:ext cx="4234780" cy="62215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>
            <a:stCxn id="0" idx="3"/>
            <a:endCxn id="0" idx="0"/>
          </p:cNvCxnSpPr>
          <p:nvPr/>
        </p:nvCxnSpPr>
        <p:spPr>
          <a:xfrm>
            <a:off x="3976688" y="1795463"/>
            <a:ext cx="2309812" cy="15240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5508104" y="4391025"/>
            <a:ext cx="778397" cy="5501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>
            <a:stCxn id="0" idx="3"/>
            <a:endCxn id="0" idx="0"/>
          </p:cNvCxnSpPr>
          <p:nvPr/>
        </p:nvCxnSpPr>
        <p:spPr>
          <a:xfrm flipV="1">
            <a:off x="3470275" y="3319463"/>
            <a:ext cx="2816225" cy="44450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16" name="TextBox 4115"/>
          <p:cNvSpPr txBox="1">
            <a:spLocks noChangeArrowheads="1"/>
          </p:cNvSpPr>
          <p:nvPr/>
        </p:nvSpPr>
        <p:spPr bwMode="auto">
          <a:xfrm>
            <a:off x="368300" y="5060950"/>
            <a:ext cx="28352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uk-UA" sz="1400" b="1">
                <a:latin typeface="Times New Roman" pitchFamily="18" charset="0"/>
                <a:cs typeface="Times New Roman" pitchFamily="18" charset="0"/>
              </a:rPr>
              <a:t>Закріплення знань</a:t>
            </a:r>
            <a:endParaRPr lang="en-US" sz="1400" b="1">
              <a:latin typeface="Times New Roman" pitchFamily="18" charset="0"/>
              <a:cs typeface="Times New Roman" pitchFamily="18" charset="0"/>
            </a:endParaRPr>
          </a:p>
          <a:p>
            <a:r>
              <a:rPr lang="uk-UA" sz="1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uk-UA" sz="1400" b="1">
                <a:latin typeface="Times New Roman" pitchFamily="18" charset="0"/>
                <a:cs typeface="Times New Roman" pitchFamily="18" charset="0"/>
              </a:rPr>
              <a:t>та вмінь учнів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  <a:p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22" name="TextBox 4121"/>
          <p:cNvSpPr txBox="1">
            <a:spLocks noChangeArrowheads="1"/>
          </p:cNvSpPr>
          <p:nvPr/>
        </p:nvSpPr>
        <p:spPr bwMode="auto">
          <a:xfrm>
            <a:off x="473075" y="2949575"/>
            <a:ext cx="284321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dirty="0" smtClean="0"/>
          </a:p>
          <a:p>
            <a:r>
              <a:rPr lang="uk-UA" sz="1600" b="1" dirty="0" smtClean="0"/>
              <a:t>Вивчення </a:t>
            </a:r>
            <a:r>
              <a:rPr lang="uk-UA" sz="1600" b="1" dirty="0"/>
              <a:t>нового матеріалу</a:t>
            </a:r>
            <a:endParaRPr lang="ru-RU" sz="1600" dirty="0"/>
          </a:p>
          <a:p>
            <a:endParaRPr lang="ru-RU" sz="1400" dirty="0"/>
          </a:p>
        </p:txBody>
      </p:sp>
      <p:sp>
        <p:nvSpPr>
          <p:cNvPr id="4123" name="TextBox 4122"/>
          <p:cNvSpPr txBox="1">
            <a:spLocks noChangeArrowheads="1"/>
          </p:cNvSpPr>
          <p:nvPr/>
        </p:nvSpPr>
        <p:spPr bwMode="auto">
          <a:xfrm>
            <a:off x="3923928" y="5589240"/>
            <a:ext cx="2520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b="1" dirty="0"/>
              <a:t> </a:t>
            </a:r>
            <a:endParaRPr lang="ru-RU" sz="1400" dirty="0"/>
          </a:p>
          <a:p>
            <a:r>
              <a:rPr lang="uk-UA" sz="1400" b="1" dirty="0"/>
              <a:t>Тести, проблемні питання, створення власних розробок</a:t>
            </a:r>
            <a:r>
              <a:rPr lang="ru-RU" sz="1400" dirty="0"/>
              <a:t> </a:t>
            </a:r>
            <a:r>
              <a:rPr lang="uk-UA" sz="1400" b="1" dirty="0"/>
              <a:t>учнями</a:t>
            </a:r>
            <a:endParaRPr lang="ru-RU" sz="1400" dirty="0"/>
          </a:p>
        </p:txBody>
      </p:sp>
      <p:sp>
        <p:nvSpPr>
          <p:cNvPr id="4126" name="TextBox 4125"/>
          <p:cNvSpPr txBox="1">
            <a:spLocks noChangeArrowheads="1"/>
          </p:cNvSpPr>
          <p:nvPr/>
        </p:nvSpPr>
        <p:spPr bwMode="auto">
          <a:xfrm>
            <a:off x="568325" y="5430838"/>
            <a:ext cx="2370138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 b="1" i="1"/>
              <a:t> </a:t>
            </a:r>
            <a:endParaRPr lang="ru-RU" sz="1400" i="1"/>
          </a:p>
          <a:p>
            <a:r>
              <a:rPr lang="uk-UA" sz="1400" b="1" i="1"/>
              <a:t>Тести, схеми, таблиці, карти, що містять в собі проблемні питання</a:t>
            </a:r>
            <a:endParaRPr lang="ru-RU" sz="1400" i="1"/>
          </a:p>
          <a:p>
            <a:endParaRPr lang="ru-RU" sz="1400" i="1"/>
          </a:p>
        </p:txBody>
      </p:sp>
      <p:sp>
        <p:nvSpPr>
          <p:cNvPr id="4127" name="Прямоугольник 4126"/>
          <p:cNvSpPr>
            <a:spLocks noChangeArrowheads="1"/>
          </p:cNvSpPr>
          <p:nvPr/>
        </p:nvSpPr>
        <p:spPr bwMode="auto">
          <a:xfrm>
            <a:off x="473075" y="3354388"/>
            <a:ext cx="27813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400" b="1" i="1" dirty="0" smtClean="0"/>
          </a:p>
          <a:p>
            <a:r>
              <a:rPr lang="uk-UA" sz="1400" b="1" i="1" dirty="0" smtClean="0"/>
              <a:t>Демонстрація  </a:t>
            </a:r>
            <a:r>
              <a:rPr lang="uk-UA" sz="1400" b="1" i="1" dirty="0"/>
              <a:t>схем, малюнків, процесів, явищ, фільмів, </a:t>
            </a:r>
            <a:r>
              <a:rPr lang="uk-UA" sz="1600" b="1" i="1" dirty="0"/>
              <a:t>наочних</a:t>
            </a:r>
            <a:r>
              <a:rPr lang="uk-UA" sz="1400" b="1" i="1" dirty="0"/>
              <a:t> посібників, карт, слайдів</a:t>
            </a:r>
            <a:endParaRPr lang="ru-RU" sz="1400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0"/>
            <a:ext cx="62973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Можливості </a:t>
            </a:r>
            <a:r>
              <a:rPr lang="uk-UA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використання  </a:t>
            </a:r>
            <a:r>
              <a:rPr lang="uk-UA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ІКТ на уроках географії 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pic>
        <p:nvPicPr>
          <p:cNvPr id="27" name="Рисунок 26" descr="D:\Наталя\933270_box_350 - копия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509120"/>
            <a:ext cx="2136300" cy="2016224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22" name="Табличка 21"/>
          <p:cNvSpPr/>
          <p:nvPr/>
        </p:nvSpPr>
        <p:spPr>
          <a:xfrm>
            <a:off x="899592" y="1052736"/>
            <a:ext cx="3198606" cy="1913732"/>
          </a:xfrm>
          <a:prstGeom prst="plaqu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400" b="1" dirty="0" smtClean="0">
                <a:latin typeface="Times New Roman" pitchFamily="18" charset="0"/>
                <a:cs typeface="Times New Roman" pitchFamily="18" charset="0"/>
              </a:rPr>
              <a:t>Мотивація навчальної діяльності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sz="1100" b="1" i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defRPr/>
            </a:pPr>
            <a:r>
              <a:rPr lang="uk-UA" sz="1400" b="1" i="1" dirty="0" smtClean="0"/>
              <a:t>Незакінчений фрагмент фільму про явища або процеси; демонстрація учнівських робіт з заданої тематики, слайдів</a:t>
            </a:r>
            <a:endParaRPr lang="ru-RU" sz="1400" i="1" dirty="0"/>
          </a:p>
        </p:txBody>
      </p:sp>
      <p:sp>
        <p:nvSpPr>
          <p:cNvPr id="26" name="Табличка 25"/>
          <p:cNvSpPr/>
          <p:nvPr/>
        </p:nvSpPr>
        <p:spPr>
          <a:xfrm>
            <a:off x="5508104" y="764704"/>
            <a:ext cx="3198606" cy="1913732"/>
          </a:xfrm>
          <a:prstGeom prst="plaque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uk-UA" sz="14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Актуалізація опорних знань та вмінь учнів</a:t>
            </a:r>
          </a:p>
          <a:p>
            <a:pPr>
              <a:defRPr/>
            </a:pPr>
            <a:endParaRPr lang="uk-UA" sz="14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defRPr/>
            </a:pPr>
            <a:r>
              <a:rPr lang="uk-UA" sz="1400" b="1" i="1" dirty="0" smtClean="0">
                <a:solidFill>
                  <a:schemeClr val="tx2">
                    <a:lumMod val="75000"/>
                  </a:schemeClr>
                </a:solidFill>
              </a:rPr>
              <a:t>Випереджувальні вправи</a:t>
            </a:r>
            <a:endParaRPr lang="ru-RU" sz="1400" i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4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4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5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8" dur="2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500"/>
                            </p:stCondLst>
                            <p:childTnLst>
                              <p:par>
                                <p:cTn id="6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0" grpId="0" animBg="1"/>
      <p:bldP spid="14" grpId="0" animBg="1"/>
      <p:bldP spid="15" grpId="0" animBg="1"/>
      <p:bldP spid="4116" grpId="0"/>
      <p:bldP spid="4122" grpId="0"/>
      <p:bldP spid="4123" grpId="0"/>
      <p:bldP spid="4126" grpId="0"/>
      <p:bldP spid="4127" grpId="0"/>
      <p:bldP spid="22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Скругленный прямоугольник 40"/>
          <p:cNvSpPr>
            <a:spLocks noChangeArrowheads="1"/>
          </p:cNvSpPr>
          <p:nvPr/>
        </p:nvSpPr>
        <p:spPr bwMode="auto">
          <a:xfrm>
            <a:off x="539552" y="764704"/>
            <a:ext cx="1656184" cy="72008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Мотивація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078" name="Прямоугольник 42" descr="Описание: 5%"/>
          <p:cNvSpPr>
            <a:spLocks noChangeArrowheads="1"/>
          </p:cNvSpPr>
          <p:nvPr/>
        </p:nvSpPr>
        <p:spPr bwMode="auto">
          <a:xfrm>
            <a:off x="3419872" y="836711"/>
            <a:ext cx="1980431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Сфокусувати увагу дітей на проблемі та викликати інтерес до теми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2" name="Прямая со стрелкой 38"/>
          <p:cNvSpPr>
            <a:spLocks noChangeShapeType="1"/>
          </p:cNvSpPr>
          <p:nvPr/>
        </p:nvSpPr>
        <p:spPr bwMode="auto">
          <a:xfrm>
            <a:off x="2699792" y="1196751"/>
            <a:ext cx="3905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74" name="Прямая со стрелкой 39"/>
          <p:cNvSpPr>
            <a:spLocks noChangeShapeType="1"/>
          </p:cNvSpPr>
          <p:nvPr/>
        </p:nvSpPr>
        <p:spPr bwMode="auto">
          <a:xfrm rot="10800000">
            <a:off x="5652120" y="1124744"/>
            <a:ext cx="5524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71" name="Скругленный прямоугольник 35"/>
          <p:cNvSpPr>
            <a:spLocks noChangeArrowheads="1"/>
          </p:cNvSpPr>
          <p:nvPr/>
        </p:nvSpPr>
        <p:spPr bwMode="auto">
          <a:xfrm>
            <a:off x="539552" y="1700807"/>
            <a:ext cx="1656184" cy="79208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Оголошення теми та очікуваних</a:t>
            </a:r>
            <a:r>
              <a:rPr kumimoji="0" lang="uk-UA" sz="14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результатів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073" name="Прямоугольник 36"/>
          <p:cNvSpPr>
            <a:spLocks noChangeArrowheads="1"/>
          </p:cNvSpPr>
          <p:nvPr/>
        </p:nvSpPr>
        <p:spPr bwMode="auto">
          <a:xfrm>
            <a:off x="3419872" y="1844823"/>
            <a:ext cx="1944216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Забезпечити розуміння учнями змісту їх діяльності під час заняття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7" name="Прямоугольник 41" descr="Описание: 5%"/>
          <p:cNvSpPr>
            <a:spLocks noChangeArrowheads="1"/>
          </p:cNvSpPr>
          <p:nvPr/>
        </p:nvSpPr>
        <p:spPr bwMode="auto">
          <a:xfrm>
            <a:off x="6444208" y="764704"/>
            <a:ext cx="2376264" cy="79208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коротка розповідь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бесіда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Мозковий штурм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Мікрофон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7" name="Скругленный прямоугольник 31"/>
          <p:cNvSpPr>
            <a:spLocks noChangeArrowheads="1"/>
          </p:cNvSpPr>
          <p:nvPr/>
        </p:nvSpPr>
        <p:spPr bwMode="auto">
          <a:xfrm>
            <a:off x="539552" y="2708919"/>
            <a:ext cx="1656184" cy="8286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Надання необхідної інформації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070" name="Прямоугольник 32" descr="Описание: 5%"/>
          <p:cNvSpPr>
            <a:spLocks noChangeArrowheads="1"/>
          </p:cNvSpPr>
          <p:nvPr/>
        </p:nvSpPr>
        <p:spPr bwMode="auto">
          <a:xfrm>
            <a:off x="3419872" y="2852935"/>
            <a:ext cx="1944216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Дати інформацію для опрацювання за короткий час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61" name="Скругленный прямоугольник 25"/>
          <p:cNvSpPr>
            <a:spLocks noChangeArrowheads="1"/>
          </p:cNvSpPr>
          <p:nvPr/>
        </p:nvSpPr>
        <p:spPr bwMode="auto">
          <a:xfrm>
            <a:off x="539552" y="3789039"/>
            <a:ext cx="1656184" cy="8286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Інтерактивна вправа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066" name="Прямоугольник 27" descr="Описание: 5%"/>
          <p:cNvSpPr>
            <a:spLocks noChangeArrowheads="1"/>
          </p:cNvSpPr>
          <p:nvPr/>
        </p:nvSpPr>
        <p:spPr bwMode="auto">
          <a:xfrm>
            <a:off x="3419872" y="3861047"/>
            <a:ext cx="1944216" cy="6480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Засвоєння навчального матеріалу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6" name="Скругленный прямоугольник 20"/>
          <p:cNvSpPr>
            <a:spLocks noChangeArrowheads="1"/>
          </p:cNvSpPr>
          <p:nvPr/>
        </p:nvSpPr>
        <p:spPr bwMode="auto">
          <a:xfrm>
            <a:off x="539552" y="4797151"/>
            <a:ext cx="1656184" cy="8286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Рефлексія результатів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055" name="Прямоугольник 17" descr="Описание: 5%"/>
          <p:cNvSpPr>
            <a:spLocks noChangeArrowheads="1"/>
          </p:cNvSpPr>
          <p:nvPr/>
        </p:nvSpPr>
        <p:spPr bwMode="auto">
          <a:xfrm>
            <a:off x="3419872" y="5661247"/>
            <a:ext cx="2016224" cy="936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Підбиття підсумків засвоєних знань, пошук проблеми, планування перспективи та корекції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1" name="Скругленный прямоугольник 15"/>
          <p:cNvSpPr>
            <a:spLocks noChangeArrowheads="1"/>
          </p:cNvSpPr>
          <p:nvPr/>
        </p:nvSpPr>
        <p:spPr bwMode="auto">
          <a:xfrm>
            <a:off x="467544" y="5805263"/>
            <a:ext cx="1728192" cy="82867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200" b="1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Підсумки   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2057" name="Прямоугольник 22" descr="Описание: 5%"/>
          <p:cNvSpPr>
            <a:spLocks noChangeArrowheads="1"/>
          </p:cNvSpPr>
          <p:nvPr/>
        </p:nvSpPr>
        <p:spPr bwMode="auto">
          <a:xfrm>
            <a:off x="3419872" y="4869159"/>
            <a:ext cx="1944216" cy="5040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Усвідомлення отриманих результатів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59" name="Прямая со стрелкой 23"/>
          <p:cNvSpPr>
            <a:spLocks noChangeShapeType="1"/>
          </p:cNvSpPr>
          <p:nvPr/>
        </p:nvSpPr>
        <p:spPr bwMode="auto">
          <a:xfrm>
            <a:off x="2555776" y="4149079"/>
            <a:ext cx="390526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4" name="Прямая со стрелкой 18"/>
          <p:cNvSpPr>
            <a:spLocks noChangeShapeType="1"/>
          </p:cNvSpPr>
          <p:nvPr/>
        </p:nvSpPr>
        <p:spPr bwMode="auto">
          <a:xfrm>
            <a:off x="2555776" y="5013175"/>
            <a:ext cx="3905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8" name="Прямая со стрелкой 33"/>
          <p:cNvSpPr>
            <a:spLocks noChangeShapeType="1"/>
          </p:cNvSpPr>
          <p:nvPr/>
        </p:nvSpPr>
        <p:spPr bwMode="auto">
          <a:xfrm>
            <a:off x="2627784" y="2060847"/>
            <a:ext cx="3905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5" name="Прямая со стрелкой 28"/>
          <p:cNvSpPr>
            <a:spLocks noChangeShapeType="1"/>
          </p:cNvSpPr>
          <p:nvPr/>
        </p:nvSpPr>
        <p:spPr bwMode="auto">
          <a:xfrm>
            <a:off x="2627784" y="3140967"/>
            <a:ext cx="3905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9" name="Прямая со стрелкой 34"/>
          <p:cNvSpPr>
            <a:spLocks noChangeShapeType="1"/>
          </p:cNvSpPr>
          <p:nvPr/>
        </p:nvSpPr>
        <p:spPr bwMode="auto">
          <a:xfrm rot="10800000">
            <a:off x="5652120" y="2132856"/>
            <a:ext cx="5524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63" name="Прямая со стрелкой 29"/>
          <p:cNvSpPr>
            <a:spLocks noChangeShapeType="1"/>
          </p:cNvSpPr>
          <p:nvPr/>
        </p:nvSpPr>
        <p:spPr bwMode="auto">
          <a:xfrm rot="10800000">
            <a:off x="5652120" y="3068960"/>
            <a:ext cx="5524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3" name="Прямая со стрелкой 19"/>
          <p:cNvSpPr>
            <a:spLocks noChangeShapeType="1"/>
          </p:cNvSpPr>
          <p:nvPr/>
        </p:nvSpPr>
        <p:spPr bwMode="auto">
          <a:xfrm rot="10800000">
            <a:off x="5724128" y="5085184"/>
            <a:ext cx="5524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0" name="Прямая со стрелкой 13"/>
          <p:cNvSpPr>
            <a:spLocks noChangeShapeType="1"/>
          </p:cNvSpPr>
          <p:nvPr/>
        </p:nvSpPr>
        <p:spPr bwMode="auto">
          <a:xfrm rot="10800000">
            <a:off x="5724128" y="6165304"/>
            <a:ext cx="5524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49" name="Прямая со стрелкой 14"/>
          <p:cNvSpPr>
            <a:spLocks noChangeShapeType="1"/>
          </p:cNvSpPr>
          <p:nvPr/>
        </p:nvSpPr>
        <p:spPr bwMode="auto">
          <a:xfrm>
            <a:off x="2483768" y="6237311"/>
            <a:ext cx="390525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58" name="Прямая со стрелкой 24"/>
          <p:cNvSpPr>
            <a:spLocks noChangeShapeType="1"/>
          </p:cNvSpPr>
          <p:nvPr/>
        </p:nvSpPr>
        <p:spPr bwMode="auto">
          <a:xfrm rot="10800000">
            <a:off x="5724128" y="4149080"/>
            <a:ext cx="55245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2079" name="Rectangle 31"/>
          <p:cNvSpPr>
            <a:spLocks noChangeArrowheads="1"/>
          </p:cNvSpPr>
          <p:nvPr/>
        </p:nvSpPr>
        <p:spPr bwMode="auto">
          <a:xfrm>
            <a:off x="431032" y="0"/>
            <a:ext cx="8712968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Times New Roman" pitchFamily="18" charset="0"/>
              </a:rPr>
              <a:t>Орієнтовна структура уроку </a:t>
            </a:r>
            <a:endParaRPr kumimoji="0" lang="uk-UA" sz="11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1" i="1" u="none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Times New Roman" pitchFamily="18" charset="0"/>
              </a:rPr>
              <a:t>із застосуванням інтерактивних технологій</a:t>
            </a:r>
            <a:endParaRPr kumimoji="0" lang="uk-UA" sz="1100" b="1" i="0" u="none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83" name="Rectangle 3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95" name="Rectangle 47"/>
          <p:cNvSpPr>
            <a:spLocks noChangeArrowheads="1"/>
          </p:cNvSpPr>
          <p:nvPr/>
        </p:nvSpPr>
        <p:spPr bwMode="auto">
          <a:xfrm>
            <a:off x="0" y="1828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uk-UA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00" name="Rectangle 52"/>
          <p:cNvSpPr>
            <a:spLocks noChangeArrowheads="1"/>
          </p:cNvSpPr>
          <p:nvPr/>
        </p:nvSpPr>
        <p:spPr bwMode="auto">
          <a:xfrm>
            <a:off x="0" y="2743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uk-UA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02" name="Rectangle 54"/>
          <p:cNvSpPr>
            <a:spLocks noChangeArrowheads="1"/>
          </p:cNvSpPr>
          <p:nvPr/>
        </p:nvSpPr>
        <p:spPr bwMode="auto">
          <a:xfrm>
            <a:off x="0" y="3259723"/>
            <a:ext cx="1847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08" name="Rectangle 60"/>
          <p:cNvSpPr>
            <a:spLocks noChangeArrowheads="1"/>
          </p:cNvSpPr>
          <p:nvPr/>
        </p:nvSpPr>
        <p:spPr bwMode="auto">
          <a:xfrm>
            <a:off x="0" y="4572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8" name="Прямоугольник 37" descr="Описание: 5%"/>
          <p:cNvSpPr>
            <a:spLocks noChangeArrowheads="1"/>
          </p:cNvSpPr>
          <p:nvPr/>
        </p:nvSpPr>
        <p:spPr bwMode="auto">
          <a:xfrm>
            <a:off x="6444208" y="1772815"/>
            <a:ext cx="2376264" cy="72008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за допомогою проблемних питань визначити тему завдання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нагадати про оцінювання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9" name="Прямоугольник 30" descr="Описание: 5%"/>
          <p:cNvSpPr>
            <a:spLocks noChangeArrowheads="1"/>
          </p:cNvSpPr>
          <p:nvPr/>
        </p:nvSpPr>
        <p:spPr bwMode="auto">
          <a:xfrm>
            <a:off x="6444208" y="2708919"/>
            <a:ext cx="2376264" cy="8640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міні-лекція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читання тексту підручника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робота з додатковим матеріалом (наочності, презентації, картки)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0" name="Прямоугольник 26" descr="Описание: 5%"/>
          <p:cNvSpPr>
            <a:spLocks noChangeArrowheads="1"/>
          </p:cNvSpPr>
          <p:nvPr/>
        </p:nvSpPr>
        <p:spPr bwMode="auto">
          <a:xfrm>
            <a:off x="6444208" y="3789039"/>
            <a:ext cx="2376264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інструктування учнів щодо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правил дії та часу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об’єднання в групи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виконання завдання 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презентація роботи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1" name="Прямоугольник 21" descr="Описание: 5%"/>
          <p:cNvSpPr>
            <a:spLocks noChangeArrowheads="1"/>
          </p:cNvSpPr>
          <p:nvPr/>
        </p:nvSpPr>
        <p:spPr bwMode="auto">
          <a:xfrm>
            <a:off x="6444208" y="4797151"/>
            <a:ext cx="2376264" cy="93610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індивідуальна робота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/ в парах/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в групах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усна розповідь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письмовий звіт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колективне обговорення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2" name="Прямоугольник 16" descr="Описание: 5%"/>
          <p:cNvSpPr>
            <a:spLocks noChangeArrowheads="1"/>
          </p:cNvSpPr>
          <p:nvPr/>
        </p:nvSpPr>
        <p:spPr bwMode="auto">
          <a:xfrm>
            <a:off x="6444208" y="5877271"/>
            <a:ext cx="2376264" cy="7711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описовий коментар зробленого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знайти причини прогалин</a:t>
            </a:r>
            <a:endParaRPr kumimoji="0" 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розробити перспективні завдання щодо їх подолання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75248" y="2815622"/>
            <a:ext cx="2445702" cy="1226153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uk-UA" sz="2000" b="1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Урок-практикум</a:t>
            </a:r>
            <a:endParaRPr lang="ru-RU" sz="2000" b="1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614998" y="4507897"/>
            <a:ext cx="2445702" cy="1226153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uk-UA" sz="2000" b="1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Урок-дослідження</a:t>
            </a:r>
            <a:endParaRPr lang="ru-RU" sz="2000" b="1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196" name="AutoShape 4"/>
          <p:cNvSpPr>
            <a:spLocks noChangeArrowheads="1"/>
          </p:cNvSpPr>
          <p:nvPr/>
        </p:nvSpPr>
        <p:spPr bwMode="auto">
          <a:xfrm>
            <a:off x="3207386" y="5631847"/>
            <a:ext cx="2445702" cy="1226153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uk-UA" sz="2000" b="1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Урок-дискусія</a:t>
            </a:r>
            <a:endParaRPr lang="ru-RU" sz="2000" b="1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6015673" y="4579334"/>
            <a:ext cx="2445702" cy="122615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uk-UA" sz="2000" b="1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Урок-пригода</a:t>
            </a:r>
            <a:endParaRPr lang="en-US" sz="2000" b="1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198" name="AutoShape 6"/>
          <p:cNvSpPr>
            <a:spLocks noChangeArrowheads="1"/>
          </p:cNvSpPr>
          <p:nvPr/>
        </p:nvSpPr>
        <p:spPr bwMode="auto">
          <a:xfrm>
            <a:off x="5942648" y="1196372"/>
            <a:ext cx="2445702" cy="1226153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</a:pPr>
            <a:r>
              <a:rPr lang="uk-UA" sz="2000" b="1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Урок-експедиція</a:t>
            </a:r>
            <a:endParaRPr lang="ru-RU" sz="2000" b="1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199" name="AutoShape 7"/>
          <p:cNvSpPr>
            <a:spLocks noChangeArrowheads="1"/>
          </p:cNvSpPr>
          <p:nvPr/>
        </p:nvSpPr>
        <p:spPr bwMode="auto">
          <a:xfrm>
            <a:off x="3278823" y="70834"/>
            <a:ext cx="2445702" cy="122615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uk-UA" sz="2000" b="1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Урок-пошук</a:t>
            </a:r>
            <a:endParaRPr lang="ru-RU" sz="2000" b="1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543561" y="1196372"/>
            <a:ext cx="2445702" cy="1226153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uk-UA" sz="20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Урок-подорож</a:t>
            </a:r>
            <a:endParaRPr lang="ru-RU" sz="20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6698298" y="2779109"/>
            <a:ext cx="2445702" cy="1226154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5000"/>
            </a:pPr>
            <a:r>
              <a:rPr lang="uk-UA" sz="2000" b="1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Урок-конференція</a:t>
            </a:r>
            <a:endParaRPr lang="en-US" sz="2000" b="1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 flipV="1">
            <a:off x="5435600" y="1700213"/>
            <a:ext cx="431800" cy="865187"/>
          </a:xfrm>
          <a:prstGeom prst="line">
            <a:avLst/>
          </a:prstGeom>
          <a:noFill/>
          <a:ln w="38100" cap="rnd">
            <a:solidFill>
              <a:srgbClr val="00008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4643438" y="1268413"/>
            <a:ext cx="0" cy="935037"/>
          </a:xfrm>
          <a:prstGeom prst="line">
            <a:avLst/>
          </a:prstGeom>
          <a:noFill/>
          <a:ln w="38100" cap="rnd">
            <a:solidFill>
              <a:srgbClr val="00008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>
            <a:off x="5795963" y="3357563"/>
            <a:ext cx="792162" cy="0"/>
          </a:xfrm>
          <a:prstGeom prst="line">
            <a:avLst/>
          </a:prstGeom>
          <a:noFill/>
          <a:ln w="38100" cap="rnd">
            <a:solidFill>
              <a:srgbClr val="00008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8205" name="Line 13"/>
          <p:cNvSpPr>
            <a:spLocks noChangeShapeType="1"/>
          </p:cNvSpPr>
          <p:nvPr/>
        </p:nvSpPr>
        <p:spPr bwMode="auto">
          <a:xfrm flipH="1" flipV="1">
            <a:off x="2987675" y="1773238"/>
            <a:ext cx="792163" cy="719137"/>
          </a:xfrm>
          <a:prstGeom prst="line">
            <a:avLst/>
          </a:prstGeom>
          <a:noFill/>
          <a:ln w="38100" cap="rnd">
            <a:solidFill>
              <a:srgbClr val="00008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8206" name="Line 14"/>
          <p:cNvSpPr>
            <a:spLocks noChangeShapeType="1"/>
          </p:cNvSpPr>
          <p:nvPr/>
        </p:nvSpPr>
        <p:spPr bwMode="auto">
          <a:xfrm flipH="1">
            <a:off x="2484438" y="3357563"/>
            <a:ext cx="935037" cy="71437"/>
          </a:xfrm>
          <a:prstGeom prst="line">
            <a:avLst/>
          </a:prstGeom>
          <a:noFill/>
          <a:ln w="38100" cap="rnd">
            <a:solidFill>
              <a:srgbClr val="00008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8207" name="Line 15"/>
          <p:cNvSpPr>
            <a:spLocks noChangeShapeType="1"/>
          </p:cNvSpPr>
          <p:nvPr/>
        </p:nvSpPr>
        <p:spPr bwMode="auto">
          <a:xfrm flipH="1">
            <a:off x="3059113" y="4221163"/>
            <a:ext cx="649287" cy="863600"/>
          </a:xfrm>
          <a:prstGeom prst="line">
            <a:avLst/>
          </a:prstGeom>
          <a:noFill/>
          <a:ln w="38100" cap="rnd">
            <a:solidFill>
              <a:srgbClr val="00008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8208" name="Line 16"/>
          <p:cNvSpPr>
            <a:spLocks noChangeShapeType="1"/>
          </p:cNvSpPr>
          <p:nvPr/>
        </p:nvSpPr>
        <p:spPr bwMode="auto">
          <a:xfrm>
            <a:off x="5435600" y="4292600"/>
            <a:ext cx="504825" cy="792163"/>
          </a:xfrm>
          <a:prstGeom prst="line">
            <a:avLst/>
          </a:prstGeom>
          <a:noFill/>
          <a:ln w="38100" cap="rnd">
            <a:solidFill>
              <a:srgbClr val="00008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8209" name="Line 17"/>
          <p:cNvSpPr>
            <a:spLocks noChangeShapeType="1"/>
          </p:cNvSpPr>
          <p:nvPr/>
        </p:nvSpPr>
        <p:spPr bwMode="auto">
          <a:xfrm flipH="1">
            <a:off x="4500563" y="4581525"/>
            <a:ext cx="71437" cy="1008063"/>
          </a:xfrm>
          <a:prstGeom prst="line">
            <a:avLst/>
          </a:prstGeom>
          <a:noFill/>
          <a:ln w="38100" cap="rnd">
            <a:solidFill>
              <a:srgbClr val="000080"/>
            </a:solidFill>
            <a:prstDash val="sysDot"/>
            <a:round/>
            <a:headEnd/>
            <a:tailEnd type="stealth" w="lg" len="lg"/>
          </a:ln>
        </p:spPr>
        <p:txBody>
          <a:bodyPr/>
          <a:lstStyle/>
          <a:p>
            <a:endParaRPr lang="uk-UA"/>
          </a:p>
        </p:txBody>
      </p:sp>
      <p:sp>
        <p:nvSpPr>
          <p:cNvPr id="8210" name="AutoShape 18"/>
          <p:cNvSpPr>
            <a:spLocks noChangeArrowheads="1"/>
          </p:cNvSpPr>
          <p:nvPr/>
        </p:nvSpPr>
        <p:spPr bwMode="auto">
          <a:xfrm>
            <a:off x="3347864" y="2132856"/>
            <a:ext cx="2381425" cy="2375644"/>
          </a:xfrm>
          <a:prstGeom prst="octagon">
            <a:avLst>
              <a:gd name="adj" fmla="val 2928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/>
            <a:r>
              <a:rPr lang="uk-UA" sz="26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Форми</a:t>
            </a:r>
          </a:p>
          <a:p>
            <a:pPr algn="ctr"/>
            <a:r>
              <a:rPr lang="uk-UA" sz="2800" b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і методи </a:t>
            </a:r>
          </a:p>
          <a:p>
            <a:pPr algn="ctr"/>
            <a:r>
              <a:rPr lang="uk-UA" sz="2800" b="1" dirty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роботи</a:t>
            </a:r>
            <a:endParaRPr lang="ru-RU" sz="2800" b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4077072"/>
            <a:ext cx="288032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46981">
            <a:off x="3092897" y="1984324"/>
            <a:ext cx="2834565" cy="2195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7" name="Picture 5" descr="C:\Documents and Settings\Admin\Рабочий стол\Учитель року Корнійчук\2013_10_25\IMG_69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2786560" cy="208992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Учитель року Корнійчук\Оксані Миколаївні\робота з атласом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59297">
            <a:off x="6009518" y="3748531"/>
            <a:ext cx="3048659" cy="2560246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Учитель року Корнійчук\Оксані Миколаївні\Робота в групах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190496">
            <a:off x="352910" y="4453494"/>
            <a:ext cx="2811190" cy="1873987"/>
          </a:xfrm>
          <a:prstGeom prst="rect">
            <a:avLst/>
          </a:prstGeom>
          <a:noFill/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397045">
            <a:off x="5901389" y="1412776"/>
            <a:ext cx="3242611" cy="243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691679" y="639228"/>
            <a:ext cx="549188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uk-UA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+mn-cs"/>
              </a:rPr>
              <a:t>Прийоми та методи </a:t>
            </a:r>
          </a:p>
          <a:p>
            <a:pPr algn="ctr">
              <a:defRPr/>
            </a:pPr>
            <a:r>
              <a:rPr lang="uk-UA" sz="3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cs typeface="+mn-cs"/>
              </a:rPr>
              <a:t>сучасного уроку</a:t>
            </a:r>
            <a:endParaRPr lang="ru-RU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cs typeface="+mn-cs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90550" y="3925888"/>
            <a:ext cx="3024188" cy="36988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/>
              <a:t>Географічний практикум </a:t>
            </a: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49250" y="6283325"/>
            <a:ext cx="3213100" cy="36036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1638" y="6283325"/>
            <a:ext cx="28749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/>
              <a:t>         Робота в групах</a:t>
            </a:r>
            <a:endParaRPr lang="ru-RU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059832" y="1772816"/>
            <a:ext cx="3024187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dirty="0"/>
              <a:t>Мультимедійна технологія</a:t>
            </a:r>
            <a:endParaRPr lang="ru-RU" dirty="0"/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64238" y="3606800"/>
            <a:ext cx="3175000" cy="33813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sz="1600"/>
              <a:t>Метод «прес», робота з картою</a:t>
            </a:r>
            <a:endParaRPr lang="ru-RU" sz="160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 rot="-184930">
            <a:off x="3355308" y="6041966"/>
            <a:ext cx="3457575" cy="3698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uk-UA" dirty="0"/>
              <a:t>«Мікрофон», бліцопитування</a:t>
            </a:r>
            <a:endParaRPr lang="ru-RU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0" grpId="0"/>
      <p:bldP spid="11" grpId="0" animBg="1"/>
      <p:bldP spid="13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Admin\Рабочий стол\Учитель року Корнійчук\Оксані Миколаївні\Засідання творчої групи молодих географі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2939819" cy="2204864"/>
          </a:xfrm>
          <a:prstGeom prst="rect">
            <a:avLst/>
          </a:prstGeom>
          <a:noFill/>
        </p:spPr>
      </p:pic>
      <p:pic>
        <p:nvPicPr>
          <p:cNvPr id="2052" name="Picture 4" descr="C:\Documents and Settings\Admin\Рабочий стол\Учитель року Корнійчук\Оксані Миколаївні\Засідання творчої групи молодих географів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0"/>
            <a:ext cx="2903954" cy="2177965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Учитель року Корнійчук\Оксані Миколаївні\Заняття школи молодого вчителя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8169" y="0"/>
            <a:ext cx="2545831" cy="1909373"/>
          </a:xfrm>
          <a:prstGeom prst="rect">
            <a:avLst/>
          </a:prstGeom>
          <a:noFill/>
        </p:spPr>
      </p:pic>
      <p:sp>
        <p:nvSpPr>
          <p:cNvPr id="306180" name="AutoShape 4"/>
          <p:cNvSpPr>
            <a:spLocks noChangeArrowheads="1"/>
          </p:cNvSpPr>
          <p:nvPr/>
        </p:nvSpPr>
        <p:spPr bwMode="auto">
          <a:xfrm>
            <a:off x="827584" y="3789040"/>
            <a:ext cx="3457823" cy="1224136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uk-UA" sz="1600" dirty="0" smtClean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Участь в обласних семінарах,</a:t>
            </a:r>
          </a:p>
          <a:p>
            <a:pPr algn="ctr" eaLnBrk="0" hangingPunct="0">
              <a:defRPr/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 творчих лабораторіях</a:t>
            </a:r>
          </a:p>
          <a:p>
            <a:pPr algn="ctr" eaLnBrk="0" hangingPunct="0">
              <a:defRPr/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 smtClean="0">
                <a:latin typeface="Arial" pitchFamily="34" charset="0"/>
                <a:cs typeface="Arial" pitchFamily="34" charset="0"/>
              </a:rPr>
              <a:t>“Інтерактивні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 технології </a:t>
            </a:r>
          </a:p>
          <a:p>
            <a:pPr algn="ctr" eaLnBrk="0" hangingPunct="0">
              <a:defRPr/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в сучасній школі</a:t>
            </a:r>
          </a:p>
          <a:p>
            <a:pPr algn="ctr" eaLnBrk="0" hangingPunct="0">
              <a:defRPr/>
            </a:pPr>
            <a:r>
              <a:rPr lang="uk-UA" sz="1600" dirty="0" smtClean="0">
                <a:latin typeface="Arial" pitchFamily="34" charset="0"/>
                <a:cs typeface="Arial" pitchFamily="34" charset="0"/>
              </a:rPr>
              <a:t> </a:t>
            </a:r>
            <a:endParaRPr lang="uk-UA" sz="1600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6181" name="AutoShape 5"/>
          <p:cNvSpPr>
            <a:spLocks noChangeArrowheads="1"/>
          </p:cNvSpPr>
          <p:nvPr/>
        </p:nvSpPr>
        <p:spPr bwMode="auto">
          <a:xfrm>
            <a:off x="2555776" y="1556792"/>
            <a:ext cx="3132138" cy="1152575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uk-UA" sz="1600" dirty="0">
                <a:latin typeface="Arial" pitchFamily="34" charset="0"/>
                <a:cs typeface="Arial" pitchFamily="34" charset="0"/>
              </a:rPr>
              <a:t>Участь у роботі 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міського</a:t>
            </a:r>
            <a:endParaRPr lang="uk-UA" sz="1600" dirty="0">
              <a:latin typeface="Arial" pitchFamily="34" charset="0"/>
              <a:cs typeface="Arial" pitchFamily="34" charset="0"/>
            </a:endParaRPr>
          </a:p>
          <a:p>
            <a:pPr algn="ctr" eaLnBrk="0" hangingPunct="0">
              <a:defRPr/>
            </a:pPr>
            <a:r>
              <a:rPr lang="uk-UA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err="1">
                <a:latin typeface="Arial" pitchFamily="34" charset="0"/>
                <a:cs typeface="Arial" pitchFamily="34" charset="0"/>
              </a:rPr>
              <a:t>МО</a:t>
            </a:r>
            <a:r>
              <a:rPr lang="uk-UA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600" dirty="0" smtClean="0">
                <a:latin typeface="Arial" pitchFamily="34" charset="0"/>
                <a:cs typeface="Arial" pitchFamily="34" charset="0"/>
              </a:rPr>
              <a:t>вчителів географії 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6182" name="AutoShape 6"/>
          <p:cNvSpPr>
            <a:spLocks noChangeArrowheads="1"/>
          </p:cNvSpPr>
          <p:nvPr/>
        </p:nvSpPr>
        <p:spPr bwMode="auto">
          <a:xfrm>
            <a:off x="5580112" y="1196752"/>
            <a:ext cx="3097212" cy="10810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0" hangingPunct="0">
              <a:defRPr/>
            </a:pPr>
            <a:r>
              <a:rPr lang="uk-UA" sz="1600" dirty="0">
                <a:latin typeface="Arial" pitchFamily="34" charset="0"/>
              </a:rPr>
              <a:t>Участь у роботі</a:t>
            </a:r>
          </a:p>
          <a:p>
            <a:pPr algn="ctr" eaLnBrk="0" hangingPunct="0">
              <a:defRPr/>
            </a:pPr>
            <a:r>
              <a:rPr lang="uk-UA" sz="1600" dirty="0">
                <a:latin typeface="Arial" pitchFamily="34" charset="0"/>
              </a:rPr>
              <a:t> </a:t>
            </a:r>
            <a:r>
              <a:rPr lang="uk-UA" sz="1600" dirty="0" smtClean="0">
                <a:latin typeface="Arial" pitchFamily="34" charset="0"/>
              </a:rPr>
              <a:t>школи молодого вчителя</a:t>
            </a:r>
            <a:endParaRPr lang="ru-RU" sz="1600" dirty="0">
              <a:latin typeface="Arial" pitchFamily="34" charset="0"/>
            </a:endParaRPr>
          </a:p>
        </p:txBody>
      </p:sp>
      <p:sp>
        <p:nvSpPr>
          <p:cNvPr id="24583" name="Line 8"/>
          <p:cNvSpPr>
            <a:spLocks noChangeShapeType="1"/>
          </p:cNvSpPr>
          <p:nvPr/>
        </p:nvSpPr>
        <p:spPr bwMode="auto">
          <a:xfrm flipV="1">
            <a:off x="7019924" y="2276872"/>
            <a:ext cx="360387" cy="12235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4584" name="Line 9"/>
          <p:cNvSpPr>
            <a:spLocks noChangeShapeType="1"/>
          </p:cNvSpPr>
          <p:nvPr/>
        </p:nvSpPr>
        <p:spPr bwMode="auto">
          <a:xfrm flipH="1" flipV="1">
            <a:off x="4499991" y="2708919"/>
            <a:ext cx="1584896" cy="10804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4585" name="Line 10"/>
          <p:cNvSpPr>
            <a:spLocks noChangeShapeType="1"/>
          </p:cNvSpPr>
          <p:nvPr/>
        </p:nvSpPr>
        <p:spPr bwMode="auto">
          <a:xfrm flipH="1" flipV="1">
            <a:off x="3132138" y="3213100"/>
            <a:ext cx="2663825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4586" name="Line 11"/>
          <p:cNvSpPr>
            <a:spLocks noChangeShapeType="1"/>
          </p:cNvSpPr>
          <p:nvPr/>
        </p:nvSpPr>
        <p:spPr bwMode="auto">
          <a:xfrm flipH="1" flipV="1">
            <a:off x="4283968" y="4437113"/>
            <a:ext cx="1511994" cy="215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24587" name="Line 12"/>
          <p:cNvSpPr>
            <a:spLocks noChangeShapeType="1"/>
          </p:cNvSpPr>
          <p:nvPr/>
        </p:nvSpPr>
        <p:spPr bwMode="auto">
          <a:xfrm flipH="1">
            <a:off x="3851275" y="5084763"/>
            <a:ext cx="2305050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uk-UA"/>
          </a:p>
        </p:txBody>
      </p:sp>
      <p:sp>
        <p:nvSpPr>
          <p:cNvPr id="306189" name="AutoShape 13"/>
          <p:cNvSpPr>
            <a:spLocks noChangeArrowheads="1"/>
          </p:cNvSpPr>
          <p:nvPr/>
        </p:nvSpPr>
        <p:spPr bwMode="auto">
          <a:xfrm>
            <a:off x="1835696" y="5589240"/>
            <a:ext cx="2663825" cy="108108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uk-UA" sz="1600" dirty="0">
                <a:latin typeface="Arial" pitchFamily="34" charset="0"/>
                <a:cs typeface="Arial" pitchFamily="34" charset="0"/>
              </a:rPr>
              <a:t>Участь в панорамі</a:t>
            </a:r>
          </a:p>
          <a:p>
            <a:pPr algn="ctr" eaLnBrk="0" hangingPunct="0">
              <a:defRPr/>
            </a:pPr>
            <a:r>
              <a:rPr lang="uk-UA" sz="1600" dirty="0">
                <a:latin typeface="Arial" pitchFamily="34" charset="0"/>
                <a:cs typeface="Arial" pitchFamily="34" charset="0"/>
              </a:rPr>
              <a:t>творчих уроків</a:t>
            </a:r>
          </a:p>
        </p:txBody>
      </p:sp>
      <p:pic>
        <p:nvPicPr>
          <p:cNvPr id="2053" name="Picture 5" descr="C:\Documents and Settings\Admin\Рабочий стол\Учитель року Корнійчук\ФОТО\DSCN12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705946"/>
            <a:ext cx="2869406" cy="2152054"/>
          </a:xfrm>
          <a:prstGeom prst="rect">
            <a:avLst/>
          </a:prstGeom>
          <a:noFill/>
        </p:spPr>
      </p:pic>
      <p:sp>
        <p:nvSpPr>
          <p:cNvPr id="306178" name="AutoShape 2"/>
          <p:cNvSpPr>
            <a:spLocks noChangeArrowheads="1"/>
          </p:cNvSpPr>
          <p:nvPr/>
        </p:nvSpPr>
        <p:spPr bwMode="auto">
          <a:xfrm>
            <a:off x="5292080" y="3212976"/>
            <a:ext cx="2952750" cy="1800225"/>
          </a:xfrm>
          <a:prstGeom prst="hexagon">
            <a:avLst>
              <a:gd name="adj" fmla="val 41005"/>
              <a:gd name="vf" fmla="val 115470"/>
            </a:avLst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uk-UA" sz="3200" b="1" dirty="0">
                <a:latin typeface="Monotype Corsiva" pitchFamily="66" charset="0"/>
                <a:cs typeface="Arial" pitchFamily="34" charset="0"/>
              </a:rPr>
              <a:t>Методична</a:t>
            </a:r>
          </a:p>
          <a:p>
            <a:pPr algn="ctr" eaLnBrk="0" hangingPunct="0">
              <a:defRPr/>
            </a:pPr>
            <a:r>
              <a:rPr lang="uk-UA" sz="3200" b="1" dirty="0">
                <a:latin typeface="Monotype Corsiva" pitchFamily="66" charset="0"/>
                <a:cs typeface="Arial" pitchFamily="34" charset="0"/>
              </a:rPr>
              <a:t> робота</a:t>
            </a:r>
            <a:endParaRPr lang="ru-RU" sz="3200" b="1" dirty="0"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5000">
    <p:pull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marL="4763" indent="450850" algn="ctr"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Результати  педагогічної  діяльності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  <p:sp>
        <p:nvSpPr>
          <p:cNvPr id="7" name="Прямоугольник с одним вырезанным скругленным углом 6"/>
          <p:cNvSpPr>
            <a:spLocks noChangeArrowheads="1"/>
          </p:cNvSpPr>
          <p:nvPr/>
        </p:nvSpPr>
        <p:spPr bwMode="auto">
          <a:xfrm>
            <a:off x="285750" y="1071563"/>
            <a:ext cx="1714500" cy="2143125"/>
          </a:xfrm>
          <a:custGeom>
            <a:avLst/>
            <a:gdLst>
              <a:gd name="T0" fmla="*/ 1714500 w 1714500"/>
              <a:gd name="T1" fmla="*/ 1071563 h 2143125"/>
              <a:gd name="T2" fmla="*/ 857250 w 1714500"/>
              <a:gd name="T3" fmla="*/ 2143125 h 2143125"/>
              <a:gd name="T4" fmla="*/ 0 w 1714500"/>
              <a:gd name="T5" fmla="*/ 1071563 h 2143125"/>
              <a:gd name="T6" fmla="*/ 857250 w 1714500"/>
              <a:gd name="T7" fmla="*/ 0 h 2143125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83695 w 1714500"/>
              <a:gd name="T13" fmla="*/ 83695 h 2143125"/>
              <a:gd name="T14" fmla="*/ 1571621 w 1714500"/>
              <a:gd name="T15" fmla="*/ 2143125 h 21431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714500" h="2143125">
                <a:moveTo>
                  <a:pt x="285756" y="0"/>
                </a:moveTo>
                <a:lnTo>
                  <a:pt x="1428744" y="0"/>
                </a:lnTo>
                <a:lnTo>
                  <a:pt x="1714500" y="285756"/>
                </a:lnTo>
                <a:lnTo>
                  <a:pt x="1714500" y="2143125"/>
                </a:lnTo>
                <a:lnTo>
                  <a:pt x="0" y="2143125"/>
                </a:lnTo>
                <a:lnTo>
                  <a:pt x="0" y="285756"/>
                </a:lnTo>
                <a:cubicBezTo>
                  <a:pt x="0" y="127937"/>
                  <a:pt x="127937" y="0"/>
                  <a:pt x="285755" y="0"/>
                </a:cubicBez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9232" name="Picture 17" descr="pp_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412875"/>
            <a:ext cx="15113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Прямоугольник 22"/>
          <p:cNvSpPr/>
          <p:nvPr/>
        </p:nvSpPr>
        <p:spPr>
          <a:xfrm>
            <a:off x="2214546" y="1000108"/>
            <a:ext cx="642942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850" algn="just"/>
            <a:r>
              <a:rPr lang="uk-UA" sz="2200" dirty="0" smtClean="0">
                <a:latin typeface="Century" pitchFamily="18" charset="0"/>
              </a:rPr>
              <a:t>Моїм творчим кредо є реалізація прогресивних  методів навчання, які можуть  забезпечити високий рівень засвоєння учнями вивченого матеріалу; зробити так, щоб навчання для дітей не було тягарем, а диктувалось їх внутрішньою потребою і бажанням здобувати знання. </a:t>
            </a:r>
            <a:endParaRPr lang="ru-RU" sz="2200" dirty="0">
              <a:latin typeface="Century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4499992" y="3789040"/>
            <a:ext cx="4319340" cy="255462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indent="355600">
              <a:lnSpc>
                <a:spcPct val="80000"/>
              </a:lnSpc>
            </a:pPr>
            <a:r>
              <a:rPr lang="uk-UA" sz="2000" dirty="0" smtClean="0">
                <a:solidFill>
                  <a:srgbClr val="3E1A0A"/>
                </a:solidFill>
                <a:latin typeface="Century" pitchFamily="18" charset="0"/>
              </a:rPr>
              <a:t>Навчання повинно бути цікавим, яскравим, емоційно-образним. 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„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Нудні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 уроки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тільки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й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можуть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,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що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викликати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 ненависть до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викладача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і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до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 того,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що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 </a:t>
            </a:r>
            <a:r>
              <a:rPr lang="ru-RU" sz="2000" i="1" dirty="0" err="1" smtClean="0">
                <a:solidFill>
                  <a:srgbClr val="3E1A0A"/>
                </a:solidFill>
                <a:latin typeface="Century" pitchFamily="18" charset="0"/>
              </a:rPr>
              <a:t>викладається</a:t>
            </a: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”  </a:t>
            </a:r>
          </a:p>
          <a:p>
            <a:pPr indent="355600" algn="r">
              <a:lnSpc>
                <a:spcPct val="80000"/>
              </a:lnSpc>
            </a:pPr>
            <a:r>
              <a:rPr lang="ru-RU" sz="2000" i="1" dirty="0" smtClean="0">
                <a:solidFill>
                  <a:srgbClr val="3E1A0A"/>
                </a:solidFill>
                <a:latin typeface="Century" pitchFamily="18" charset="0"/>
              </a:rPr>
              <a:t>(Ж.-Ж. Руссо)</a:t>
            </a:r>
            <a:r>
              <a:rPr lang="ru-RU" sz="2000" dirty="0" smtClean="0">
                <a:solidFill>
                  <a:srgbClr val="3E1A0A"/>
                </a:solidFill>
                <a:latin typeface="Century" pitchFamily="18" charset="0"/>
              </a:rPr>
              <a:t> </a:t>
            </a:r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107504" y="3501008"/>
          <a:ext cx="424847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2911"/>
    </mc:Choice>
    <mc:Fallback>
      <p:transition spd="slow" advTm="32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86813" cy="914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sz="3600" smtClean="0"/>
              <a:t>Порівняння навчальних досягнень учнів за 2009-2010 н.р.</a:t>
            </a:r>
            <a:endParaRPr lang="en-US" sz="3600" smtClean="0"/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gray">
          <a:xfrm>
            <a:off x="428625" y="4572000"/>
            <a:ext cx="2643188" cy="620713"/>
          </a:xfrm>
          <a:prstGeom prst="cube">
            <a:avLst>
              <a:gd name="adj" fmla="val 49880"/>
            </a:avLst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gray">
          <a:xfrm rot="16200000" flipV="1">
            <a:off x="663575" y="3694113"/>
            <a:ext cx="1689100" cy="4445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75686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gray">
          <a:xfrm rot="16200000" flipV="1">
            <a:off x="411162" y="4017963"/>
            <a:ext cx="1050925" cy="4445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1">
                  <a:gamma/>
                  <a:shade val="7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gray">
          <a:xfrm>
            <a:off x="1296358" y="4857750"/>
            <a:ext cx="766428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6 – A</a:t>
            </a:r>
            <a:r>
              <a:rPr lang="ru-RU" sz="1600" dirty="0" smtClean="0"/>
              <a:t>,Б</a:t>
            </a:r>
            <a:endParaRPr lang="en-US" sz="1600" dirty="0"/>
          </a:p>
        </p:txBody>
      </p:sp>
      <p:sp>
        <p:nvSpPr>
          <p:cNvPr id="16391" name="AutoShape 24"/>
          <p:cNvSpPr>
            <a:spLocks noChangeArrowheads="1"/>
          </p:cNvSpPr>
          <p:nvPr/>
        </p:nvSpPr>
        <p:spPr bwMode="gray">
          <a:xfrm>
            <a:off x="3286125" y="4572000"/>
            <a:ext cx="2500313" cy="620713"/>
          </a:xfrm>
          <a:prstGeom prst="cube">
            <a:avLst>
              <a:gd name="adj" fmla="val 49880"/>
            </a:avLst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32793" name="AutoShape 25"/>
          <p:cNvSpPr>
            <a:spLocks noChangeArrowheads="1"/>
          </p:cNvSpPr>
          <p:nvPr/>
        </p:nvSpPr>
        <p:spPr bwMode="gray">
          <a:xfrm rot="16200000" flipV="1">
            <a:off x="4018756" y="3767932"/>
            <a:ext cx="1408113" cy="4445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75686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32794" name="AutoShape 26"/>
          <p:cNvSpPr>
            <a:spLocks noChangeArrowheads="1"/>
          </p:cNvSpPr>
          <p:nvPr/>
        </p:nvSpPr>
        <p:spPr bwMode="gray">
          <a:xfrm rot="16200000" flipV="1">
            <a:off x="3544887" y="3956051"/>
            <a:ext cx="1069975" cy="4445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1">
                  <a:gamma/>
                  <a:shade val="7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6394" name="AutoShape 27"/>
          <p:cNvSpPr>
            <a:spLocks noChangeArrowheads="1"/>
          </p:cNvSpPr>
          <p:nvPr/>
        </p:nvSpPr>
        <p:spPr bwMode="gray">
          <a:xfrm>
            <a:off x="6000750" y="4500563"/>
            <a:ext cx="2714625" cy="642937"/>
          </a:xfrm>
          <a:prstGeom prst="cube">
            <a:avLst>
              <a:gd name="adj" fmla="val 49880"/>
            </a:avLst>
          </a:prstGeom>
          <a:solidFill>
            <a:srgbClr val="96969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32796" name="AutoShape 28"/>
          <p:cNvSpPr>
            <a:spLocks noChangeArrowheads="1"/>
          </p:cNvSpPr>
          <p:nvPr/>
        </p:nvSpPr>
        <p:spPr bwMode="gray">
          <a:xfrm rot="16200000" flipV="1">
            <a:off x="6153026" y="3630489"/>
            <a:ext cx="1711574" cy="4445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75686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32797" name="AutoShape 29"/>
          <p:cNvSpPr>
            <a:spLocks noChangeArrowheads="1"/>
          </p:cNvSpPr>
          <p:nvPr/>
        </p:nvSpPr>
        <p:spPr bwMode="gray">
          <a:xfrm rot="16200000" flipV="1">
            <a:off x="5685569" y="3742470"/>
            <a:ext cx="1501899" cy="442912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1">
                  <a:gamma/>
                  <a:shade val="7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6397" name="Text Box 30"/>
          <p:cNvSpPr txBox="1">
            <a:spLocks noChangeArrowheads="1"/>
          </p:cNvSpPr>
          <p:nvPr/>
        </p:nvSpPr>
        <p:spPr bwMode="gray">
          <a:xfrm>
            <a:off x="4104775" y="4857750"/>
            <a:ext cx="56297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7 - A</a:t>
            </a:r>
            <a:endParaRPr lang="en-US" sz="1600" dirty="0"/>
          </a:p>
        </p:txBody>
      </p:sp>
      <p:sp>
        <p:nvSpPr>
          <p:cNvPr id="16399" name="Text Box 36"/>
          <p:cNvSpPr txBox="1">
            <a:spLocks noChangeArrowheads="1"/>
          </p:cNvSpPr>
          <p:nvPr/>
        </p:nvSpPr>
        <p:spPr bwMode="gray">
          <a:xfrm>
            <a:off x="6084168" y="2996952"/>
            <a:ext cx="1614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43</a:t>
            </a:r>
            <a:r>
              <a:rPr lang="uk-UA" sz="1400" b="1" dirty="0" smtClean="0"/>
              <a:t>%</a:t>
            </a:r>
            <a:endParaRPr lang="en-US" sz="1400" b="1" dirty="0"/>
          </a:p>
        </p:txBody>
      </p:sp>
      <p:sp>
        <p:nvSpPr>
          <p:cNvPr id="16400" name="Text Box 40"/>
          <p:cNvSpPr txBox="1">
            <a:spLocks noChangeArrowheads="1"/>
          </p:cNvSpPr>
          <p:nvPr/>
        </p:nvSpPr>
        <p:spPr bwMode="gray">
          <a:xfrm>
            <a:off x="6804248" y="2708920"/>
            <a:ext cx="57606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52</a:t>
            </a:r>
            <a:r>
              <a:rPr lang="uk-UA" sz="1400" b="1" dirty="0" smtClean="0"/>
              <a:t>%</a:t>
            </a:r>
            <a:endParaRPr lang="en-US" sz="1400" b="1" dirty="0"/>
          </a:p>
        </p:txBody>
      </p:sp>
      <p:sp>
        <p:nvSpPr>
          <p:cNvPr id="25" name="AutoShape 29"/>
          <p:cNvSpPr>
            <a:spLocks noChangeArrowheads="1"/>
          </p:cNvSpPr>
          <p:nvPr/>
        </p:nvSpPr>
        <p:spPr bwMode="gray">
          <a:xfrm rot="16200000" flipV="1">
            <a:off x="7476070" y="4318531"/>
            <a:ext cx="349770" cy="442913"/>
          </a:xfrm>
          <a:prstGeom prst="cube">
            <a:avLst>
              <a:gd name="adj" fmla="val 23792"/>
            </a:avLst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6402" name="Text Box 36"/>
          <p:cNvSpPr txBox="1">
            <a:spLocks noChangeArrowheads="1"/>
          </p:cNvSpPr>
          <p:nvPr/>
        </p:nvSpPr>
        <p:spPr bwMode="gray">
          <a:xfrm>
            <a:off x="7529513" y="3933056"/>
            <a:ext cx="1614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5</a:t>
            </a:r>
            <a:r>
              <a:rPr lang="uk-UA" sz="1400" b="1" dirty="0" smtClean="0"/>
              <a:t>%</a:t>
            </a:r>
            <a:endParaRPr lang="en-US" sz="1400" b="1" dirty="0"/>
          </a:p>
        </p:txBody>
      </p:sp>
      <p:sp>
        <p:nvSpPr>
          <p:cNvPr id="16403" name="Text Box 36"/>
          <p:cNvSpPr txBox="1">
            <a:spLocks noChangeArrowheads="1"/>
          </p:cNvSpPr>
          <p:nvPr/>
        </p:nvSpPr>
        <p:spPr bwMode="gray">
          <a:xfrm>
            <a:off x="642938" y="3357563"/>
            <a:ext cx="1614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24</a:t>
            </a:r>
            <a:r>
              <a:rPr lang="uk-UA" sz="1400" b="1" dirty="0" smtClean="0"/>
              <a:t>,6</a:t>
            </a:r>
            <a:r>
              <a:rPr lang="uk-UA" sz="1400" b="1" dirty="0"/>
              <a:t>%</a:t>
            </a:r>
            <a:endParaRPr lang="en-US" sz="1400" b="1" dirty="0"/>
          </a:p>
        </p:txBody>
      </p:sp>
      <p:sp>
        <p:nvSpPr>
          <p:cNvPr id="28" name="AutoShape 29"/>
          <p:cNvSpPr>
            <a:spLocks noChangeArrowheads="1"/>
          </p:cNvSpPr>
          <p:nvPr/>
        </p:nvSpPr>
        <p:spPr bwMode="gray">
          <a:xfrm rot="16200000" flipV="1">
            <a:off x="1652202" y="4138227"/>
            <a:ext cx="853257" cy="442913"/>
          </a:xfrm>
          <a:prstGeom prst="cube">
            <a:avLst>
              <a:gd name="adj" fmla="val 23792"/>
            </a:avLst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6405" name="Text Box 36"/>
          <p:cNvSpPr txBox="1">
            <a:spLocks noChangeArrowheads="1"/>
          </p:cNvSpPr>
          <p:nvPr/>
        </p:nvSpPr>
        <p:spPr bwMode="gray">
          <a:xfrm>
            <a:off x="1785938" y="3571875"/>
            <a:ext cx="1614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 dirty="0" smtClean="0"/>
              <a:t>2</a:t>
            </a:r>
            <a:r>
              <a:rPr lang="en-US" sz="1400" b="1" dirty="0" smtClean="0"/>
              <a:t>0</a:t>
            </a:r>
            <a:r>
              <a:rPr lang="uk-UA" sz="1400" b="1" dirty="0" smtClean="0"/>
              <a:t>,4</a:t>
            </a:r>
            <a:r>
              <a:rPr lang="uk-UA" sz="1400" b="1" dirty="0"/>
              <a:t>%</a:t>
            </a:r>
            <a:endParaRPr lang="en-US" sz="1400" b="1" dirty="0"/>
          </a:p>
        </p:txBody>
      </p:sp>
      <p:sp>
        <p:nvSpPr>
          <p:cNvPr id="16406" name="Text Box 40"/>
          <p:cNvSpPr txBox="1">
            <a:spLocks noChangeArrowheads="1"/>
          </p:cNvSpPr>
          <p:nvPr/>
        </p:nvSpPr>
        <p:spPr bwMode="gray">
          <a:xfrm>
            <a:off x="1357313" y="2786063"/>
            <a:ext cx="1328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/>
              <a:t>50%</a:t>
            </a:r>
            <a:endParaRPr lang="en-US" sz="1400" b="1"/>
          </a:p>
        </p:txBody>
      </p:sp>
      <p:sp>
        <p:nvSpPr>
          <p:cNvPr id="31" name="AutoShape 26"/>
          <p:cNvSpPr>
            <a:spLocks noChangeArrowheads="1"/>
          </p:cNvSpPr>
          <p:nvPr/>
        </p:nvSpPr>
        <p:spPr bwMode="gray">
          <a:xfrm rot="16200000" flipV="1">
            <a:off x="4868478" y="4136640"/>
            <a:ext cx="851670" cy="444500"/>
          </a:xfrm>
          <a:prstGeom prst="cube">
            <a:avLst>
              <a:gd name="adj" fmla="val 23792"/>
            </a:avLst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6408" name="Text Box 40"/>
          <p:cNvSpPr txBox="1">
            <a:spLocks noChangeArrowheads="1"/>
          </p:cNvSpPr>
          <p:nvPr/>
        </p:nvSpPr>
        <p:spPr bwMode="gray">
          <a:xfrm>
            <a:off x="4572000" y="2928938"/>
            <a:ext cx="132873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 dirty="0" smtClean="0"/>
              <a:t>4</a:t>
            </a:r>
            <a:r>
              <a:rPr lang="en-US" sz="1400" b="1" dirty="0" smtClean="0"/>
              <a:t>4</a:t>
            </a:r>
            <a:r>
              <a:rPr lang="uk-UA" sz="1400" b="1" dirty="0" smtClean="0"/>
              <a:t>,1</a:t>
            </a:r>
            <a:r>
              <a:rPr lang="uk-UA" sz="1400" b="1" dirty="0"/>
              <a:t>%</a:t>
            </a:r>
            <a:endParaRPr lang="en-US" sz="1400" b="1" dirty="0"/>
          </a:p>
        </p:txBody>
      </p:sp>
      <p:sp>
        <p:nvSpPr>
          <p:cNvPr id="16409" name="Text Box 36"/>
          <p:cNvSpPr txBox="1">
            <a:spLocks noChangeArrowheads="1"/>
          </p:cNvSpPr>
          <p:nvPr/>
        </p:nvSpPr>
        <p:spPr bwMode="gray">
          <a:xfrm>
            <a:off x="3786188" y="3286125"/>
            <a:ext cx="1614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/>
              <a:t>33,3%</a:t>
            </a:r>
            <a:endParaRPr lang="en-US" sz="1400" b="1"/>
          </a:p>
        </p:txBody>
      </p:sp>
      <p:sp>
        <p:nvSpPr>
          <p:cNvPr id="16410" name="Text Box 36"/>
          <p:cNvSpPr txBox="1">
            <a:spLocks noChangeArrowheads="1"/>
          </p:cNvSpPr>
          <p:nvPr/>
        </p:nvSpPr>
        <p:spPr bwMode="gray">
          <a:xfrm>
            <a:off x="5072063" y="3429000"/>
            <a:ext cx="1614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 dirty="0" smtClean="0"/>
              <a:t>2</a:t>
            </a:r>
            <a:r>
              <a:rPr lang="en-US" sz="1400" b="1" dirty="0" smtClean="0"/>
              <a:t>2</a:t>
            </a:r>
            <a:r>
              <a:rPr lang="uk-UA" sz="1400" b="1" dirty="0" smtClean="0"/>
              <a:t>,6</a:t>
            </a:r>
            <a:r>
              <a:rPr lang="uk-UA" sz="1400" b="1" dirty="0"/>
              <a:t>%</a:t>
            </a:r>
            <a:endParaRPr lang="en-US" sz="1400" b="1" dirty="0"/>
          </a:p>
        </p:txBody>
      </p:sp>
      <p:sp>
        <p:nvSpPr>
          <p:cNvPr id="32" name="AutoShape 5"/>
          <p:cNvSpPr>
            <a:spLocks noChangeArrowheads="1"/>
          </p:cNvSpPr>
          <p:nvPr/>
        </p:nvSpPr>
        <p:spPr bwMode="gray">
          <a:xfrm rot="16200000" flipV="1">
            <a:off x="793750" y="1077913"/>
            <a:ext cx="285750" cy="4445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accent1">
                  <a:gamma/>
                  <a:shade val="75686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33" name="AutoShape 4"/>
          <p:cNvSpPr>
            <a:spLocks noChangeArrowheads="1"/>
          </p:cNvSpPr>
          <p:nvPr/>
        </p:nvSpPr>
        <p:spPr bwMode="gray">
          <a:xfrm rot="16200000" flipV="1">
            <a:off x="793750" y="1420813"/>
            <a:ext cx="285750" cy="444500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chemeClr val="hlink">
                  <a:gamma/>
                  <a:shade val="75686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34" name="AutoShape 29"/>
          <p:cNvSpPr>
            <a:spLocks noChangeArrowheads="1"/>
          </p:cNvSpPr>
          <p:nvPr/>
        </p:nvSpPr>
        <p:spPr bwMode="gray">
          <a:xfrm rot="16200000" flipV="1">
            <a:off x="792957" y="1778793"/>
            <a:ext cx="285750" cy="442913"/>
          </a:xfrm>
          <a:prstGeom prst="cube">
            <a:avLst>
              <a:gd name="adj" fmla="val 23792"/>
            </a:avLst>
          </a:prstGeom>
          <a:solidFill>
            <a:schemeClr val="accent2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6414" name="Text Box 40"/>
          <p:cNvSpPr txBox="1">
            <a:spLocks noChangeArrowheads="1"/>
          </p:cNvSpPr>
          <p:nvPr/>
        </p:nvSpPr>
        <p:spPr bwMode="gray">
          <a:xfrm>
            <a:off x="1187450" y="1071563"/>
            <a:ext cx="2000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/>
              <a:t>Високий рівень</a:t>
            </a:r>
            <a:endParaRPr lang="en-US" sz="1400" b="1"/>
          </a:p>
        </p:txBody>
      </p:sp>
      <p:sp>
        <p:nvSpPr>
          <p:cNvPr id="16415" name="Text Box 40"/>
          <p:cNvSpPr txBox="1">
            <a:spLocks noChangeArrowheads="1"/>
          </p:cNvSpPr>
          <p:nvPr/>
        </p:nvSpPr>
        <p:spPr bwMode="gray">
          <a:xfrm>
            <a:off x="1214438" y="1428750"/>
            <a:ext cx="2000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/>
              <a:t>Достатній рівень</a:t>
            </a:r>
            <a:endParaRPr lang="en-US" sz="1400" b="1"/>
          </a:p>
        </p:txBody>
      </p:sp>
      <p:sp>
        <p:nvSpPr>
          <p:cNvPr id="16416" name="Text Box 40"/>
          <p:cNvSpPr txBox="1">
            <a:spLocks noChangeArrowheads="1"/>
          </p:cNvSpPr>
          <p:nvPr/>
        </p:nvSpPr>
        <p:spPr bwMode="gray">
          <a:xfrm>
            <a:off x="1214438" y="1785938"/>
            <a:ext cx="2000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/>
              <a:t>Середній рівень</a:t>
            </a:r>
            <a:endParaRPr lang="en-US" sz="1400" b="1"/>
          </a:p>
        </p:txBody>
      </p:sp>
      <p:sp>
        <p:nvSpPr>
          <p:cNvPr id="16418" name="Text Box 6"/>
          <p:cNvSpPr txBox="1">
            <a:spLocks noChangeArrowheads="1"/>
          </p:cNvSpPr>
          <p:nvPr/>
        </p:nvSpPr>
        <p:spPr bwMode="gray">
          <a:xfrm>
            <a:off x="428625" y="5286375"/>
            <a:ext cx="2144713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1600"/>
              <a:t>Уроки проводяться </a:t>
            </a:r>
          </a:p>
          <a:p>
            <a:pPr algn="ctr"/>
            <a:r>
              <a:rPr lang="uk-UA" sz="1600"/>
              <a:t>з використанням ІКТ</a:t>
            </a:r>
            <a:endParaRPr lang="en-US" sz="1600"/>
          </a:p>
        </p:txBody>
      </p:sp>
      <p:sp>
        <p:nvSpPr>
          <p:cNvPr id="16419" name="Text Box 6"/>
          <p:cNvSpPr txBox="1">
            <a:spLocks noChangeArrowheads="1"/>
          </p:cNvSpPr>
          <p:nvPr/>
        </p:nvSpPr>
        <p:spPr bwMode="gray">
          <a:xfrm>
            <a:off x="3214688" y="5286375"/>
            <a:ext cx="5173736" cy="830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uk-UA" sz="1600" dirty="0"/>
              <a:t>Уроки проводяться </a:t>
            </a:r>
          </a:p>
          <a:p>
            <a:pPr algn="ctr"/>
            <a:r>
              <a:rPr lang="uk-UA" sz="1600" dirty="0"/>
              <a:t>з використанням ІКТ та</a:t>
            </a:r>
          </a:p>
          <a:p>
            <a:pPr algn="ctr"/>
            <a:r>
              <a:rPr lang="uk-UA" sz="1600" dirty="0"/>
              <a:t> проектної технології</a:t>
            </a:r>
            <a:endParaRPr lang="en-US" sz="1600" dirty="0"/>
          </a:p>
        </p:txBody>
      </p:sp>
      <p:sp>
        <p:nvSpPr>
          <p:cNvPr id="16421" name="AutoShape 11"/>
          <p:cNvSpPr>
            <a:spLocks noChangeArrowheads="1"/>
          </p:cNvSpPr>
          <p:nvPr/>
        </p:nvSpPr>
        <p:spPr bwMode="ltGray">
          <a:xfrm rot="16200000" flipV="1">
            <a:off x="804863" y="2124075"/>
            <a:ext cx="285750" cy="46672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B69B58"/>
              </a:gs>
              <a:gs pos="100000">
                <a:srgbClr val="F0CD7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6422" name="Text Box 40"/>
          <p:cNvSpPr txBox="1">
            <a:spLocks noChangeArrowheads="1"/>
          </p:cNvSpPr>
          <p:nvPr/>
        </p:nvSpPr>
        <p:spPr bwMode="gray">
          <a:xfrm>
            <a:off x="1285875" y="2143125"/>
            <a:ext cx="2000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 b="1"/>
              <a:t>Початковий рівень</a:t>
            </a:r>
            <a:endParaRPr lang="en-US" sz="1400" b="1"/>
          </a:p>
        </p:txBody>
      </p:sp>
      <p:sp>
        <p:nvSpPr>
          <p:cNvPr id="16424" name="AutoShape 11"/>
          <p:cNvSpPr>
            <a:spLocks noChangeArrowheads="1"/>
          </p:cNvSpPr>
          <p:nvPr/>
        </p:nvSpPr>
        <p:spPr bwMode="ltGray">
          <a:xfrm rot="16200000" flipV="1">
            <a:off x="2457983" y="4335994"/>
            <a:ext cx="408508" cy="466725"/>
          </a:xfrm>
          <a:prstGeom prst="cube">
            <a:avLst>
              <a:gd name="adj" fmla="val 23792"/>
            </a:avLst>
          </a:prstGeom>
          <a:gradFill rotWithShape="1">
            <a:gsLst>
              <a:gs pos="0">
                <a:srgbClr val="B69B58"/>
              </a:gs>
              <a:gs pos="100000">
                <a:srgbClr val="F0CD7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uk-UA"/>
          </a:p>
        </p:txBody>
      </p:sp>
      <p:sp>
        <p:nvSpPr>
          <p:cNvPr id="16425" name="Text Box 36"/>
          <p:cNvSpPr txBox="1">
            <a:spLocks noChangeArrowheads="1"/>
          </p:cNvSpPr>
          <p:nvPr/>
        </p:nvSpPr>
        <p:spPr bwMode="gray">
          <a:xfrm>
            <a:off x="2428875" y="3714750"/>
            <a:ext cx="16144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 smtClean="0"/>
              <a:t>5</a:t>
            </a:r>
            <a:r>
              <a:rPr lang="uk-UA" sz="1400" b="1" dirty="0" smtClean="0"/>
              <a:t>%</a:t>
            </a:r>
            <a:endParaRPr lang="en-US" sz="1400" b="1" dirty="0"/>
          </a:p>
        </p:txBody>
      </p:sp>
      <p:sp>
        <p:nvSpPr>
          <p:cNvPr id="42" name="Text Box 36"/>
          <p:cNvSpPr txBox="1">
            <a:spLocks noChangeArrowheads="1"/>
          </p:cNvSpPr>
          <p:nvPr/>
        </p:nvSpPr>
        <p:spPr bwMode="gray">
          <a:xfrm>
            <a:off x="6588224" y="4869160"/>
            <a:ext cx="161448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j-lt"/>
              </a:rPr>
              <a:t>5 – A,</a:t>
            </a:r>
            <a:r>
              <a:rPr lang="ru-RU" sz="1600" dirty="0" smtClean="0">
                <a:latin typeface="+mj-lt"/>
              </a:rPr>
              <a:t>Б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Admin\Рабочий стол\Учитель року Корнійчук\Грамоти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2520000" cy="3568620"/>
          </a:xfrm>
          <a:prstGeom prst="rect">
            <a:avLst/>
          </a:prstGeom>
          <a:noFill/>
        </p:spPr>
      </p:pic>
      <p:pic>
        <p:nvPicPr>
          <p:cNvPr id="63491" name="Picture 3" descr="C:\Documents and Settings\Admin\Рабочий стол\Учитель року Корнійчук\Грамоти\Рисунок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92696"/>
            <a:ext cx="2520000" cy="3610528"/>
          </a:xfrm>
          <a:prstGeom prst="rect">
            <a:avLst/>
          </a:prstGeom>
          <a:noFill/>
        </p:spPr>
      </p:pic>
      <p:pic>
        <p:nvPicPr>
          <p:cNvPr id="63492" name="Picture 4" descr="C:\Documents and Settings\Admin\Рабочий стол\Учитель року Корнійчук\Грамоти\Рисуно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4000" y="1772816"/>
            <a:ext cx="2520000" cy="3544908"/>
          </a:xfrm>
          <a:prstGeom prst="rect">
            <a:avLst/>
          </a:prstGeom>
          <a:noFill/>
        </p:spPr>
      </p:pic>
      <p:pic>
        <p:nvPicPr>
          <p:cNvPr id="5" name="Рисунок 4" descr="Грамот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1196752"/>
            <a:ext cx="2520000" cy="3615463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4" descr="BORSHI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88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51520" y="0"/>
            <a:ext cx="87129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Напрями та форми </a:t>
            </a:r>
            <a:r>
              <a:rPr lang="uk-UA" sz="32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позакласної  </a:t>
            </a:r>
            <a:r>
              <a:rPr lang="uk-UA" sz="32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роботи з географії </a:t>
            </a:r>
            <a:endParaRPr lang="ru-RU" sz="32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60400" y="1003300"/>
            <a:ext cx="2376488" cy="79216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00"/>
                </a:solidFill>
              </a:rPr>
              <a:t>Культурно</a:t>
            </a:r>
            <a:r>
              <a:rPr lang="ru-RU" b="1" dirty="0">
                <a:solidFill>
                  <a:srgbClr val="000000"/>
                </a:solidFill>
              </a:rPr>
              <a:t>-</a:t>
            </a:r>
            <a:r>
              <a:rPr lang="uk-UA" b="1" dirty="0">
                <a:solidFill>
                  <a:srgbClr val="000000"/>
                </a:solidFill>
              </a:rPr>
              <a:t>просвітницький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3592513" y="985838"/>
            <a:ext cx="2198687" cy="7921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00"/>
                </a:solidFill>
              </a:rPr>
              <a:t>Науково-дослідницький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6223000" y="976313"/>
            <a:ext cx="2501900" cy="792162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rgbClr val="000000"/>
                </a:solidFill>
              </a:rPr>
              <a:t>Туристсько-краєзнавчий    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7" name="Блок-схема: сохраненные данные 6"/>
          <p:cNvSpPr/>
          <p:nvPr/>
        </p:nvSpPr>
        <p:spPr>
          <a:xfrm flipH="1">
            <a:off x="247650" y="2030413"/>
            <a:ext cx="2808288" cy="576262"/>
          </a:xfrm>
          <a:prstGeom prst="flowChartOnlineStorage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Інформаційні години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Блок-схема: сохраненные данные 13"/>
          <p:cNvSpPr/>
          <p:nvPr/>
        </p:nvSpPr>
        <p:spPr>
          <a:xfrm flipH="1">
            <a:off x="247650" y="2778125"/>
            <a:ext cx="2808288" cy="576263"/>
          </a:xfrm>
          <a:prstGeom prst="flowChartOnlineStorag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Географічні тижні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Блок-схема: сохраненные данные 14"/>
          <p:cNvSpPr/>
          <p:nvPr/>
        </p:nvSpPr>
        <p:spPr>
          <a:xfrm flipH="1">
            <a:off x="230188" y="3471863"/>
            <a:ext cx="2806700" cy="574675"/>
          </a:xfrm>
          <a:prstGeom prst="flowChartOnlineStorage">
            <a:avLst/>
          </a:prstGeom>
          <a:solidFill>
            <a:srgbClr val="0070C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Предметні газети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6" name="Блок-схема: сохраненные данные 15"/>
          <p:cNvSpPr/>
          <p:nvPr/>
        </p:nvSpPr>
        <p:spPr>
          <a:xfrm flipH="1">
            <a:off x="209550" y="4191000"/>
            <a:ext cx="2806700" cy="576263"/>
          </a:xfrm>
          <a:prstGeom prst="flowChartOnlineStorage">
            <a:avLst/>
          </a:prstGeom>
          <a:solidFill>
            <a:schemeClr val="accent5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Географічні вечори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Блок-схема: сохраненные данные 16"/>
          <p:cNvSpPr/>
          <p:nvPr/>
        </p:nvSpPr>
        <p:spPr>
          <a:xfrm flipH="1">
            <a:off x="3151188" y="2043113"/>
            <a:ext cx="2806700" cy="576262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Олімпіади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Блок-схема: сохраненные данные 17"/>
          <p:cNvSpPr/>
          <p:nvPr/>
        </p:nvSpPr>
        <p:spPr>
          <a:xfrm flipH="1">
            <a:off x="3201988" y="2817813"/>
            <a:ext cx="2943225" cy="576262"/>
          </a:xfrm>
          <a:prstGeom prst="flowChartOnlineStorage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sz="1400" dirty="0">
                <a:solidFill>
                  <a:schemeClr val="tx1"/>
                </a:solidFill>
              </a:rPr>
              <a:t>Науково-дослідницькі роботи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Блок-схема: сохраненные данные 18"/>
          <p:cNvSpPr/>
          <p:nvPr/>
        </p:nvSpPr>
        <p:spPr>
          <a:xfrm flipH="1">
            <a:off x="3202459" y="3615158"/>
            <a:ext cx="2806928" cy="576064"/>
          </a:xfrm>
          <a:prstGeom prst="flowChartOnlineStorage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Проектна діяльність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Блок-схема: сохраненные данные 19"/>
          <p:cNvSpPr/>
          <p:nvPr/>
        </p:nvSpPr>
        <p:spPr>
          <a:xfrm flipH="1">
            <a:off x="3416300" y="4303713"/>
            <a:ext cx="5457825" cy="576262"/>
          </a:xfrm>
          <a:prstGeom prst="flowChartOnlineStorag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dirty="0">
                <a:solidFill>
                  <a:schemeClr val="tx1"/>
                </a:solidFill>
              </a:rPr>
              <a:t>Участь у Всеукраїнських конкурсах та експедиціях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Блок-схема: сохраненные данные 20"/>
          <p:cNvSpPr/>
          <p:nvPr/>
        </p:nvSpPr>
        <p:spPr>
          <a:xfrm flipH="1">
            <a:off x="5918200" y="2030413"/>
            <a:ext cx="2806700" cy="576262"/>
          </a:xfrm>
          <a:prstGeom prst="flowChartOnlineStorage">
            <a:avLst/>
          </a:prstGeom>
          <a:solidFill>
            <a:srgbClr val="00B05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    Екскурсії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Блок-схема: сохраненные данные 21"/>
          <p:cNvSpPr/>
          <p:nvPr/>
        </p:nvSpPr>
        <p:spPr>
          <a:xfrm flipH="1">
            <a:off x="6067425" y="2817813"/>
            <a:ext cx="2806700" cy="576262"/>
          </a:xfrm>
          <a:prstGeom prst="flowChartOnlineStorage">
            <a:avLst/>
          </a:prstGeom>
          <a:solidFill>
            <a:srgbClr val="7030A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     Походи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Блок-схема: сохраненные данные 22"/>
          <p:cNvSpPr/>
          <p:nvPr/>
        </p:nvSpPr>
        <p:spPr>
          <a:xfrm flipH="1">
            <a:off x="6035675" y="3614738"/>
            <a:ext cx="2806700" cy="576262"/>
          </a:xfrm>
          <a:prstGeom prst="flowChartOnlineStorag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uk-UA" dirty="0">
                <a:solidFill>
                  <a:schemeClr val="tx1"/>
                </a:solidFill>
              </a:rPr>
              <a:t>    Подорожі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4514" name="Picture 2" descr="C:\Documents and Settings\Admin\Рабочий стол\Учитель року Корнійчук\Оксані Миколаївні\Скелі Довбуш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27303">
            <a:off x="6947393" y="5023297"/>
            <a:ext cx="2136479" cy="1602359"/>
          </a:xfrm>
          <a:prstGeom prst="rect">
            <a:avLst/>
          </a:prstGeom>
          <a:noFill/>
        </p:spPr>
      </p:pic>
      <p:pic>
        <p:nvPicPr>
          <p:cNvPr id="64515" name="Picture 3" descr="C:\Documents and Settings\Admin\Рабочий стол\Учитель року Корнійчук\Оксані Миколаївні\виховний захі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6075">
            <a:off x="186880" y="4849010"/>
            <a:ext cx="2308516" cy="1731387"/>
          </a:xfrm>
          <a:prstGeom prst="rect">
            <a:avLst/>
          </a:prstGeom>
          <a:noFill/>
        </p:spPr>
      </p:pic>
      <p:pic>
        <p:nvPicPr>
          <p:cNvPr id="64516" name="Picture 4" descr="C:\Documents and Settings\Admin\Рабочий стол\Учитель року Корнійчук\Оксані Миколаївні\Форт Буаяр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941168"/>
            <a:ext cx="2376264" cy="1782198"/>
          </a:xfrm>
          <a:prstGeom prst="rect">
            <a:avLst/>
          </a:prstGeom>
          <a:noFill/>
        </p:spPr>
      </p:pic>
      <p:pic>
        <p:nvPicPr>
          <p:cNvPr id="62466" name="Picture 2" descr="C:\Documents and Settings\Admin\Рабочий стол\Учитель року Корнійчук\нові фото\Фото003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941168"/>
            <a:ext cx="2173522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720080"/>
          </a:xfrm>
        </p:spPr>
        <p:txBody>
          <a:bodyPr>
            <a:normAutofit/>
          </a:bodyPr>
          <a:lstStyle/>
          <a:p>
            <a:pPr eaLnBrk="1" hangingPunct="1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Висновки</a:t>
            </a: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rmAutofit fontScale="92500"/>
          </a:bodyPr>
          <a:lstStyle/>
          <a:p>
            <a:pPr marL="0" indent="357188" algn="just" eaLnBrk="1" hangingPunct="1">
              <a:buFont typeface="Wingdings" pitchFamily="2" charset="2"/>
              <a:buNone/>
            </a:pPr>
            <a:r>
              <a:rPr lang="uk-UA" sz="2400" b="1" dirty="0" smtClean="0">
                <a:latin typeface="Cambria" pitchFamily="18" charset="0"/>
              </a:rPr>
              <a:t>Систематичне використання на уроці інтерактивних технологій сприяє наступному:</a:t>
            </a:r>
          </a:p>
          <a:p>
            <a:pPr marL="0" indent="357188" algn="just" eaLnBrk="1" hangingPunct="1">
              <a:buFont typeface="Wingdings" pitchFamily="2" charset="2"/>
              <a:buChar char="ü"/>
            </a:pPr>
            <a:r>
              <a:rPr lang="uk-UA" sz="2400" dirty="0" smtClean="0">
                <a:latin typeface="Cambria" pitchFamily="18" charset="0"/>
              </a:rPr>
              <a:t>зростанню продуктивності уроку;</a:t>
            </a:r>
          </a:p>
          <a:p>
            <a:pPr marL="0" indent="357188" algn="just" eaLnBrk="1" hangingPunct="1">
              <a:buFont typeface="Wingdings" pitchFamily="2" charset="2"/>
              <a:buChar char="ü"/>
            </a:pPr>
            <a:r>
              <a:rPr lang="uk-UA" sz="2400" dirty="0" smtClean="0">
                <a:latin typeface="Cambria" pitchFamily="18" charset="0"/>
              </a:rPr>
              <a:t>реалізації </a:t>
            </a:r>
            <a:r>
              <a:rPr lang="uk-UA" sz="2400" dirty="0" err="1" smtClean="0">
                <a:latin typeface="Cambria" pitchFamily="18" charset="0"/>
              </a:rPr>
              <a:t>міжпредметних</a:t>
            </a:r>
            <a:r>
              <a:rPr lang="uk-UA" sz="2400" dirty="0" smtClean="0">
                <a:latin typeface="Cambria" pitchFamily="18" charset="0"/>
              </a:rPr>
              <a:t> зв’язків;</a:t>
            </a:r>
          </a:p>
          <a:p>
            <a:pPr marL="0" indent="357188" algn="just" eaLnBrk="1" hangingPunct="1">
              <a:buFont typeface="Wingdings" pitchFamily="2" charset="2"/>
              <a:buChar char="ü"/>
            </a:pPr>
            <a:r>
              <a:rPr lang="uk-UA" sz="2400" dirty="0" smtClean="0">
                <a:latin typeface="Cambria" pitchFamily="18" charset="0"/>
              </a:rPr>
              <a:t>уможливленню організації проектної діяльності учнів зі створення навчальних програм під керуванням викладача;</a:t>
            </a:r>
          </a:p>
          <a:p>
            <a:pPr marL="0" indent="357188" algn="just" eaLnBrk="1" hangingPunct="1">
              <a:buFont typeface="Wingdings" pitchFamily="2" charset="2"/>
              <a:buChar char="ü"/>
            </a:pPr>
            <a:r>
              <a:rPr lang="uk-UA" sz="2400" dirty="0" smtClean="0">
                <a:latin typeface="Cambria" pitchFamily="18" charset="0"/>
              </a:rPr>
              <a:t>логічному викладу навчального матеріалу, що значно підвищує рівень знань учнів;</a:t>
            </a:r>
          </a:p>
          <a:p>
            <a:pPr marL="0" indent="357188" algn="just" eaLnBrk="1" hangingPunct="1">
              <a:buFont typeface="Wingdings" pitchFamily="2" charset="2"/>
              <a:buChar char="ü"/>
            </a:pPr>
            <a:r>
              <a:rPr lang="uk-UA" sz="2400" dirty="0" smtClean="0">
                <a:latin typeface="Cambria" pitchFamily="18" charset="0"/>
              </a:rPr>
              <a:t>покращенню взаємин "</a:t>
            </a:r>
            <a:r>
              <a:rPr lang="uk-UA" sz="2400" dirty="0" err="1" smtClean="0">
                <a:latin typeface="Cambria" pitchFamily="18" charset="0"/>
              </a:rPr>
              <a:t>учень-викладач“</a:t>
            </a:r>
            <a:r>
              <a:rPr lang="uk-UA" sz="2400" dirty="0" smtClean="0">
                <a:latin typeface="Cambria" pitchFamily="18" charset="0"/>
              </a:rPr>
              <a:t>;</a:t>
            </a:r>
          </a:p>
          <a:p>
            <a:pPr marL="0" indent="357188" algn="just" eaLnBrk="1" hangingPunct="1">
              <a:buFont typeface="Wingdings" pitchFamily="2" charset="2"/>
              <a:buChar char="ü"/>
            </a:pPr>
            <a:r>
              <a:rPr lang="uk-UA" sz="2400" dirty="0" smtClean="0">
                <a:latin typeface="Cambria" pitchFamily="18" charset="0"/>
              </a:rPr>
              <a:t>зміні ставлення учнів до комп’ютера: вони починають сприймати його як універсальний інструмент для роботи в будь-якій галузі людської діяльності.</a:t>
            </a:r>
            <a:endParaRPr lang="uk-UA" sz="1800" dirty="0" smtClean="0">
              <a:latin typeface="Cambria" pitchFamily="18" charset="0"/>
            </a:endParaRPr>
          </a:p>
          <a:p>
            <a:pPr marL="0" indent="357188" algn="just" eaLnBrk="1" hangingPunct="1">
              <a:buFont typeface="Wingdings" pitchFamily="2" charset="2"/>
              <a:buNone/>
            </a:pPr>
            <a:endParaRPr lang="uk-UA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2339752" y="5229200"/>
            <a:ext cx="64087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None/>
            </a:pPr>
            <a:r>
              <a:rPr lang="uk-UA" i="1" dirty="0" smtClean="0">
                <a:latin typeface="Century Schoolbook" pitchFamily="18" charset="0"/>
              </a:rPr>
              <a:t>Учитель, будь сонцем, що випромінює людське тепло, і будь благодатним ґрунтом для розвитку людських почуттів; сій знання не лише в пам’яті й свідомості твоїх учнів, а передусім у їхніх душах і серцях</a:t>
            </a:r>
            <a:r>
              <a:rPr lang="uk-UA" i="1" u="sng" dirty="0" smtClean="0">
                <a:latin typeface="Century Schoolbook" pitchFamily="18" charset="0"/>
              </a:rPr>
              <a:t>. </a:t>
            </a:r>
            <a:br>
              <a:rPr lang="uk-UA" i="1" u="sng" dirty="0" smtClean="0">
                <a:latin typeface="Century Schoolbook" pitchFamily="18" charset="0"/>
              </a:rPr>
            </a:br>
            <a:r>
              <a:rPr lang="uk-UA" i="1" dirty="0" smtClean="0">
                <a:latin typeface="Century Schoolbook" pitchFamily="18" charset="0"/>
              </a:rPr>
              <a:t>                                                                      Ш. </a:t>
            </a:r>
            <a:r>
              <a:rPr lang="uk-UA" i="1" dirty="0" err="1" smtClean="0">
                <a:latin typeface="Century Schoolbook" pitchFamily="18" charset="0"/>
              </a:rPr>
              <a:t>Амонашвілі</a:t>
            </a:r>
            <a:endParaRPr lang="uk-UA" i="1" dirty="0">
              <a:latin typeface="Century Schoolbook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395536" y="692696"/>
            <a:ext cx="685800" cy="482600"/>
            <a:chOff x="2078" y="190"/>
            <a:chExt cx="1615" cy="4630"/>
          </a:xfrm>
        </p:grpSpPr>
        <p:sp>
          <p:nvSpPr>
            <p:cNvPr id="10301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10302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13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304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/>
              <a:endParaRPr lang="uk-UA"/>
            </a:p>
          </p:txBody>
        </p:sp>
        <p:sp>
          <p:nvSpPr>
            <p:cNvPr id="15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306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760000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endParaRPr lang="uk-UA"/>
            </a:p>
          </p:txBody>
        </p:sp>
      </p:grpSp>
      <p:sp>
        <p:nvSpPr>
          <p:cNvPr id="17" name="AutoShape 52"/>
          <p:cNvSpPr>
            <a:spLocks noChangeArrowheads="1"/>
          </p:cNvSpPr>
          <p:nvPr/>
        </p:nvSpPr>
        <p:spPr bwMode="gray">
          <a:xfrm>
            <a:off x="1000670" y="710936"/>
            <a:ext cx="4679950" cy="504825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defRPr/>
            </a:pPr>
            <a:r>
              <a:rPr lang="uk-UA" sz="1600" b="1" i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Дата народження:</a:t>
            </a:r>
            <a:r>
              <a:rPr lang="uk-UA" sz="1600" i="1" dirty="0">
                <a:latin typeface="Times New Roman" pitchFamily="18" charset="0"/>
              </a:rPr>
              <a:t> </a:t>
            </a:r>
            <a:r>
              <a:rPr lang="uk-UA" sz="1600" b="1" i="1" dirty="0" smtClean="0">
                <a:latin typeface="Times New Roman" pitchFamily="18" charset="0"/>
              </a:rPr>
              <a:t>9 вересня 1975 </a:t>
            </a:r>
            <a:r>
              <a:rPr lang="uk-UA" sz="1600" b="1" i="1" dirty="0">
                <a:latin typeface="Times New Roman" pitchFamily="18" charset="0"/>
              </a:rPr>
              <a:t>р.</a:t>
            </a:r>
            <a:endParaRPr lang="en-US" sz="1600" b="1" i="1" dirty="0">
              <a:latin typeface="Times New Roman" pitchFamily="18" charset="0"/>
            </a:endParaRPr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500604" y="1353878"/>
            <a:ext cx="685800" cy="482600"/>
            <a:chOff x="2078" y="190"/>
            <a:chExt cx="1615" cy="4630"/>
          </a:xfrm>
        </p:grpSpPr>
        <p:sp>
          <p:nvSpPr>
            <p:cNvPr id="10295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10296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21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98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/>
              <a:endParaRPr lang="uk-UA"/>
            </a:p>
          </p:txBody>
        </p:sp>
        <p:sp>
          <p:nvSpPr>
            <p:cNvPr id="23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300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6600"/>
                </a:gs>
                <a:gs pos="100000">
                  <a:srgbClr val="762F00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endParaRPr lang="uk-UA"/>
            </a:p>
          </p:txBody>
        </p:sp>
      </p:grpSp>
      <p:sp>
        <p:nvSpPr>
          <p:cNvPr id="25" name="AutoShape 52"/>
          <p:cNvSpPr txBox="1">
            <a:spLocks noChangeArrowheads="1"/>
          </p:cNvSpPr>
          <p:nvPr/>
        </p:nvSpPr>
        <p:spPr bwMode="gray">
          <a:xfrm>
            <a:off x="1143546" y="1211002"/>
            <a:ext cx="5743590" cy="576262"/>
          </a:xfrm>
          <a:prstGeom prst="roundRect">
            <a:avLst>
              <a:gd name="adj" fmla="val 50000"/>
            </a:avLst>
          </a:prstGeom>
          <a:ln w="57150" algn="ctr">
            <a:solidFill>
              <a:srgbClr val="FF6600"/>
            </a:solidFill>
            <a:round/>
          </a:ln>
        </p:spPr>
        <p:txBody>
          <a:bodyPr/>
          <a:lstStyle/>
          <a:p>
            <a:pPr marL="273050" indent="-273050">
              <a:lnSpc>
                <a:spcPct val="80000"/>
              </a:lnSpc>
              <a:spcBef>
                <a:spcPct val="20000"/>
              </a:spcBef>
              <a:buClr>
                <a:srgbClr val="0BD0D9"/>
              </a:buClr>
              <a:buSzPct val="95000"/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Освіта:</a:t>
            </a:r>
            <a:r>
              <a:rPr lang="uk-UA" sz="16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1600" b="1" i="1" dirty="0">
                <a:latin typeface="Times New Roman" pitchFamily="18" charset="0"/>
              </a:rPr>
              <a:t>вища, </a:t>
            </a:r>
            <a:r>
              <a:rPr lang="uk-UA" sz="1600" b="1" i="1" dirty="0" smtClean="0">
                <a:latin typeface="Times New Roman" pitchFamily="18" charset="0"/>
              </a:rPr>
              <a:t>Тернопільський педагогічний інститут, 1997 р.	</a:t>
            </a:r>
            <a:endParaRPr lang="en-US" sz="1400" b="1" i="1" dirty="0">
              <a:latin typeface="Times New Roman" pitchFamily="18" charset="0"/>
            </a:endParaRPr>
          </a:p>
        </p:txBody>
      </p:sp>
      <p:grpSp>
        <p:nvGrpSpPr>
          <p:cNvPr id="4" name="Group 53"/>
          <p:cNvGrpSpPr>
            <a:grpSpLocks/>
          </p:cNvGrpSpPr>
          <p:nvPr/>
        </p:nvGrpSpPr>
        <p:grpSpPr bwMode="auto">
          <a:xfrm>
            <a:off x="643480" y="1925382"/>
            <a:ext cx="685800" cy="482600"/>
            <a:chOff x="2078" y="190"/>
            <a:chExt cx="1615" cy="4630"/>
          </a:xfrm>
        </p:grpSpPr>
        <p:sp>
          <p:nvSpPr>
            <p:cNvPr id="10289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10290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29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92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/>
              <a:endParaRPr lang="uk-UA"/>
            </a:p>
          </p:txBody>
        </p:sp>
        <p:sp>
          <p:nvSpPr>
            <p:cNvPr id="31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94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endParaRPr lang="uk-UA"/>
            </a:p>
          </p:txBody>
        </p:sp>
      </p:grpSp>
      <p:sp>
        <p:nvSpPr>
          <p:cNvPr id="33" name="AutoShape 52"/>
          <p:cNvSpPr>
            <a:spLocks noChangeArrowheads="1"/>
          </p:cNvSpPr>
          <p:nvPr/>
        </p:nvSpPr>
        <p:spPr bwMode="gray">
          <a:xfrm>
            <a:off x="1357860" y="1853944"/>
            <a:ext cx="6161088" cy="647700"/>
          </a:xfrm>
          <a:prstGeom prst="roundRect">
            <a:avLst>
              <a:gd name="adj" fmla="val 45574"/>
            </a:avLst>
          </a:prstGeom>
          <a:noFill/>
          <a:ln w="57150" algn="ctr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Спеціальність:</a:t>
            </a:r>
            <a:r>
              <a:rPr lang="uk-UA" sz="1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1600" b="1" i="1" dirty="0" smtClean="0">
                <a:latin typeface="Times New Roman" pitchFamily="18" charset="0"/>
              </a:rPr>
              <a:t>вчитель географії та природознавства з правом викладання біології</a:t>
            </a:r>
            <a:endParaRPr lang="uk-UA" sz="1600" b="1" i="1" dirty="0">
              <a:latin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ru-RU" sz="1400" b="1" i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100" b="1" dirty="0">
              <a:latin typeface="Arial" charset="0"/>
            </a:endParaRPr>
          </a:p>
        </p:txBody>
      </p:sp>
      <p:grpSp>
        <p:nvGrpSpPr>
          <p:cNvPr id="5" name="Group 53"/>
          <p:cNvGrpSpPr>
            <a:grpSpLocks/>
          </p:cNvGrpSpPr>
          <p:nvPr/>
        </p:nvGrpSpPr>
        <p:grpSpPr bwMode="auto">
          <a:xfrm>
            <a:off x="857794" y="2639762"/>
            <a:ext cx="685800" cy="482600"/>
            <a:chOff x="2078" y="190"/>
            <a:chExt cx="1615" cy="4630"/>
          </a:xfrm>
        </p:grpSpPr>
        <p:sp>
          <p:nvSpPr>
            <p:cNvPr id="10283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10284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37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86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/>
              <a:endParaRPr lang="uk-UA"/>
            </a:p>
          </p:txBody>
        </p:sp>
        <p:sp>
          <p:nvSpPr>
            <p:cNvPr id="39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88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475E00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endParaRPr lang="uk-UA"/>
            </a:p>
          </p:txBody>
        </p:sp>
      </p:grpSp>
      <p:sp>
        <p:nvSpPr>
          <p:cNvPr id="41" name="AutoShape 52"/>
          <p:cNvSpPr>
            <a:spLocks noChangeArrowheads="1"/>
          </p:cNvSpPr>
          <p:nvPr/>
        </p:nvSpPr>
        <p:spPr bwMode="gray">
          <a:xfrm>
            <a:off x="1500736" y="2568324"/>
            <a:ext cx="7000924" cy="642942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80800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Місце роботи:</a:t>
            </a:r>
            <a:r>
              <a:rPr lang="uk-UA" sz="1400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uk-UA" sz="16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Тернопільська загальноосвітня школа І – ІІІ ступенів №2                                  	        Тернопільської міської ради Тернопільської області</a:t>
            </a:r>
            <a:endParaRPr lang="uk-UA" sz="3200" b="1" i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1400" b="1" dirty="0">
              <a:latin typeface="Arial" charset="0"/>
            </a:endParaRPr>
          </a:p>
        </p:txBody>
      </p: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1072108" y="3282704"/>
            <a:ext cx="685800" cy="482600"/>
            <a:chOff x="2078" y="190"/>
            <a:chExt cx="1615" cy="4630"/>
          </a:xfrm>
        </p:grpSpPr>
        <p:sp>
          <p:nvSpPr>
            <p:cNvPr id="10277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10278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45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80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/>
              <a:endParaRPr lang="uk-UA"/>
            </a:p>
          </p:txBody>
        </p:sp>
        <p:sp>
          <p:nvSpPr>
            <p:cNvPr id="47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82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33CCCC"/>
                </a:gs>
                <a:gs pos="100000">
                  <a:srgbClr val="185E5E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endParaRPr lang="uk-UA"/>
            </a:p>
          </p:txBody>
        </p:sp>
      </p:grpSp>
      <p:sp>
        <p:nvSpPr>
          <p:cNvPr id="51" name="AutoShape 52"/>
          <p:cNvSpPr>
            <a:spLocks noChangeArrowheads="1"/>
          </p:cNvSpPr>
          <p:nvPr/>
        </p:nvSpPr>
        <p:spPr bwMode="gray">
          <a:xfrm>
            <a:off x="1715050" y="3282704"/>
            <a:ext cx="7000924" cy="642942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33CCCC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Посада:</a:t>
            </a:r>
            <a:r>
              <a:rPr lang="uk-UA" sz="14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1600" b="1" i="1" dirty="0">
                <a:latin typeface="Times New Roman" pitchFamily="18" charset="0"/>
              </a:rPr>
              <a:t>вчитель  </a:t>
            </a:r>
            <a:r>
              <a:rPr lang="uk-UA" sz="1600" b="1" i="1" dirty="0" smtClean="0">
                <a:latin typeface="Times New Roman" pitchFamily="18" charset="0"/>
              </a:rPr>
              <a:t>географії та природознавства, заступник директора школи з виховної роботи</a:t>
            </a:r>
            <a:endParaRPr lang="ru-RU" sz="1400" b="1" i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>
              <a:latin typeface="Arial" charset="0"/>
            </a:endParaRPr>
          </a:p>
        </p:txBody>
      </p:sp>
      <p:grpSp>
        <p:nvGrpSpPr>
          <p:cNvPr id="7" name="Group 53"/>
          <p:cNvGrpSpPr>
            <a:grpSpLocks/>
          </p:cNvGrpSpPr>
          <p:nvPr/>
        </p:nvGrpSpPr>
        <p:grpSpPr bwMode="auto">
          <a:xfrm>
            <a:off x="1286422" y="3997084"/>
            <a:ext cx="685800" cy="482600"/>
            <a:chOff x="2078" y="190"/>
            <a:chExt cx="1615" cy="4630"/>
          </a:xfrm>
        </p:grpSpPr>
        <p:sp>
          <p:nvSpPr>
            <p:cNvPr id="10271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10272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55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74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/>
              <a:endParaRPr lang="uk-UA"/>
            </a:p>
          </p:txBody>
        </p:sp>
        <p:sp>
          <p:nvSpPr>
            <p:cNvPr id="57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76" name="Oval 59"/>
            <p:cNvSpPr>
              <a:spLocks noChangeArrowheads="1"/>
            </p:cNvSpPr>
            <p:nvPr/>
          </p:nvSpPr>
          <p:spPr bwMode="gray">
            <a:xfrm>
              <a:off x="2248" y="190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000080"/>
                </a:gs>
                <a:gs pos="100000">
                  <a:srgbClr val="00003B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endParaRPr lang="uk-UA"/>
            </a:p>
          </p:txBody>
        </p:sp>
      </p:grpSp>
      <p:sp>
        <p:nvSpPr>
          <p:cNvPr id="59" name="AutoShape 52"/>
          <p:cNvSpPr>
            <a:spLocks noChangeArrowheads="1"/>
          </p:cNvSpPr>
          <p:nvPr/>
        </p:nvSpPr>
        <p:spPr bwMode="gray">
          <a:xfrm>
            <a:off x="1929364" y="3997084"/>
            <a:ext cx="2571768" cy="57150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Стаж  роботи: </a:t>
            </a:r>
            <a:r>
              <a:rPr lang="uk-UA" sz="1600" b="1" i="1" dirty="0" smtClean="0">
                <a:latin typeface="Times New Roman" pitchFamily="18" charset="0"/>
              </a:rPr>
              <a:t>16 </a:t>
            </a:r>
            <a:r>
              <a:rPr lang="uk-UA" sz="1600" b="1" i="1" dirty="0">
                <a:latin typeface="Times New Roman" pitchFamily="18" charset="0"/>
              </a:rPr>
              <a:t>років</a:t>
            </a:r>
            <a:endParaRPr lang="ru-RU" sz="1400" b="1" i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>
              <a:latin typeface="Arial" charset="0"/>
            </a:endParaRPr>
          </a:p>
        </p:txBody>
      </p:sp>
      <p:sp>
        <p:nvSpPr>
          <p:cNvPr id="60" name="AutoShape 52"/>
          <p:cNvSpPr>
            <a:spLocks noChangeArrowheads="1"/>
          </p:cNvSpPr>
          <p:nvPr/>
        </p:nvSpPr>
        <p:spPr bwMode="gray">
          <a:xfrm>
            <a:off x="4572570" y="3997084"/>
            <a:ext cx="4214842" cy="57150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Категорія:</a:t>
            </a:r>
            <a:r>
              <a:rPr lang="uk-UA" sz="1600" b="1" i="1" dirty="0">
                <a:latin typeface="Times New Roman" pitchFamily="18" charset="0"/>
              </a:rPr>
              <a:t>вища</a:t>
            </a:r>
            <a:r>
              <a:rPr lang="uk-UA" sz="1600" b="1" i="1" dirty="0" smtClean="0">
                <a:latin typeface="Times New Roman" pitchFamily="18" charset="0"/>
              </a:rPr>
              <a:t>, </a:t>
            </a:r>
            <a:r>
              <a:rPr lang="uk-UA" b="1" i="1" dirty="0" err="1" smtClean="0">
                <a:latin typeface="Times New Roman" pitchFamily="18" charset="0"/>
              </a:rPr>
              <a:t>“</a:t>
            </a:r>
            <a:r>
              <a:rPr lang="uk-UA" sz="1600" b="1" i="1" dirty="0" err="1">
                <a:latin typeface="Times New Roman" pitchFamily="18" charset="0"/>
              </a:rPr>
              <a:t>Старший</a:t>
            </a:r>
            <a:r>
              <a:rPr lang="uk-UA" sz="1600" b="1" i="1" dirty="0">
                <a:latin typeface="Times New Roman" pitchFamily="18" charset="0"/>
              </a:rPr>
              <a:t>  </a:t>
            </a:r>
            <a:r>
              <a:rPr lang="uk-UA" sz="1600" b="1" i="1" dirty="0" err="1">
                <a:latin typeface="Times New Roman" pitchFamily="18" charset="0"/>
              </a:rPr>
              <a:t>вчитель”</a:t>
            </a:r>
            <a:r>
              <a:rPr lang="uk-UA" sz="1600" b="1" i="1" dirty="0">
                <a:latin typeface="Times New Roman" pitchFamily="18" charset="0"/>
              </a:rPr>
              <a:t> </a:t>
            </a:r>
            <a:r>
              <a:rPr lang="uk-UA" sz="1600" i="1" dirty="0">
                <a:latin typeface="Times New Roman" pitchFamily="18" charset="0"/>
              </a:rPr>
              <a:t> </a:t>
            </a: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700" b="1" dirty="0">
              <a:latin typeface="Arial" charset="0"/>
            </a:endParaRPr>
          </a:p>
        </p:txBody>
      </p:sp>
      <p:sp>
        <p:nvSpPr>
          <p:cNvPr id="61" name="AutoShape 52"/>
          <p:cNvSpPr>
            <a:spLocks noChangeArrowheads="1"/>
          </p:cNvSpPr>
          <p:nvPr/>
        </p:nvSpPr>
        <p:spPr bwMode="gray">
          <a:xfrm>
            <a:off x="2500868" y="5282968"/>
            <a:ext cx="2160588" cy="482601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Рік атестації:</a:t>
            </a:r>
            <a:r>
              <a:rPr lang="uk-UA" sz="1400" b="1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uk-UA" sz="1400" b="1" i="1" dirty="0" smtClean="0">
                <a:latin typeface="Times New Roman" pitchFamily="18" charset="0"/>
              </a:rPr>
              <a:t>2011</a:t>
            </a:r>
            <a:endParaRPr lang="ru-RU" sz="1400" b="1" i="1" dirty="0">
              <a:latin typeface="Times New Roman" pitchFamily="18" charset="0"/>
            </a:endParaRPr>
          </a:p>
          <a:p>
            <a:pPr marL="342900" indent="-342900" eaLnBrk="0" hangingPunct="0">
              <a:lnSpc>
                <a:spcPct val="80000"/>
              </a:lnSpc>
              <a:defRPr/>
            </a:pPr>
            <a:endParaRPr lang="en-US" sz="600" b="1" dirty="0">
              <a:latin typeface="Arial" charset="0"/>
            </a:endParaRPr>
          </a:p>
        </p:txBody>
      </p:sp>
      <p:grpSp>
        <p:nvGrpSpPr>
          <p:cNvPr id="8" name="Group 53"/>
          <p:cNvGrpSpPr>
            <a:grpSpLocks/>
          </p:cNvGrpSpPr>
          <p:nvPr/>
        </p:nvGrpSpPr>
        <p:grpSpPr bwMode="auto">
          <a:xfrm>
            <a:off x="1500736" y="4640026"/>
            <a:ext cx="685800" cy="482600"/>
            <a:chOff x="2078" y="190"/>
            <a:chExt cx="1615" cy="4630"/>
          </a:xfrm>
        </p:grpSpPr>
        <p:sp>
          <p:nvSpPr>
            <p:cNvPr id="10265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10266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65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68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/>
              <a:endParaRPr lang="uk-UA"/>
            </a:p>
          </p:txBody>
        </p:sp>
        <p:sp>
          <p:nvSpPr>
            <p:cNvPr id="67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270" name="Oval 59"/>
            <p:cNvSpPr>
              <a:spLocks noChangeArrowheads="1"/>
            </p:cNvSpPr>
            <p:nvPr/>
          </p:nvSpPr>
          <p:spPr bwMode="gray">
            <a:xfrm>
              <a:off x="2336" y="205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6600FF"/>
                </a:gs>
                <a:gs pos="100000">
                  <a:srgbClr val="2F0076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endParaRPr lang="uk-UA"/>
            </a:p>
          </p:txBody>
        </p:sp>
      </p:grpSp>
      <p:sp>
        <p:nvSpPr>
          <p:cNvPr id="10262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ru-RU"/>
              <a:t/>
            </a:r>
            <a:br>
              <a:rPr lang="ru-RU"/>
            </a:br>
            <a:endParaRPr lang="ru-RU"/>
          </a:p>
        </p:txBody>
      </p: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1786488" y="5282968"/>
            <a:ext cx="685800" cy="482600"/>
            <a:chOff x="2078" y="190"/>
            <a:chExt cx="1615" cy="4630"/>
          </a:xfrm>
        </p:grpSpPr>
        <p:sp>
          <p:nvSpPr>
            <p:cNvPr id="82" name="Oval 54"/>
            <p:cNvSpPr>
              <a:spLocks noChangeArrowheads="1"/>
            </p:cNvSpPr>
            <p:nvPr/>
          </p:nvSpPr>
          <p:spPr bwMode="gray">
            <a:xfrm>
              <a:off x="2078" y="1680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83" name="Oval 55"/>
            <p:cNvSpPr>
              <a:spLocks noChangeArrowheads="1"/>
            </p:cNvSpPr>
            <p:nvPr/>
          </p:nvSpPr>
          <p:spPr bwMode="gray">
            <a:xfrm>
              <a:off x="2170" y="1771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r"/>
              <a:endParaRPr lang="uk-UA"/>
            </a:p>
          </p:txBody>
        </p:sp>
        <p:sp>
          <p:nvSpPr>
            <p:cNvPr id="84" name="Oval 56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5" name="Oval 57"/>
            <p:cNvSpPr>
              <a:spLocks noChangeArrowheads="1"/>
            </p:cNvSpPr>
            <p:nvPr/>
          </p:nvSpPr>
          <p:spPr bwMode="gray">
            <a:xfrm>
              <a:off x="3080" y="190"/>
              <a:ext cx="434" cy="4615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r"/>
              <a:endParaRPr lang="uk-UA"/>
            </a:p>
          </p:txBody>
        </p:sp>
        <p:sp>
          <p:nvSpPr>
            <p:cNvPr id="87" name="Oval 58"/>
            <p:cNvSpPr>
              <a:spLocks noChangeArrowheads="1"/>
            </p:cNvSpPr>
            <p:nvPr/>
          </p:nvSpPr>
          <p:spPr bwMode="gray">
            <a:xfrm>
              <a:off x="2336" y="205"/>
              <a:ext cx="1107" cy="4615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8" name="Oval 59"/>
            <p:cNvSpPr>
              <a:spLocks noChangeArrowheads="1"/>
            </p:cNvSpPr>
            <p:nvPr/>
          </p:nvSpPr>
          <p:spPr bwMode="gray">
            <a:xfrm>
              <a:off x="2248" y="190"/>
              <a:ext cx="1105" cy="4615"/>
            </a:xfrm>
            <a:prstGeom prst="ellipse">
              <a:avLst/>
            </a:prstGeom>
            <a:gradFill rotWithShape="1">
              <a:gsLst>
                <a:gs pos="0">
                  <a:srgbClr val="000080"/>
                </a:gs>
                <a:gs pos="100000">
                  <a:srgbClr val="00003B"/>
                </a:gs>
              </a:gsLst>
              <a:lin ang="5400000" scaled="1"/>
            </a:gradFill>
            <a:ln w="38100" algn="ctr">
              <a:noFill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pPr algn="r"/>
              <a:endParaRPr lang="uk-UA"/>
            </a:p>
          </p:txBody>
        </p:sp>
      </p:grpSp>
      <p:sp>
        <p:nvSpPr>
          <p:cNvPr id="72" name="AutoShape 52"/>
          <p:cNvSpPr>
            <a:spLocks noChangeArrowheads="1"/>
          </p:cNvSpPr>
          <p:nvPr/>
        </p:nvSpPr>
        <p:spPr bwMode="gray">
          <a:xfrm>
            <a:off x="2195736" y="4653136"/>
            <a:ext cx="6696744" cy="571504"/>
          </a:xfrm>
          <a:prstGeom prst="roundRect">
            <a:avLst>
              <a:gd name="adj" fmla="val 50000"/>
            </a:avLst>
          </a:prstGeom>
          <a:noFill/>
          <a:ln w="57150" algn="ctr">
            <a:solidFill>
              <a:srgbClr val="7030A0"/>
            </a:solidFill>
            <a:round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uk-UA" sz="1600" b="1" i="1" dirty="0" smtClean="0">
                <a:latin typeface="Times New Roman" pitchFamily="18" charset="0"/>
              </a:rPr>
              <a:t> </a:t>
            </a:r>
            <a:r>
              <a:rPr lang="uk-UA" sz="1600" i="1" dirty="0" smtClean="0">
                <a:latin typeface="Times New Roman" pitchFamily="18" charset="0"/>
              </a:rPr>
              <a:t> </a:t>
            </a:r>
            <a:r>
              <a:rPr lang="uk-UA" sz="1600" b="1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Курси підвищення кваліфікації: </a:t>
            </a:r>
            <a:r>
              <a:rPr lang="en-US" sz="1600" b="1" i="1" dirty="0" smtClean="0">
                <a:latin typeface="Times New Roman" pitchFamily="18" charset="0"/>
              </a:rPr>
              <a:t>201</a:t>
            </a:r>
            <a:r>
              <a:rPr lang="uk-UA" sz="1600" b="1" i="1" dirty="0" smtClean="0">
                <a:latin typeface="Times New Roman" pitchFamily="18" charset="0"/>
              </a:rPr>
              <a:t>1</a:t>
            </a:r>
            <a:endParaRPr lang="uk-UA" sz="1600" b="1" i="1" dirty="0">
              <a:latin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8939"/>
    </mc:Choice>
    <mc:Fallback>
      <p:transition spd="slow" advTm="4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9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5" grpId="0" animBg="1"/>
      <p:bldP spid="33" grpId="0" animBg="1"/>
      <p:bldP spid="41" grpId="0" animBg="1"/>
      <p:bldP spid="51" grpId="0" animBg="1"/>
      <p:bldP spid="59" grpId="0" animBg="1"/>
      <p:bldP spid="60" grpId="0" animBg="1"/>
      <p:bldP spid="61" grpId="0" animBg="1"/>
      <p:bldP spid="7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Блок-схема: перфолента 5"/>
          <p:cNvSpPr/>
          <p:nvPr/>
        </p:nvSpPr>
        <p:spPr>
          <a:xfrm>
            <a:off x="4860032" y="4581128"/>
            <a:ext cx="3775075" cy="1428750"/>
          </a:xfrm>
          <a:prstGeom prst="flowChartPunchedTap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076056" y="4665663"/>
            <a:ext cx="3210694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uk-UA" sz="2400" b="1" dirty="0">
              <a:latin typeface="Calibri" pitchFamily="34" charset="0"/>
            </a:endParaRPr>
          </a:p>
          <a:p>
            <a:pPr algn="ctr"/>
            <a:r>
              <a:rPr lang="uk-UA" sz="2400" b="1" dirty="0">
                <a:latin typeface="Monotype Corsiva" pitchFamily="66" charset="0"/>
              </a:rPr>
              <a:t>Дякую  за  увагу !</a:t>
            </a:r>
          </a:p>
          <a:p>
            <a:r>
              <a:rPr lang="uk-UA" sz="2400" b="1" dirty="0">
                <a:latin typeface="Calibri" pitchFamily="34" charset="0"/>
              </a:rPr>
              <a:t>              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99992" y="392113"/>
            <a:ext cx="4175696" cy="32932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uk-UA" sz="1600" b="1" i="1" dirty="0"/>
              <a:t>І на завершення</a:t>
            </a:r>
            <a:r>
              <a:rPr lang="uk-UA" sz="1600" b="1" i="1" dirty="0" smtClean="0"/>
              <a:t>:</a:t>
            </a:r>
          </a:p>
          <a:p>
            <a:pPr algn="r" eaLnBrk="1" hangingPunct="1">
              <a:defRPr/>
            </a:pPr>
            <a:endParaRPr lang="uk-UA" sz="1600" b="1" i="1" dirty="0" smtClean="0"/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uk-UA" sz="1600" b="1" i="1" dirty="0"/>
              <a:t>“Пам'ятайте, що ви не тільки сховище живих знань, не тільки фахівець, який уміє передати інтелектуальне багатство людства молодому поколінню, запалити в його душі вогник допитливості, любові до знань. Ви - один зі скульпторів, який творить людину майбутнього”</a:t>
            </a:r>
          </a:p>
          <a:p>
            <a:pPr algn="r" eaLnBrk="1" hangingPunct="1">
              <a:buFont typeface="Wingdings" pitchFamily="2" charset="2"/>
              <a:buNone/>
              <a:defRPr/>
            </a:pPr>
            <a:r>
              <a:rPr lang="uk-UA" sz="1600" b="1" i="1" dirty="0"/>
              <a:t>Василь Сухомлинський</a:t>
            </a:r>
            <a:endParaRPr lang="ru-RU" sz="1600" b="1" i="1" dirty="0"/>
          </a:p>
          <a:p>
            <a:pPr algn="r" eaLnBrk="1" hangingPunct="1">
              <a:defRPr/>
            </a:pPr>
            <a:endParaRPr lang="uk-UA" sz="1600" b="1" dirty="0" smtClean="0">
              <a:latin typeface="Calibri" pitchFamily="34" charset="0"/>
            </a:endParaRPr>
          </a:p>
        </p:txBody>
      </p:sp>
      <p:pic>
        <p:nvPicPr>
          <p:cNvPr id="35841" name="Picture 1" descr="C:\Documents and Settings\Admin\Рабочий стол\Новое изображение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4331706" cy="32489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842" name="Picture 2" descr="C:\Documents and Settings\Admin\Рабочий стол\Новое изображение2.BMP"/>
          <p:cNvPicPr>
            <a:picLocks noChangeAspect="1" noChangeArrowheads="1"/>
          </p:cNvPicPr>
          <p:nvPr/>
        </p:nvPicPr>
        <p:blipFill>
          <a:blip r:embed="rId3" cstate="print"/>
          <a:srcRect t="3950"/>
          <a:stretch>
            <a:fillRect/>
          </a:stretch>
        </p:blipFill>
        <p:spPr bwMode="auto">
          <a:xfrm>
            <a:off x="0" y="3789040"/>
            <a:ext cx="4260056" cy="3068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27584" y="3284984"/>
            <a:ext cx="280831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Пам'ятник учневі</a:t>
            </a:r>
            <a:endParaRPr lang="uk-UA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2"/>
          <p:cNvSpPr/>
          <p:nvPr/>
        </p:nvSpPr>
        <p:spPr>
          <a:xfrm>
            <a:off x="1583160" y="188640"/>
            <a:ext cx="7560840" cy="108012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«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Кожен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учень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повинен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одержувати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освіту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не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уявну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а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справжню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не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поверхову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а </a:t>
            </a:r>
            <a:r>
              <a:rPr lang="ru-RU" sz="2400" b="1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грунтовну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»</a:t>
            </a:r>
          </a:p>
          <a:p>
            <a:pPr algn="ctr">
              <a:defRPr/>
            </a:pP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				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В.О. </a:t>
            </a:r>
            <a:r>
              <a:rPr lang="ru-RU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Сухомлинський</a:t>
            </a:r>
            <a:endParaRPr lang="ru-RU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971600" y="2564904"/>
            <a:ext cx="1912938" cy="3605213"/>
            <a:chOff x="513" y="998"/>
            <a:chExt cx="1109" cy="2271"/>
          </a:xfrm>
        </p:grpSpPr>
        <p:sp>
          <p:nvSpPr>
            <p:cNvPr id="4" name="Freeform 4"/>
            <p:cNvSpPr>
              <a:spLocks/>
            </p:cNvSpPr>
            <p:nvPr/>
          </p:nvSpPr>
          <p:spPr bwMode="gray">
            <a:xfrm flipV="1">
              <a:off x="683" y="2087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33"/>
                <a:gd name="T37" fmla="*/ 0 h 1182"/>
                <a:gd name="T38" fmla="*/ 933 w 933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gray">
            <a:xfrm rot="-5400000">
              <a:off x="917" y="1548"/>
              <a:ext cx="301" cy="1109"/>
            </a:xfrm>
            <a:custGeom>
              <a:avLst/>
              <a:gdLst>
                <a:gd name="T0" fmla="*/ 165 w 142"/>
                <a:gd name="T1" fmla="*/ 4 h 604"/>
                <a:gd name="T2" fmla="*/ 201 w 142"/>
                <a:gd name="T3" fmla="*/ 1592 h 604"/>
                <a:gd name="T4" fmla="*/ 0 w 142"/>
                <a:gd name="T5" fmla="*/ 1597 h 604"/>
                <a:gd name="T6" fmla="*/ 324 w 142"/>
                <a:gd name="T7" fmla="*/ 2036 h 604"/>
                <a:gd name="T8" fmla="*/ 638 w 142"/>
                <a:gd name="T9" fmla="*/ 1597 h 604"/>
                <a:gd name="T10" fmla="*/ 449 w 142"/>
                <a:gd name="T11" fmla="*/ 1597 h 604"/>
                <a:gd name="T12" fmla="*/ 445 w 142"/>
                <a:gd name="T13" fmla="*/ 0 h 604"/>
                <a:gd name="T14" fmla="*/ 165 w 142"/>
                <a:gd name="T15" fmla="*/ 4 h 60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42"/>
                <a:gd name="T25" fmla="*/ 0 h 604"/>
                <a:gd name="T26" fmla="*/ 142 w 142"/>
                <a:gd name="T27" fmla="*/ 604 h 60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42" h="604">
                  <a:moveTo>
                    <a:pt x="37" y="1"/>
                  </a:moveTo>
                  <a:lnTo>
                    <a:pt x="45" y="472"/>
                  </a:lnTo>
                  <a:lnTo>
                    <a:pt x="0" y="474"/>
                  </a:lnTo>
                  <a:lnTo>
                    <a:pt x="72" y="604"/>
                  </a:lnTo>
                  <a:lnTo>
                    <a:pt x="142" y="474"/>
                  </a:lnTo>
                  <a:lnTo>
                    <a:pt x="100" y="474"/>
                  </a:lnTo>
                  <a:lnTo>
                    <a:pt x="99" y="0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uk-UA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gray">
            <a:xfrm>
              <a:off x="677" y="998"/>
              <a:ext cx="933" cy="1182"/>
            </a:xfrm>
            <a:custGeom>
              <a:avLst/>
              <a:gdLst>
                <a:gd name="T0" fmla="*/ 118 w 933"/>
                <a:gd name="T1" fmla="*/ 1044 h 1182"/>
                <a:gd name="T2" fmla="*/ 128 w 933"/>
                <a:gd name="T3" fmla="*/ 340 h 1182"/>
                <a:gd name="T4" fmla="*/ 264 w 933"/>
                <a:gd name="T5" fmla="*/ 210 h 1182"/>
                <a:gd name="T6" fmla="*/ 720 w 933"/>
                <a:gd name="T7" fmla="*/ 202 h 1182"/>
                <a:gd name="T8" fmla="*/ 720 w 933"/>
                <a:gd name="T9" fmla="*/ 320 h 1182"/>
                <a:gd name="T10" fmla="*/ 933 w 933"/>
                <a:gd name="T11" fmla="*/ 153 h 1182"/>
                <a:gd name="T12" fmla="*/ 712 w 933"/>
                <a:gd name="T13" fmla="*/ 0 h 1182"/>
                <a:gd name="T14" fmla="*/ 714 w 933"/>
                <a:gd name="T15" fmla="*/ 92 h 1182"/>
                <a:gd name="T16" fmla="*/ 234 w 933"/>
                <a:gd name="T17" fmla="*/ 94 h 1182"/>
                <a:gd name="T18" fmla="*/ 0 w 933"/>
                <a:gd name="T19" fmla="*/ 298 h 1182"/>
                <a:gd name="T20" fmla="*/ 0 w 933"/>
                <a:gd name="T21" fmla="*/ 1058 h 1182"/>
                <a:gd name="T22" fmla="*/ 118 w 933"/>
                <a:gd name="T23" fmla="*/ 1044 h 118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33"/>
                <a:gd name="T37" fmla="*/ 0 h 1182"/>
                <a:gd name="T38" fmla="*/ 933 w 933"/>
                <a:gd name="T39" fmla="*/ 1182 h 118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33" h="1182">
                  <a:moveTo>
                    <a:pt x="118" y="1044"/>
                  </a:moveTo>
                  <a:lnTo>
                    <a:pt x="128" y="340"/>
                  </a:lnTo>
                  <a:cubicBezTo>
                    <a:pt x="134" y="214"/>
                    <a:pt x="182" y="212"/>
                    <a:pt x="264" y="210"/>
                  </a:cubicBezTo>
                  <a:lnTo>
                    <a:pt x="720" y="202"/>
                  </a:lnTo>
                  <a:lnTo>
                    <a:pt x="720" y="320"/>
                  </a:lnTo>
                  <a:lnTo>
                    <a:pt x="933" y="153"/>
                  </a:lnTo>
                  <a:lnTo>
                    <a:pt x="712" y="0"/>
                  </a:lnTo>
                  <a:lnTo>
                    <a:pt x="714" y="92"/>
                  </a:lnTo>
                  <a:cubicBezTo>
                    <a:pt x="714" y="92"/>
                    <a:pt x="406" y="94"/>
                    <a:pt x="234" y="94"/>
                  </a:cubicBezTo>
                  <a:cubicBezTo>
                    <a:pt x="60" y="96"/>
                    <a:pt x="2" y="156"/>
                    <a:pt x="0" y="298"/>
                  </a:cubicBezTo>
                  <a:lnTo>
                    <a:pt x="0" y="1058"/>
                  </a:lnTo>
                  <a:cubicBezTo>
                    <a:pt x="20" y="1182"/>
                    <a:pt x="93" y="1170"/>
                    <a:pt x="118" y="1044"/>
                  </a:cubicBez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uk-UA"/>
            </a:p>
          </p:txBody>
        </p:sp>
      </p:grpSp>
      <p:pic>
        <p:nvPicPr>
          <p:cNvPr id="7" name="Picture 19" descr="YG_circle001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323528" y="3356992"/>
            <a:ext cx="1882775" cy="1879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23"/>
          <p:cNvSpPr txBox="1">
            <a:spLocks noChangeArrowheads="1"/>
          </p:cNvSpPr>
          <p:nvPr/>
        </p:nvSpPr>
        <p:spPr bwMode="gray">
          <a:xfrm>
            <a:off x="251520" y="3760292"/>
            <a:ext cx="1899593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uk-UA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Головні </a:t>
            </a:r>
            <a:endParaRPr lang="en-US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0" hangingPunct="0"/>
            <a:r>
              <a:rPr lang="uk-UA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стратегії </a:t>
            </a:r>
            <a:endParaRPr lang="en-US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0" hangingPunct="0"/>
            <a:r>
              <a:rPr lang="uk-UA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сучасної </a:t>
            </a:r>
            <a:endParaRPr lang="en-US" dirty="0" smtClean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 eaLnBrk="0" hangingPunct="0"/>
            <a:r>
              <a:rPr lang="uk-UA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освіти</a:t>
            </a:r>
            <a:endParaRPr lang="en-US" dirty="0">
              <a:ln w="10160">
                <a:solidFill>
                  <a:schemeClr val="accent1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gray">
          <a:xfrm>
            <a:off x="2968675" y="5231904"/>
            <a:ext cx="5110163" cy="1298575"/>
          </a:xfrm>
          <a:prstGeom prst="roundRect">
            <a:avLst>
              <a:gd name="adj" fmla="val 11921"/>
            </a:avLst>
          </a:prstGeom>
          <a:solidFill>
            <a:schemeClr val="accent2">
              <a:lumMod val="40000"/>
              <a:lumOff val="60000"/>
            </a:schemeClr>
          </a:soli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0" name="AutoShape 13"/>
          <p:cNvSpPr>
            <a:spLocks noChangeArrowheads="1"/>
          </p:cNvSpPr>
          <p:nvPr/>
        </p:nvSpPr>
        <p:spPr bwMode="gray">
          <a:xfrm>
            <a:off x="2975025" y="2207717"/>
            <a:ext cx="5175250" cy="1298575"/>
          </a:xfrm>
          <a:prstGeom prst="roundRect">
            <a:avLst>
              <a:gd name="adj" fmla="val 11921"/>
            </a:avLst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5400000" scaled="1"/>
          </a:gradFill>
          <a:ln w="25400">
            <a:solidFill>
              <a:srgbClr val="FEFEFE"/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gray">
          <a:xfrm>
            <a:off x="2987725" y="3709492"/>
            <a:ext cx="5091113" cy="1298575"/>
          </a:xfrm>
          <a:prstGeom prst="roundRect">
            <a:avLst>
              <a:gd name="adj" fmla="val 11921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uk-UA"/>
          </a:p>
        </p:txBody>
      </p:sp>
      <p:sp>
        <p:nvSpPr>
          <p:cNvPr id="12" name="Text Box 24"/>
          <p:cNvSpPr txBox="1">
            <a:spLocks noChangeArrowheads="1"/>
          </p:cNvSpPr>
          <p:nvPr/>
        </p:nvSpPr>
        <p:spPr bwMode="white">
          <a:xfrm>
            <a:off x="3006775" y="2260104"/>
            <a:ext cx="4908550" cy="1631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lvl="1" algn="ctr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FEFFFF"/>
                </a:solidFill>
              </a:rPr>
              <a:t> </a:t>
            </a:r>
            <a:r>
              <a:rPr lang="uk-UA" sz="1600" b="1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Враховуючи бурхливий розвиток комп’ютерних технологій, навчання майбутніх користувачів для інформаційного суспільства повинно стати масовим та  достатньо швидким</a:t>
            </a:r>
            <a:r>
              <a:rPr lang="uk-UA" sz="1600" dirty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 b="1" dirty="0">
              <a:solidFill>
                <a:srgbClr val="FEFFFF"/>
              </a:solidFill>
            </a:endParaRPr>
          </a:p>
        </p:txBody>
      </p:sp>
      <p:sp>
        <p:nvSpPr>
          <p:cNvPr id="13" name="Text Box 25"/>
          <p:cNvSpPr txBox="1">
            <a:spLocks noChangeArrowheads="1"/>
          </p:cNvSpPr>
          <p:nvPr/>
        </p:nvSpPr>
        <p:spPr bwMode="white">
          <a:xfrm>
            <a:off x="3006775" y="3831729"/>
            <a:ext cx="4908550" cy="15700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lvl="1"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EFFFF"/>
                </a:solidFill>
              </a:rPr>
              <a:t> 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Формувати інформаційну культуру учнів повинен кожен вчитель, а не лише вчитель інформатики</a:t>
            </a:r>
          </a:p>
          <a:p>
            <a:pPr algn="ctr">
              <a:spcBef>
                <a:spcPct val="50000"/>
              </a:spcBef>
              <a:defRPr/>
            </a:pPr>
            <a:endParaRPr lang="en-US" sz="2400" b="1" dirty="0">
              <a:solidFill>
                <a:srgbClr val="FEFFFF"/>
              </a:solidFill>
            </a:endParaRPr>
          </a:p>
        </p:txBody>
      </p:sp>
      <p:sp>
        <p:nvSpPr>
          <p:cNvPr id="14" name="Text Box 26"/>
          <p:cNvSpPr txBox="1">
            <a:spLocks noChangeArrowheads="1"/>
          </p:cNvSpPr>
          <p:nvPr/>
        </p:nvSpPr>
        <p:spPr bwMode="white">
          <a:xfrm>
            <a:off x="2793579" y="5368181"/>
            <a:ext cx="4979987" cy="12922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lvl="1"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FEFFFF"/>
                </a:solidFill>
              </a:rPr>
              <a:t> </a:t>
            </a:r>
            <a:r>
              <a:rPr lang="uk-UA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Успіхи учнів безпосередньо залежать від якісної підготовки педагогів</a:t>
            </a:r>
            <a:endParaRPr lang="en-US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400" b="1" dirty="0">
              <a:solidFill>
                <a:srgbClr val="FEFFFF"/>
              </a:solidFill>
            </a:endParaRPr>
          </a:p>
        </p:txBody>
      </p:sp>
      <p:sp>
        <p:nvSpPr>
          <p:cNvPr id="16" name="Прямокутник 15"/>
          <p:cNvSpPr/>
          <p:nvPr/>
        </p:nvSpPr>
        <p:spPr>
          <a:xfrm>
            <a:off x="323528" y="1556792"/>
            <a:ext cx="74674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>Головні стратегії сучасної освіти</a:t>
            </a:r>
            <a:endParaRPr lang="uk-UA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609"/>
    </mc:Choice>
    <mc:Fallback>
      <p:transition spd="slow" advTm="16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78579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dirty="0"/>
              <a:t> 		</a:t>
            </a:r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Методична проблема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42938"/>
            <a:ext cx="9144000" cy="1428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Прямоугольник с одним вырезанным скругленным углом 8"/>
          <p:cNvSpPr/>
          <p:nvPr/>
        </p:nvSpPr>
        <p:spPr>
          <a:xfrm>
            <a:off x="1928794" y="1857364"/>
            <a:ext cx="6786563" cy="4500563"/>
          </a:xfrm>
          <a:prstGeom prst="snip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с одним вырезанным скругленным углом 9"/>
          <p:cNvSpPr>
            <a:spLocks noChangeArrowheads="1"/>
          </p:cNvSpPr>
          <p:nvPr/>
        </p:nvSpPr>
        <p:spPr bwMode="auto">
          <a:xfrm>
            <a:off x="285750" y="1071563"/>
            <a:ext cx="1571625" cy="2071687"/>
          </a:xfrm>
          <a:custGeom>
            <a:avLst/>
            <a:gdLst>
              <a:gd name="T0" fmla="*/ 1571625 w 1571625"/>
              <a:gd name="T1" fmla="*/ 1035844 h 2071687"/>
              <a:gd name="T2" fmla="*/ 785813 w 1571625"/>
              <a:gd name="T3" fmla="*/ 2071687 h 2071687"/>
              <a:gd name="T4" fmla="*/ 0 w 1571625"/>
              <a:gd name="T5" fmla="*/ 1035844 h 2071687"/>
              <a:gd name="T6" fmla="*/ 785813 w 1571625"/>
              <a:gd name="T7" fmla="*/ 0 h 2071687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76720 w 1571625"/>
              <a:gd name="T13" fmla="*/ 76720 h 2071687"/>
              <a:gd name="T14" fmla="*/ 1440653 w 1571625"/>
              <a:gd name="T15" fmla="*/ 2071687 h 207168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571625" h="2071687">
                <a:moveTo>
                  <a:pt x="261943" y="0"/>
                </a:moveTo>
                <a:lnTo>
                  <a:pt x="1309682" y="0"/>
                </a:lnTo>
                <a:lnTo>
                  <a:pt x="1571625" y="261943"/>
                </a:lnTo>
                <a:lnTo>
                  <a:pt x="1571625" y="2071687"/>
                </a:lnTo>
                <a:lnTo>
                  <a:pt x="0" y="2071687"/>
                </a:lnTo>
                <a:lnTo>
                  <a:pt x="0" y="261943"/>
                </a:lnTo>
                <a:cubicBezTo>
                  <a:pt x="0" y="117275"/>
                  <a:pt x="117275" y="0"/>
                  <a:pt x="261942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 w="25400" algn="ctr">
            <a:solidFill>
              <a:schemeClr val="tx2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142985"/>
            <a:ext cx="1428760" cy="1925654"/>
          </a:xfrm>
          <a:prstGeom prst="snipRound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6155" name="AutoShape 14"/>
          <p:cNvSpPr>
            <a:spLocks noChangeArrowheads="1"/>
          </p:cNvSpPr>
          <p:nvPr/>
        </p:nvSpPr>
        <p:spPr bwMode="auto">
          <a:xfrm>
            <a:off x="2000232" y="2071678"/>
            <a:ext cx="6332542" cy="3643338"/>
          </a:xfrm>
          <a:prstGeom prst="roundRect">
            <a:avLst>
              <a:gd name="adj" fmla="val 1666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tx2">
                <a:lumMod val="75000"/>
              </a:schemeClr>
            </a:solidFill>
            <a:round/>
            <a:headEnd/>
            <a:tailEnd/>
          </a:ln>
        </p:spPr>
        <p:txBody>
          <a:bodyPr/>
          <a:lstStyle/>
          <a:p>
            <a:endParaRPr lang="uk-UA"/>
          </a:p>
        </p:txBody>
      </p:sp>
      <p:sp>
        <p:nvSpPr>
          <p:cNvPr id="6156" name="Text Box 15"/>
          <p:cNvSpPr txBox="1">
            <a:spLocks noChangeArrowheads="1"/>
          </p:cNvSpPr>
          <p:nvPr/>
        </p:nvSpPr>
        <p:spPr bwMode="auto">
          <a:xfrm>
            <a:off x="3070225" y="2205038"/>
            <a:ext cx="5822950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uk-UA" b="1" i="1">
              <a:latin typeface="Arial" pitchFamily="34" charset="0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2000232" y="2500306"/>
            <a:ext cx="6316184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uk-UA" sz="44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“Використання</a:t>
            </a:r>
            <a:r>
              <a:rPr lang="uk-UA" sz="4400" b="1" i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інноваційних технологій на уроках </a:t>
            </a:r>
            <a:r>
              <a:rPr lang="uk-UA" sz="4400" b="1" i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географії”</a:t>
            </a:r>
            <a:endParaRPr lang="ru-RU" sz="44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4" name="Picture 11" descr="book_w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00892" y="5000636"/>
            <a:ext cx="1524000" cy="1216025"/>
          </a:xfrm>
          <a:prstGeom prst="round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2699792" y="1052736"/>
            <a:ext cx="57961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269875"/>
            <a:r>
              <a:rPr lang="uk-UA" sz="2000" b="1" dirty="0" smtClean="0">
                <a:solidFill>
                  <a:schemeClr val="accent1">
                    <a:lumMod val="75000"/>
                  </a:schemeClr>
                </a:solidFill>
              </a:rPr>
              <a:t>Єдиний шлях, що веде до знання – це діяльність</a:t>
            </a:r>
          </a:p>
          <a:p>
            <a:pPr algn="r"/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                                                               </a:t>
            </a:r>
            <a:r>
              <a:rPr lang="uk-UA" sz="2000" i="1" dirty="0" smtClean="0">
                <a:solidFill>
                  <a:schemeClr val="accent1">
                    <a:lumMod val="75000"/>
                  </a:schemeClr>
                </a:solidFill>
              </a:rPr>
              <a:t>Бернард Шоу </a:t>
            </a:r>
            <a:endParaRPr lang="ru-RU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713"/>
    </mc:Choice>
    <mc:Fallback>
      <p:transition spd="slow" advTm="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76672"/>
            <a:ext cx="69127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Обгрунтування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 вибору проблеми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6136" y="1124744"/>
            <a:ext cx="2916083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11560" y="1124744"/>
            <a:ext cx="4572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</a:rPr>
              <a:t>	</a:t>
            </a:r>
            <a:r>
              <a:rPr lang="uk-UA" sz="2400" i="1" dirty="0" smtClean="0">
                <a:solidFill>
                  <a:schemeClr val="tx2">
                    <a:lumMod val="50000"/>
                  </a:schemeClr>
                </a:solidFill>
              </a:rPr>
              <a:t>Один чоловік пристав до Аристотеля з нудною і довгою розповіддю. Нарешті він запитав філософа, який мовчав увесь час: "Я не втомив тебе?" На що той відповів: "Ні, я не слухав". "Заговори так, щоб я тебе побачив", - запропонував йому Аристотель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9752" y="5157192"/>
            <a:ext cx="651621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6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Впровадження інновацій, використання </a:t>
            </a:r>
            <a:r>
              <a:rPr lang="uk-UA" sz="2600" b="1" dirty="0" err="1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інформаціїно-комунікаційних</a:t>
            </a:r>
            <a:r>
              <a:rPr lang="uk-UA" sz="2600" b="1" dirty="0" smtClean="0">
                <a:solidFill>
                  <a:schemeClr val="accent4">
                    <a:lumMod val="50000"/>
                  </a:schemeClr>
                </a:solidFill>
                <a:latin typeface="Monotype Corsiva" pitchFamily="66" charset="0"/>
              </a:rPr>
              <a:t> технологій – це не примха моди, а ефективний засіб навчання</a:t>
            </a:r>
            <a:endParaRPr lang="uk-UA" sz="2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Горизонтальный свиток 3"/>
          <p:cNvSpPr/>
          <p:nvPr/>
        </p:nvSpPr>
        <p:spPr>
          <a:xfrm>
            <a:off x="467544" y="764704"/>
            <a:ext cx="8280920" cy="5904656"/>
          </a:xfrm>
          <a:prstGeom prst="horizontalScroll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помітити, зберегти та розвинути творчі здібності учнів;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практично застосовувати свої знання;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підготувати до життя та діяльності в умовах сучасного суспільства;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включити в активний пошук нових знань.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сформувати здатність до самостійної праці;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закласти навички роботи з різними інформаційними джерелами;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привчити до групової діяльності; 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викликати інтерес до поглибленого вивчення предмета;</a:t>
            </a:r>
            <a:endParaRPr lang="uk-UA" sz="2400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48680"/>
            <a:ext cx="787587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Щоб реалізувати проблему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					ставлю за мету: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Горизонтальный свиток 3"/>
          <p:cNvSpPr/>
          <p:nvPr/>
        </p:nvSpPr>
        <p:spPr>
          <a:xfrm>
            <a:off x="467544" y="188640"/>
            <a:ext cx="8280920" cy="6480720"/>
          </a:xfrm>
          <a:prstGeom prst="horizontalScroll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Font typeface="Wingdings" pitchFamily="2" charset="2"/>
              <a:buChar char="Ø"/>
            </a:pPr>
            <a:endParaRPr lang="uk-UA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840760" cy="1143000"/>
          </a:xfrm>
        </p:spPr>
        <p:txBody>
          <a:bodyPr>
            <a:normAutofit/>
          </a:bodyPr>
          <a:lstStyle/>
          <a:p>
            <a:r>
              <a:rPr lang="uk-UA" sz="3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entury" pitchFamily="18" charset="0"/>
              </a:rPr>
              <a:t>Щоб досягти поставленої мети: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entury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052736"/>
            <a:ext cx="7776864" cy="4752528"/>
          </a:xfrm>
        </p:spPr>
        <p:txBody>
          <a:bodyPr>
            <a:noAutofit/>
          </a:bodyPr>
          <a:lstStyle/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Чергую уроки вивчення теоретичного матеріалу з практичними роботами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Добираю завдання з урахуванням індивідуальних здібностей учнів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Використовую на уроках інтерактивні методи навчання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Проводжу нестандартні уроки</a:t>
            </a:r>
          </a:p>
          <a:p>
            <a:pPr lvl="0">
              <a:buFont typeface="Wingdings" pitchFamily="2" charset="2"/>
              <a:buChar char="Ø"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Здійснюю </a:t>
            </a:r>
            <a:r>
              <a:rPr lang="uk-UA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міжпредметні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зв’язки </a:t>
            </a:r>
          </a:p>
          <a:p>
            <a:pPr marL="0" indent="360363">
              <a:buNone/>
            </a:pP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Завдяки їх застосуванню досягаю постійної активної взаємодії всіх учнів, виявлення творчості кожного, вільне висловлювання думки, знаходження ідей та рішень.</a:t>
            </a:r>
          </a:p>
          <a:p>
            <a:pPr>
              <a:buFont typeface="Wingdings" pitchFamily="2" charset="2"/>
              <a:buChar char="Ø"/>
            </a:pP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3"/>
          <p:cNvSpPr/>
          <p:nvPr/>
        </p:nvSpPr>
        <p:spPr>
          <a:xfrm>
            <a:off x="251520" y="188640"/>
            <a:ext cx="8640960" cy="6669360"/>
          </a:xfrm>
          <a:prstGeom prst="horizontalScroll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buFont typeface="Wingdings" pitchFamily="2" charset="2"/>
              <a:buChar char="Ø"/>
            </a:pPr>
            <a:endParaRPr lang="uk-UA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476672"/>
            <a:ext cx="810039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Основним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моїм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завданням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 </a:t>
            </a:r>
            <a:r>
              <a:rPr lang="ru-RU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є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</a:rPr>
              <a:t> </a:t>
            </a:r>
            <a:endParaRPr lang="en-US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відібрати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зі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своїх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методичних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надбань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усе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прогресивне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змінити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модернізувати, трансформувати навчальний</a:t>
            </a:r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endParaRPr lang="uk-UA" sz="2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  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процес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так,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щоб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забезпечити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його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дослідницький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</a:t>
            </a:r>
          </a:p>
          <a:p>
            <a:r>
              <a:rPr lang="en-US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  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пошуковий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характер.</a:t>
            </a:r>
            <a:endParaRPr lang="en-US" sz="2400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indent="179388"/>
            <a:r>
              <a:rPr lang="ru-RU" sz="1400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</a:p>
          <a:p>
            <a:pPr indent="179388"/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Такий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підхід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сприяє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розвитку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мислення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розумових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творчих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здібностей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учнів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.</a:t>
            </a:r>
          </a:p>
          <a:p>
            <a:pPr indent="269875"/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Учні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психологічно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краще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готуються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до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сприйняття</a:t>
            </a:r>
            <a:endParaRPr lang="ru-RU" sz="2400" i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невідомого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нового для них.</a:t>
            </a:r>
            <a:endParaRPr lang="en-US" sz="2400" i="1" dirty="0" smtClean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  <a:p>
            <a:pPr indent="179388"/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Це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зумовлює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не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тільки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кращі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результати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в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навчанні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а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й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сприяє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формуванню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особистості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 таких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моральних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ru-RU" sz="2400" i="1" dirty="0" err="1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якостей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,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як цілеспрямованість, наполегливість,</a:t>
            </a:r>
            <a:r>
              <a:rPr lang="en-US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 </a:t>
            </a:r>
            <a:r>
              <a:rPr lang="uk-UA" sz="2400" i="1" dirty="0" smtClean="0">
                <a:solidFill>
                  <a:schemeClr val="tx2">
                    <a:lumMod val="50000"/>
                  </a:schemeClr>
                </a:solidFill>
                <a:latin typeface="Cambria" pitchFamily="18" charset="0"/>
              </a:rPr>
              <a:t>принциповість.</a:t>
            </a:r>
            <a:endParaRPr lang="uk-UA" sz="2400" i="1" dirty="0">
              <a:solidFill>
                <a:schemeClr val="tx2">
                  <a:lumMod val="50000"/>
                </a:schemeClr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2.9|2.4|3.8|2.8|2.9|1.6|4.8|1.8|2.6|2.3|3.4|2|1.3|3.7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2|13.5|3.4"/>
</p:tagLst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627</TotalTime>
  <Words>1664</Words>
  <Application>Microsoft Office PowerPoint</Application>
  <PresentationFormat>Экран (4:3)</PresentationFormat>
  <Paragraphs>331</Paragraphs>
  <Slides>30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Тема Office</vt:lpstr>
      <vt:lpstr>1_Тема Office</vt:lpstr>
      <vt:lpstr>Слайд</vt:lpstr>
      <vt:lpstr>ТЕРНОПІЛЬСЬКА ЗАГАЛЬНООСВІТНЯ ШКОЛА  І – ІІІ СТУПЕНІВ №2 ТЕРНОПІЛЬСЬКОЇ МІСЬКОЇ РАДИ  ТЕРНОПІЛЬСЬКОЇ ОБЛАСТІ </vt:lpstr>
      <vt:lpstr>Слайд 2</vt:lpstr>
      <vt:lpstr>Слайд 3</vt:lpstr>
      <vt:lpstr>Слайд 4</vt:lpstr>
      <vt:lpstr>Слайд 5</vt:lpstr>
      <vt:lpstr>Слайд 6</vt:lpstr>
      <vt:lpstr>Слайд 7</vt:lpstr>
      <vt:lpstr>Щоб досягти поставленої мети:</vt:lpstr>
      <vt:lpstr>Слайд 9</vt:lpstr>
      <vt:lpstr>Слайд 10</vt:lpstr>
      <vt:lpstr>Слайд 11</vt:lpstr>
      <vt:lpstr>Інноваційні технології  навчання географії</vt:lpstr>
      <vt:lpstr> Інтерактивні методи навчання, які я використовую на уроках:</vt:lpstr>
      <vt:lpstr>Головоломки та логічні ланцюжки розвивають логічне мислення</vt:lpstr>
      <vt:lpstr> Логічні ланцюжки </vt:lpstr>
      <vt:lpstr>   Опорна схема     – це ефективний метод уроку</vt:lpstr>
      <vt:lpstr>Використання опорних схем сприяє</vt:lpstr>
      <vt:lpstr>Інтерактивні карти – новий тип інтерактивних засобів навчання</vt:lpstr>
      <vt:lpstr>Мультимедійні презентації – ефективна форма роботи в процесі розвитку творчих здібностей учнів</vt:lpstr>
      <vt:lpstr>Слайд 20</vt:lpstr>
      <vt:lpstr>Слайд 21</vt:lpstr>
      <vt:lpstr>Слайд 22</vt:lpstr>
      <vt:lpstr>Слайд 23</vt:lpstr>
      <vt:lpstr>Слайд 24</vt:lpstr>
      <vt:lpstr>Слайд 25</vt:lpstr>
      <vt:lpstr>Порівняння навчальних досягнень учнів за 2009-2010 н.р.</vt:lpstr>
      <vt:lpstr>Слайд 27</vt:lpstr>
      <vt:lpstr>Слайд 28</vt:lpstr>
      <vt:lpstr>Висновки</vt:lpstr>
      <vt:lpstr>Слайд 30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Елизаветта</dc:creator>
  <cp:lastModifiedBy>Informashka</cp:lastModifiedBy>
  <cp:revision>80</cp:revision>
  <dcterms:created xsi:type="dcterms:W3CDTF">2013-07-15T16:42:19Z</dcterms:created>
  <dcterms:modified xsi:type="dcterms:W3CDTF">2013-11-20T08:52:57Z</dcterms:modified>
</cp:coreProperties>
</file>