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896" y="4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B44A1-DC98-411D-AE04-97D647A6DBE2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5185-350D-4E13-9645-480CD40C4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7629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85860" y="2285984"/>
            <a:ext cx="4071966" cy="5072098"/>
          </a:xfrm>
        </p:spPr>
        <p:txBody>
          <a:bodyPr>
            <a:no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Рекомендації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 </a:t>
            </a:r>
            <a:r>
              <a:rPr lang="ru-RU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щодо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 </a:t>
            </a:r>
            <a:r>
              <a:rPr lang="ru-RU" b="1" dirty="0" err="1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вивчення</a:t>
            </a: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</a:t>
            </a:r>
            <a:r>
              <a:rPr lang="ru-RU" b="1" dirty="0" err="1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природознавства</a:t>
            </a: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/>
            </a:r>
            <a:b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</a:b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у 2013-2014 </a:t>
            </a:r>
            <a:r>
              <a:rPr lang="ru-RU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навчальному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 </a:t>
            </a:r>
            <a:r>
              <a:rPr lang="ru-RU" b="1" dirty="0" err="1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році</a:t>
            </a: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та  </a:t>
            </a:r>
            <a:r>
              <a:rPr lang="ru-RU" b="1" dirty="0" err="1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формування</a:t>
            </a: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навички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 </a:t>
            </a:r>
            <a:r>
              <a:rPr lang="ru-RU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складання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 </a:t>
            </a:r>
            <a:r>
              <a:rPr lang="ru-RU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м</a:t>
            </a:r>
            <a:r>
              <a:rPr lang="uk-UA" b="1" dirty="0" err="1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іні</a:t>
            </a:r>
            <a:r>
              <a:rPr lang="uk-UA" b="1" dirty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– проектів учнями 5класу.</a:t>
            </a:r>
            <a:r>
              <a:rPr lang="ru-RU" b="1" dirty="0">
                <a:solidFill>
                  <a:srgbClr val="002060"/>
                </a:solidFill>
                <a:latin typeface="Aquarelle" pitchFamily="66" charset="-52"/>
              </a:rPr>
              <a:t/>
            </a:r>
            <a:br>
              <a:rPr lang="ru-RU" b="1" dirty="0">
                <a:solidFill>
                  <a:srgbClr val="002060"/>
                </a:solidFill>
                <a:latin typeface="Aquarelle" pitchFamily="66" charset="-52"/>
              </a:rPr>
            </a:br>
            <a:endParaRPr lang="ru-RU" b="1" dirty="0">
              <a:solidFill>
                <a:srgbClr val="002060"/>
              </a:solidFill>
              <a:latin typeface="Aquarelle" pitchFamily="66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7629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57298" y="1571604"/>
            <a:ext cx="4071966" cy="614366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П</a:t>
            </a:r>
            <a:r>
              <a:rPr lang="uk-UA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ідготувала</a:t>
            </a: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:</a:t>
            </a:r>
            <a:b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вчитель географії</a:t>
            </a:r>
            <a:b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ЗОШ  1-2 ступенів </a:t>
            </a:r>
            <a:b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</a:b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с. </a:t>
            </a:r>
            <a:r>
              <a:rPr lang="uk-UA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Дзвиняч</a:t>
            </a: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</a:br>
            <a:r>
              <a:rPr lang="uk-UA" b="1" dirty="0" err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Теслюк</a:t>
            </a:r>
            <a:r>
              <a:rPr lang="uk-UA" b="1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 </a:t>
            </a:r>
            <a:r>
              <a:rPr lang="uk-UA" b="1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quarelle" pitchFamily="66" charset="-52"/>
              </a:rPr>
              <a:t>Наталія Ярославівна</a:t>
            </a:r>
            <a:endParaRPr lang="ru-RU" b="1" dirty="0"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quarelle" pitchFamily="66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 fontScale="90000"/>
          </a:bodyPr>
          <a:lstStyle/>
          <a:p>
            <a:r>
              <a:rPr lang="uk-UA" sz="1300" b="1" dirty="0"/>
              <a:t>«Природознавство» – предмет, який поєднує в собі елементи знань з біології, географії, фізики, хімії, астрономії та екології. </a:t>
            </a:r>
            <a:r>
              <a:rPr lang="ru-RU" sz="1300" b="1" dirty="0" err="1"/>
              <a:t>Він</a:t>
            </a:r>
            <a:r>
              <a:rPr lang="ru-RU" sz="1300" b="1" dirty="0"/>
              <a:t> </a:t>
            </a:r>
            <a:r>
              <a:rPr lang="ru-RU" sz="1300" b="1" dirty="0" err="1"/>
              <a:t>завершує</a:t>
            </a:r>
            <a:r>
              <a:rPr lang="ru-RU" sz="1300" b="1" dirty="0"/>
              <a:t> </a:t>
            </a:r>
            <a:r>
              <a:rPr lang="ru-RU" sz="1300" b="1" dirty="0" err="1"/>
              <a:t>природничо-наукову</a:t>
            </a:r>
            <a:r>
              <a:rPr lang="ru-RU" sz="1300" b="1" dirty="0"/>
              <a:t> </a:t>
            </a:r>
            <a:r>
              <a:rPr lang="ru-RU" sz="1300" b="1" dirty="0" err="1"/>
              <a:t>складову</a:t>
            </a:r>
            <a:r>
              <a:rPr lang="ru-RU" sz="1300" b="1" dirty="0"/>
              <a:t> предмета «</a:t>
            </a:r>
            <a:r>
              <a:rPr lang="ru-RU" sz="1300" b="1" dirty="0" err="1"/>
              <a:t>Природознавство</a:t>
            </a:r>
            <a:r>
              <a:rPr lang="ru-RU" sz="1300" b="1" dirty="0"/>
              <a:t>» </a:t>
            </a:r>
            <a:r>
              <a:rPr lang="ru-RU" sz="1300" b="1" dirty="0" err="1"/>
              <a:t>початкової</a:t>
            </a:r>
            <a:r>
              <a:rPr lang="ru-RU" sz="1300" b="1" dirty="0"/>
              <a:t> </a:t>
            </a:r>
            <a:r>
              <a:rPr lang="ru-RU" sz="1300" b="1" dirty="0" err="1"/>
              <a:t>школи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є</a:t>
            </a:r>
            <a:r>
              <a:rPr lang="ru-RU" sz="1300" b="1" dirty="0"/>
              <a:t> пропедевтикою для </a:t>
            </a:r>
            <a:r>
              <a:rPr lang="ru-RU" sz="1300" b="1" dirty="0" err="1"/>
              <a:t>систематичних</a:t>
            </a:r>
            <a:r>
              <a:rPr lang="ru-RU" sz="1300" b="1" dirty="0"/>
              <a:t> </a:t>
            </a:r>
            <a:r>
              <a:rPr lang="ru-RU" sz="1300" b="1" dirty="0" err="1"/>
              <a:t>курсів</a:t>
            </a:r>
            <a:r>
              <a:rPr lang="ru-RU" sz="1300" b="1" dirty="0"/>
              <a:t> </a:t>
            </a:r>
            <a:r>
              <a:rPr lang="ru-RU" sz="1300" b="1" dirty="0" err="1"/>
              <a:t>фізики</a:t>
            </a:r>
            <a:r>
              <a:rPr lang="ru-RU" sz="1300" b="1" dirty="0"/>
              <a:t>, </a:t>
            </a:r>
            <a:r>
              <a:rPr lang="ru-RU" sz="1300" b="1" dirty="0" err="1"/>
              <a:t>хімії</a:t>
            </a:r>
            <a:r>
              <a:rPr lang="ru-RU" sz="1300" b="1" dirty="0"/>
              <a:t>, </a:t>
            </a:r>
            <a:r>
              <a:rPr lang="ru-RU" sz="1300" b="1" dirty="0" err="1"/>
              <a:t>біології</a:t>
            </a:r>
            <a:r>
              <a:rPr lang="ru-RU" sz="1300" b="1" dirty="0"/>
              <a:t>, </a:t>
            </a:r>
            <a:r>
              <a:rPr lang="ru-RU" sz="1300" b="1" dirty="0" err="1"/>
              <a:t>географії</a:t>
            </a:r>
            <a:r>
              <a:rPr lang="ru-RU" sz="1300" b="1" dirty="0"/>
              <a:t> та </a:t>
            </a:r>
            <a:r>
              <a:rPr lang="ru-RU" sz="1300" b="1" dirty="0" err="1"/>
              <a:t>астрономії</a:t>
            </a:r>
            <a:r>
              <a:rPr lang="ru-RU" sz="1300" b="1" dirty="0"/>
              <a:t> в </a:t>
            </a:r>
            <a:r>
              <a:rPr lang="ru-RU" sz="1300" b="1" dirty="0" err="1"/>
              <a:t>основній</a:t>
            </a:r>
            <a:r>
              <a:rPr lang="ru-RU" sz="1300" b="1" dirty="0"/>
              <a:t> </a:t>
            </a:r>
            <a:r>
              <a:rPr lang="ru-RU" sz="1300" b="1" dirty="0" err="1"/>
              <a:t>школі</a:t>
            </a:r>
            <a:r>
              <a:rPr lang="ru-RU" sz="1300" b="1" dirty="0"/>
              <a:t>. </a:t>
            </a:r>
            <a:r>
              <a:rPr lang="ru-RU" sz="1300" b="1" dirty="0" err="1"/>
              <a:t>Зміст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методика </a:t>
            </a:r>
            <a:r>
              <a:rPr lang="ru-RU" sz="1300" b="1" dirty="0" err="1"/>
              <a:t>природознавства</a:t>
            </a:r>
            <a:r>
              <a:rPr lang="ru-RU" sz="1300" b="1" dirty="0"/>
              <a:t> </a:t>
            </a:r>
            <a:r>
              <a:rPr lang="ru-RU" sz="1300" b="1" dirty="0" err="1"/>
              <a:t>формують</a:t>
            </a:r>
            <a:r>
              <a:rPr lang="ru-RU" sz="1300" b="1" dirty="0"/>
              <a:t> </a:t>
            </a:r>
            <a:r>
              <a:rPr lang="ru-RU" sz="1300" b="1" dirty="0" err="1"/>
              <a:t>цілісне</a:t>
            </a:r>
            <a:r>
              <a:rPr lang="ru-RU" sz="1300" b="1" dirty="0"/>
              <a:t> </a:t>
            </a:r>
            <a:r>
              <a:rPr lang="ru-RU" sz="1300" b="1" dirty="0" err="1"/>
              <a:t>сприйняття</a:t>
            </a:r>
            <a:r>
              <a:rPr lang="ru-RU" sz="1300" b="1" dirty="0"/>
              <a:t> </a:t>
            </a:r>
            <a:r>
              <a:rPr lang="ru-RU" sz="1300" b="1" dirty="0" err="1"/>
              <a:t>навколишнього</a:t>
            </a:r>
            <a:r>
              <a:rPr lang="ru-RU" sz="1300" b="1" dirty="0"/>
              <a:t> </a:t>
            </a:r>
            <a:r>
              <a:rPr lang="ru-RU" sz="1300" b="1" dirty="0" err="1"/>
              <a:t>світу</a:t>
            </a:r>
            <a:r>
              <a:rPr lang="ru-RU" sz="1300" b="1" dirty="0"/>
              <a:t>, </a:t>
            </a:r>
            <a:r>
              <a:rPr lang="ru-RU" sz="1300" b="1" dirty="0" err="1"/>
              <a:t>екологічну</a:t>
            </a:r>
            <a:r>
              <a:rPr lang="ru-RU" sz="1300" b="1" dirty="0"/>
              <a:t> </a:t>
            </a:r>
            <a:r>
              <a:rPr lang="ru-RU" sz="1300" b="1" dirty="0" err="1"/>
              <a:t>грамотність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відрізняються</a:t>
            </a:r>
            <a:r>
              <a:rPr lang="ru-RU" sz="1300" b="1" dirty="0"/>
              <a:t> практичною </a:t>
            </a:r>
            <a:r>
              <a:rPr lang="ru-RU" sz="1300" b="1" dirty="0" err="1"/>
              <a:t>спрямованістю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Згідно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новою </a:t>
            </a:r>
            <a:r>
              <a:rPr lang="ru-RU" sz="1300" b="1" dirty="0" err="1"/>
              <a:t>редакцією</a:t>
            </a:r>
            <a:r>
              <a:rPr lang="ru-RU" sz="1300" b="1" dirty="0"/>
              <a:t> Державного стандарту </a:t>
            </a:r>
            <a:r>
              <a:rPr lang="ru-RU" sz="1300" b="1" dirty="0" err="1"/>
              <a:t>базової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повної</a:t>
            </a:r>
            <a:r>
              <a:rPr lang="ru-RU" sz="1300" b="1" dirty="0"/>
              <a:t> </a:t>
            </a:r>
            <a:r>
              <a:rPr lang="ru-RU" sz="1300" b="1" dirty="0" err="1"/>
              <a:t>загальної</a:t>
            </a:r>
            <a:r>
              <a:rPr lang="ru-RU" sz="1300" b="1" dirty="0"/>
              <a:t> </a:t>
            </a:r>
            <a:r>
              <a:rPr lang="ru-RU" sz="1300" b="1" dirty="0" err="1"/>
              <a:t>середньої</a:t>
            </a:r>
            <a:r>
              <a:rPr lang="ru-RU" sz="1300" b="1" dirty="0"/>
              <a:t> </a:t>
            </a:r>
            <a:r>
              <a:rPr lang="ru-RU" sz="1300" b="1" dirty="0" err="1"/>
              <a:t>освіти</a:t>
            </a:r>
            <a:r>
              <a:rPr lang="ru-RU" sz="1300" b="1" dirty="0"/>
              <a:t> мета </a:t>
            </a:r>
            <a:r>
              <a:rPr lang="ru-RU" sz="1300" b="1" dirty="0" err="1"/>
              <a:t>навчання</a:t>
            </a:r>
            <a:r>
              <a:rPr lang="ru-RU" sz="1300" b="1" dirty="0"/>
              <a:t> </a:t>
            </a:r>
            <a:r>
              <a:rPr lang="ru-RU" sz="1300" b="1" dirty="0" err="1"/>
              <a:t>природознавства</a:t>
            </a:r>
            <a:r>
              <a:rPr lang="ru-RU" sz="1300" b="1" dirty="0"/>
              <a:t> </a:t>
            </a:r>
            <a:r>
              <a:rPr lang="ru-RU" sz="1300" b="1" dirty="0" err="1"/>
              <a:t>полягає</a:t>
            </a:r>
            <a:r>
              <a:rPr lang="ru-RU" sz="1300" b="1" dirty="0"/>
              <a:t> у </a:t>
            </a:r>
            <a:r>
              <a:rPr lang="ru-RU" sz="1300" b="1" dirty="0" err="1"/>
              <a:t>формуванні</a:t>
            </a:r>
            <a:r>
              <a:rPr lang="ru-RU" sz="1300" b="1" dirty="0"/>
              <a:t> </a:t>
            </a:r>
            <a:r>
              <a:rPr lang="ru-RU" sz="1300" b="1" dirty="0" err="1"/>
              <a:t>природознавчої</a:t>
            </a:r>
            <a:r>
              <a:rPr lang="ru-RU" sz="1300" b="1" dirty="0"/>
              <a:t> </a:t>
            </a:r>
            <a:r>
              <a:rPr lang="ru-RU" sz="1300" b="1" dirty="0" err="1"/>
              <a:t>компетентності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 через </a:t>
            </a:r>
            <a:r>
              <a:rPr lang="ru-RU" sz="1300" b="1" dirty="0" err="1"/>
              <a:t>засвоєння</a:t>
            </a:r>
            <a:r>
              <a:rPr lang="ru-RU" sz="1300" b="1" dirty="0"/>
              <a:t> </a:t>
            </a:r>
            <a:r>
              <a:rPr lang="ru-RU" sz="1300" b="1" dirty="0" err="1"/>
              <a:t>системи</a:t>
            </a:r>
            <a:r>
              <a:rPr lang="ru-RU" sz="1300" b="1" dirty="0"/>
              <a:t> </a:t>
            </a:r>
            <a:r>
              <a:rPr lang="ru-RU" sz="1300" b="1" dirty="0" err="1"/>
              <a:t>інтегрованих</a:t>
            </a:r>
            <a:r>
              <a:rPr lang="ru-RU" sz="1300" b="1" dirty="0"/>
              <a:t> </a:t>
            </a:r>
            <a:r>
              <a:rPr lang="ru-RU" sz="1300" b="1" dirty="0" err="1"/>
              <a:t>знань</a:t>
            </a:r>
            <a:r>
              <a:rPr lang="ru-RU" sz="1300" b="1" dirty="0"/>
              <a:t> про природу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людину</a:t>
            </a:r>
            <a:r>
              <a:rPr lang="ru-RU" sz="1300" b="1" dirty="0"/>
              <a:t>, основ </a:t>
            </a:r>
            <a:r>
              <a:rPr lang="ru-RU" sz="1300" b="1" dirty="0" err="1"/>
              <a:t>екологічних</a:t>
            </a:r>
            <a:r>
              <a:rPr lang="ru-RU" sz="1300" b="1" dirty="0"/>
              <a:t> </a:t>
            </a:r>
            <a:r>
              <a:rPr lang="ru-RU" sz="1300" b="1" dirty="0" err="1"/>
              <a:t>знань</a:t>
            </a:r>
            <a:r>
              <a:rPr lang="ru-RU" sz="1300" b="1" dirty="0"/>
              <a:t>, </a:t>
            </a:r>
            <a:r>
              <a:rPr lang="ru-RU" sz="1300" b="1" dirty="0" err="1"/>
              <a:t>удосконалення</a:t>
            </a:r>
            <a:r>
              <a:rPr lang="ru-RU" sz="1300" b="1" dirty="0"/>
              <a:t> </a:t>
            </a:r>
            <a:r>
              <a:rPr lang="ru-RU" sz="1300" b="1" dirty="0" err="1"/>
              <a:t>способів</a:t>
            </a:r>
            <a:r>
              <a:rPr lang="ru-RU" sz="1300" b="1" dirty="0"/>
              <a:t> </a:t>
            </a:r>
            <a:r>
              <a:rPr lang="ru-RU" sz="1300" b="1" dirty="0" err="1"/>
              <a:t>навчально-пізнавальної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, </a:t>
            </a:r>
            <a:r>
              <a:rPr lang="ru-RU" sz="1300" b="1" dirty="0" err="1"/>
              <a:t>розвиток</a:t>
            </a:r>
            <a:r>
              <a:rPr lang="ru-RU" sz="1300" b="1" dirty="0"/>
              <a:t> </a:t>
            </a:r>
            <a:r>
              <a:rPr lang="ru-RU" sz="1300" b="1" dirty="0" err="1"/>
              <a:t>ціннісних</a:t>
            </a:r>
            <a:r>
              <a:rPr lang="ru-RU" sz="1300" b="1" dirty="0"/>
              <a:t> </a:t>
            </a:r>
            <a:r>
              <a:rPr lang="ru-RU" sz="1300" b="1" dirty="0" err="1"/>
              <a:t>орієнтацій</a:t>
            </a:r>
            <a:r>
              <a:rPr lang="ru-RU" sz="1300" b="1" dirty="0"/>
              <a:t> у </a:t>
            </a:r>
            <a:r>
              <a:rPr lang="ru-RU" sz="1300" b="1" dirty="0" err="1"/>
              <a:t>ставленні</a:t>
            </a:r>
            <a:r>
              <a:rPr lang="ru-RU" sz="1300" b="1" dirty="0"/>
              <a:t> до </a:t>
            </a:r>
            <a:r>
              <a:rPr lang="ru-RU" sz="1300" b="1" dirty="0" err="1"/>
              <a:t>природи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Досягнення</a:t>
            </a:r>
            <a:r>
              <a:rPr lang="ru-RU" sz="1300" b="1" dirty="0"/>
              <a:t> </a:t>
            </a:r>
            <a:r>
              <a:rPr lang="ru-RU" sz="1300" b="1" dirty="0" err="1"/>
              <a:t>цієї</a:t>
            </a:r>
            <a:r>
              <a:rPr lang="ru-RU" sz="1300" b="1" dirty="0"/>
              <a:t> мети </a:t>
            </a:r>
            <a:r>
              <a:rPr lang="ru-RU" sz="1300" b="1" dirty="0" err="1"/>
              <a:t>забезпечується</a:t>
            </a:r>
            <a:r>
              <a:rPr lang="ru-RU" sz="1300" b="1" dirty="0"/>
              <a:t> шляхом </a:t>
            </a:r>
            <a:r>
              <a:rPr lang="ru-RU" sz="1300" b="1" dirty="0" err="1"/>
              <a:t>реалізації</a:t>
            </a:r>
            <a:r>
              <a:rPr lang="ru-RU" sz="1300" b="1" dirty="0"/>
              <a:t> нового </a:t>
            </a:r>
            <a:r>
              <a:rPr lang="ru-RU" sz="1300" b="1" dirty="0" err="1"/>
              <a:t>змісту</a:t>
            </a:r>
            <a:r>
              <a:rPr lang="ru-RU" sz="1300" b="1" dirty="0"/>
              <a:t> </a:t>
            </a:r>
            <a:r>
              <a:rPr lang="ru-RU" sz="1300" b="1" dirty="0" err="1"/>
              <a:t>навчання</a:t>
            </a:r>
            <a:r>
              <a:rPr lang="ru-RU" sz="1300" b="1" dirty="0"/>
              <a:t> та </a:t>
            </a:r>
            <a:r>
              <a:rPr lang="ru-RU" sz="1300" b="1" dirty="0" err="1"/>
              <a:t>організації</a:t>
            </a:r>
            <a:r>
              <a:rPr lang="ru-RU" sz="1300" b="1" dirty="0"/>
              <a:t> </a:t>
            </a:r>
            <a:r>
              <a:rPr lang="ru-RU" sz="1300" b="1" dirty="0" err="1"/>
              <a:t>навчально-виховного</a:t>
            </a:r>
            <a:r>
              <a:rPr lang="ru-RU" sz="1300" b="1" dirty="0"/>
              <a:t> </a:t>
            </a:r>
            <a:r>
              <a:rPr lang="ru-RU" sz="1300" b="1" dirty="0" err="1"/>
              <a:t>процесу</a:t>
            </a:r>
            <a:r>
              <a:rPr lang="ru-RU" sz="1300" b="1" dirty="0"/>
              <a:t> на засадах </a:t>
            </a:r>
            <a:r>
              <a:rPr lang="ru-RU" sz="1300" b="1" dirty="0" err="1"/>
              <a:t>компетентнісного</a:t>
            </a:r>
            <a:r>
              <a:rPr lang="ru-RU" sz="1300" b="1" dirty="0"/>
              <a:t>, </a:t>
            </a:r>
            <a:r>
              <a:rPr lang="ru-RU" sz="1300" b="1" dirty="0" err="1"/>
              <a:t>діяльнісного</a:t>
            </a:r>
            <a:r>
              <a:rPr lang="ru-RU" sz="1300" b="1" dirty="0"/>
              <a:t> </a:t>
            </a:r>
            <a:r>
              <a:rPr lang="ru-RU" sz="1300" b="1" dirty="0" err="1"/>
              <a:t>підходів</a:t>
            </a:r>
            <a:r>
              <a:rPr lang="ru-RU" sz="1300" b="1" dirty="0"/>
              <a:t> та </a:t>
            </a:r>
            <a:r>
              <a:rPr lang="ru-RU" sz="1300" b="1" dirty="0" err="1"/>
              <a:t>особистісно-орієнтованого</a:t>
            </a:r>
            <a:r>
              <a:rPr lang="ru-RU" sz="1300" b="1" dirty="0"/>
              <a:t> </a:t>
            </a:r>
            <a:r>
              <a:rPr lang="ru-RU" sz="1300" b="1" dirty="0" err="1"/>
              <a:t>навчання</a:t>
            </a:r>
            <a:r>
              <a:rPr lang="ru-RU" sz="1300" b="1" dirty="0"/>
              <a:t>. </a:t>
            </a:r>
            <a:r>
              <a:rPr lang="ru-RU" sz="1300" b="1" dirty="0" err="1"/>
              <a:t>Основні</a:t>
            </a:r>
            <a:r>
              <a:rPr lang="ru-RU" sz="1300" b="1" dirty="0"/>
              <a:t> </a:t>
            </a:r>
            <a:r>
              <a:rPr lang="ru-RU" sz="1300" b="1" dirty="0" err="1"/>
              <a:t>положення</a:t>
            </a:r>
            <a:r>
              <a:rPr lang="ru-RU" sz="1300" b="1" dirty="0"/>
              <a:t> Державного стандарту </a:t>
            </a:r>
            <a:r>
              <a:rPr lang="ru-RU" sz="1300" b="1" dirty="0" err="1"/>
              <a:t>спрямовані</a:t>
            </a:r>
            <a:r>
              <a:rPr lang="ru-RU" sz="1300" b="1" dirty="0"/>
              <a:t> не </a:t>
            </a:r>
            <a:r>
              <a:rPr lang="ru-RU" sz="1300" b="1" dirty="0" err="1"/>
              <a:t>стільки</a:t>
            </a:r>
            <a:r>
              <a:rPr lang="ru-RU" sz="1300" b="1" dirty="0"/>
              <a:t> на </a:t>
            </a:r>
            <a:r>
              <a:rPr lang="ru-RU" sz="1300" b="1" dirty="0" err="1"/>
              <a:t>засвоєння</a:t>
            </a:r>
            <a:r>
              <a:rPr lang="ru-RU" sz="1300" b="1" dirty="0"/>
              <a:t> </a:t>
            </a:r>
            <a:r>
              <a:rPr lang="ru-RU" sz="1300" b="1" dirty="0" err="1"/>
              <a:t>суми</a:t>
            </a:r>
            <a:r>
              <a:rPr lang="ru-RU" sz="1300" b="1" dirty="0"/>
              <a:t> </a:t>
            </a:r>
            <a:r>
              <a:rPr lang="ru-RU" sz="1300" b="1" dirty="0" err="1"/>
              <a:t>природничо-наукових</a:t>
            </a:r>
            <a:r>
              <a:rPr lang="ru-RU" sz="1300" b="1" dirty="0"/>
              <a:t> </a:t>
            </a:r>
            <a:r>
              <a:rPr lang="ru-RU" sz="1300" b="1" dirty="0" err="1"/>
              <a:t>знань</a:t>
            </a:r>
            <a:r>
              <a:rPr lang="ru-RU" sz="1300" b="1" dirty="0"/>
              <a:t>, </a:t>
            </a:r>
            <a:r>
              <a:rPr lang="ru-RU" sz="1300" b="1" dirty="0" err="1"/>
              <a:t>скільки</a:t>
            </a:r>
            <a:r>
              <a:rPr lang="ru-RU" sz="1300" b="1" dirty="0"/>
              <a:t> </a:t>
            </a:r>
            <a:r>
              <a:rPr lang="ru-RU" sz="1300" b="1" dirty="0" err="1"/>
              <a:t>на</a:t>
            </a:r>
            <a:r>
              <a:rPr lang="ru-RU" sz="1300" b="1" dirty="0"/>
              <a:t> </a:t>
            </a:r>
            <a:r>
              <a:rPr lang="ru-RU" sz="1300" b="1" dirty="0" err="1"/>
              <a:t>формування</a:t>
            </a:r>
            <a:r>
              <a:rPr lang="ru-RU" sz="1300" b="1" dirty="0"/>
              <a:t> </a:t>
            </a:r>
            <a:r>
              <a:rPr lang="ru-RU" sz="1300" b="1" dirty="0" err="1"/>
              <a:t>вмінь</a:t>
            </a:r>
            <a:r>
              <a:rPr lang="ru-RU" sz="1300" b="1" dirty="0"/>
              <a:t> </a:t>
            </a:r>
            <a:r>
              <a:rPr lang="ru-RU" sz="1300" b="1" dirty="0" err="1"/>
              <a:t>здобувати</a:t>
            </a:r>
            <a:r>
              <a:rPr lang="ru-RU" sz="1300" b="1" dirty="0"/>
              <a:t> </a:t>
            </a:r>
            <a:r>
              <a:rPr lang="ru-RU" sz="1300" b="1" dirty="0" err="1"/>
              <a:t>ці</a:t>
            </a:r>
            <a:r>
              <a:rPr lang="ru-RU" sz="1300" b="1" dirty="0"/>
              <a:t> </a:t>
            </a:r>
            <a:r>
              <a:rPr lang="ru-RU" sz="1300" b="1" dirty="0" err="1"/>
              <a:t>знання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Державний</a:t>
            </a:r>
            <a:r>
              <a:rPr lang="ru-RU" sz="1300" b="1" dirty="0"/>
              <a:t> стандарт </a:t>
            </a:r>
            <a:r>
              <a:rPr lang="ru-RU" sz="1300" b="1" dirty="0" err="1"/>
              <a:t>зобов'язує</a:t>
            </a:r>
            <a:r>
              <a:rPr lang="ru-RU" sz="1300" b="1" dirty="0"/>
              <a:t> </a:t>
            </a:r>
            <a:r>
              <a:rPr lang="ru-RU" sz="1300" b="1" dirty="0" err="1"/>
              <a:t>забезпечувати</a:t>
            </a:r>
            <a:r>
              <a:rPr lang="ru-RU" sz="1300" b="1" dirty="0"/>
              <a:t> </a:t>
            </a:r>
            <a:r>
              <a:rPr lang="ru-RU" sz="1300" b="1" dirty="0" err="1"/>
              <a:t>практико-орієнтовану</a:t>
            </a:r>
            <a:r>
              <a:rPr lang="ru-RU" sz="1300" b="1" dirty="0"/>
              <a:t> </a:t>
            </a:r>
            <a:r>
              <a:rPr lang="ru-RU" sz="1300" b="1" dirty="0" err="1"/>
              <a:t>діяльність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вивчення</a:t>
            </a:r>
            <a:r>
              <a:rPr lang="ru-RU" sz="1300" b="1" dirty="0"/>
              <a:t> </a:t>
            </a:r>
            <a:r>
              <a:rPr lang="ru-RU" sz="1300" b="1" dirty="0" err="1"/>
              <a:t>визначених</a:t>
            </a:r>
            <a:r>
              <a:rPr lang="ru-RU" sz="1300" b="1" dirty="0"/>
              <a:t>  </a:t>
            </a:r>
            <a:r>
              <a:rPr lang="ru-RU" sz="1300" b="1" dirty="0" err="1"/>
              <a:t>питань</a:t>
            </a:r>
            <a:r>
              <a:rPr lang="ru-RU" sz="1300" b="1" dirty="0"/>
              <a:t>, </a:t>
            </a:r>
            <a:r>
              <a:rPr lang="ru-RU" sz="1300" b="1" dirty="0" err="1"/>
              <a:t>соціальну</a:t>
            </a:r>
            <a:r>
              <a:rPr lang="ru-RU" sz="1300" b="1" dirty="0"/>
              <a:t> та </a:t>
            </a:r>
            <a:r>
              <a:rPr lang="ru-RU" sz="1300" b="1" dirty="0" err="1"/>
              <a:t>особистісну</a:t>
            </a:r>
            <a:r>
              <a:rPr lang="ru-RU" sz="1300" b="1" dirty="0"/>
              <a:t> </a:t>
            </a:r>
            <a:r>
              <a:rPr lang="ru-RU" sz="1300" b="1" dirty="0" err="1"/>
              <a:t>значимість</a:t>
            </a:r>
            <a:r>
              <a:rPr lang="ru-RU" sz="1300" b="1" dirty="0"/>
              <a:t> </a:t>
            </a:r>
            <a:r>
              <a:rPr lang="ru-RU" sz="1300" b="1" dirty="0" err="1"/>
              <a:t>цієї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. У рамках </a:t>
            </a:r>
            <a:r>
              <a:rPr lang="ru-RU" sz="1300" b="1" dirty="0" err="1"/>
              <a:t>практичної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 </a:t>
            </a:r>
            <a:r>
              <a:rPr lang="ru-RU" sz="1300" b="1" dirty="0" err="1"/>
              <a:t>школярів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вивчення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збереження</a:t>
            </a:r>
            <a:r>
              <a:rPr lang="ru-RU" sz="1300" b="1" dirty="0"/>
              <a:t> </a:t>
            </a:r>
            <a:r>
              <a:rPr lang="ru-RU" sz="1300" b="1" dirty="0" err="1"/>
              <a:t>природи</a:t>
            </a:r>
            <a:r>
              <a:rPr lang="ru-RU" sz="1300" b="1" dirty="0"/>
              <a:t> </a:t>
            </a:r>
            <a:r>
              <a:rPr lang="ru-RU" sz="1300" b="1" dirty="0" err="1"/>
              <a:t>рідного</a:t>
            </a:r>
            <a:r>
              <a:rPr lang="ru-RU" sz="1300" b="1" dirty="0"/>
              <a:t> краю, </a:t>
            </a:r>
            <a:r>
              <a:rPr lang="ru-RU" sz="1300" b="1" dirty="0" err="1"/>
              <a:t>спостереження</a:t>
            </a:r>
            <a:r>
              <a:rPr lang="ru-RU" sz="1300" b="1" dirty="0"/>
              <a:t> </a:t>
            </a:r>
            <a:r>
              <a:rPr lang="ru-RU" sz="1300" b="1" dirty="0" err="1"/>
              <a:t>й</a:t>
            </a:r>
            <a:r>
              <a:rPr lang="ru-RU" sz="1300" b="1" dirty="0"/>
              <a:t> </a:t>
            </a:r>
            <a:r>
              <a:rPr lang="ru-RU" sz="1300" b="1" dirty="0" err="1"/>
              <a:t>оцінки</a:t>
            </a:r>
            <a:r>
              <a:rPr lang="ru-RU" sz="1300" b="1" dirty="0"/>
              <a:t> </a:t>
            </a:r>
            <a:r>
              <a:rPr lang="ru-RU" sz="1300" b="1" dirty="0" err="1"/>
              <a:t>екологічного</a:t>
            </a:r>
            <a:r>
              <a:rPr lang="ru-RU" sz="1300" b="1" dirty="0"/>
              <a:t> стану </a:t>
            </a:r>
            <a:r>
              <a:rPr lang="ru-RU" sz="1300" b="1" dirty="0" err="1"/>
              <a:t>навколишнього</a:t>
            </a:r>
            <a:r>
              <a:rPr lang="ru-RU" sz="1300" b="1" dirty="0"/>
              <a:t> природного </a:t>
            </a:r>
            <a:r>
              <a:rPr lang="ru-RU" sz="1300" b="1" dirty="0" err="1"/>
              <a:t>середовища</a:t>
            </a:r>
            <a:r>
              <a:rPr lang="ru-RU" sz="1300" b="1" dirty="0"/>
              <a:t> </a:t>
            </a:r>
            <a:r>
              <a:rPr lang="ru-RU" sz="1300" b="1" dirty="0" err="1"/>
              <a:t>виховуються</a:t>
            </a:r>
            <a:r>
              <a:rPr lang="ru-RU" sz="1300" b="1" dirty="0"/>
              <a:t> </a:t>
            </a:r>
            <a:r>
              <a:rPr lang="ru-RU" sz="1300" b="1" dirty="0" err="1"/>
              <a:t>необхідні</a:t>
            </a:r>
            <a:r>
              <a:rPr lang="ru-RU" sz="1300" b="1" dirty="0"/>
              <a:t> </a:t>
            </a:r>
            <a:r>
              <a:rPr lang="ru-RU" sz="1300" b="1" dirty="0" err="1"/>
              <a:t>ціннісні</a:t>
            </a:r>
            <a:r>
              <a:rPr lang="ru-RU" sz="1300" b="1" dirty="0"/>
              <a:t> </a:t>
            </a:r>
            <a:r>
              <a:rPr lang="ru-RU" sz="1300" b="1" dirty="0" err="1"/>
              <a:t>орієнтації</a:t>
            </a:r>
            <a:r>
              <a:rPr lang="ru-RU" sz="1300" b="1" dirty="0"/>
              <a:t> у </a:t>
            </a:r>
            <a:r>
              <a:rPr lang="ru-RU" sz="1300" b="1" dirty="0" err="1"/>
              <a:t>ставленні</a:t>
            </a:r>
            <a:r>
              <a:rPr lang="ru-RU" sz="1300" b="1" dirty="0"/>
              <a:t> до природного </a:t>
            </a:r>
            <a:r>
              <a:rPr lang="ru-RU" sz="1300" b="1" dirty="0" err="1"/>
              <a:t>середовища</a:t>
            </a:r>
            <a:r>
              <a:rPr lang="ru-RU" sz="1300" b="1" dirty="0"/>
              <a:t>. Усе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підвищує</a:t>
            </a:r>
            <a:r>
              <a:rPr lang="ru-RU" sz="1300" b="1" dirty="0"/>
              <a:t> </a:t>
            </a:r>
            <a:r>
              <a:rPr lang="ru-RU" sz="1300" b="1" dirty="0" err="1"/>
              <a:t>виховний</a:t>
            </a:r>
            <a:r>
              <a:rPr lang="ru-RU" sz="1300" b="1" dirty="0"/>
              <a:t> </a:t>
            </a:r>
            <a:r>
              <a:rPr lang="ru-RU" sz="1300" b="1" dirty="0" err="1"/>
              <a:t>потенціал</a:t>
            </a:r>
            <a:r>
              <a:rPr lang="ru-RU" sz="1300" b="1" dirty="0"/>
              <a:t> </a:t>
            </a:r>
            <a:r>
              <a:rPr lang="ru-RU" sz="1300" b="1" dirty="0" err="1"/>
              <a:t>природничої</a:t>
            </a:r>
            <a:r>
              <a:rPr lang="ru-RU" sz="1300" b="1" dirty="0"/>
              <a:t> </a:t>
            </a:r>
            <a:r>
              <a:rPr lang="ru-RU" sz="1300" b="1" dirty="0" err="1"/>
              <a:t>освіти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/>
              <a:t>У 2013-2014 </a:t>
            </a:r>
            <a:r>
              <a:rPr lang="ru-RU" sz="1300" b="1" dirty="0" err="1"/>
              <a:t>навчальному</a:t>
            </a:r>
            <a:r>
              <a:rPr lang="ru-RU" sz="1300" b="1" dirty="0"/>
              <a:t> </a:t>
            </a:r>
            <a:r>
              <a:rPr lang="ru-RU" sz="1300" b="1" dirty="0" err="1"/>
              <a:t>році</a:t>
            </a:r>
            <a:r>
              <a:rPr lang="ru-RU" sz="1300" b="1" dirty="0"/>
              <a:t> </a:t>
            </a:r>
            <a:r>
              <a:rPr lang="ru-RU" sz="1300" b="1" dirty="0" err="1"/>
              <a:t>вивчення</a:t>
            </a:r>
            <a:r>
              <a:rPr lang="ru-RU" sz="1300" b="1" dirty="0"/>
              <a:t> </a:t>
            </a:r>
            <a:r>
              <a:rPr lang="ru-RU" sz="1300" b="1" dirty="0" err="1"/>
              <a:t>природознавства</a:t>
            </a:r>
            <a:r>
              <a:rPr lang="ru-RU" sz="1300" b="1" dirty="0"/>
              <a:t> у 5 </a:t>
            </a:r>
            <a:r>
              <a:rPr lang="ru-RU" sz="1300" b="1" dirty="0" err="1"/>
              <a:t>класі</a:t>
            </a:r>
            <a:r>
              <a:rPr lang="ru-RU" sz="1300" b="1" dirty="0"/>
              <a:t> </a:t>
            </a:r>
            <a:r>
              <a:rPr lang="ru-RU" sz="1300" b="1" dirty="0" err="1"/>
              <a:t>здійснюватиметься</a:t>
            </a:r>
            <a:r>
              <a:rPr lang="ru-RU" sz="1300" b="1" dirty="0"/>
              <a:t> за новою </a:t>
            </a:r>
            <a:r>
              <a:rPr lang="ru-RU" sz="1300" b="1" dirty="0" err="1"/>
              <a:t>навчальною</a:t>
            </a:r>
            <a:r>
              <a:rPr lang="ru-RU" sz="1300" b="1" dirty="0"/>
              <a:t> </a:t>
            </a:r>
            <a:r>
              <a:rPr lang="ru-RU" sz="1300" b="1" dirty="0" err="1"/>
              <a:t>програмою</a:t>
            </a:r>
            <a:r>
              <a:rPr lang="ru-RU" sz="1300" b="1" dirty="0"/>
              <a:t> для 5 </a:t>
            </a:r>
            <a:r>
              <a:rPr lang="ru-RU" sz="1300" b="1" dirty="0" err="1"/>
              <a:t>класів</a:t>
            </a:r>
            <a:r>
              <a:rPr lang="ru-RU" sz="1300" b="1" dirty="0"/>
              <a:t> </a:t>
            </a:r>
            <a:r>
              <a:rPr lang="ru-RU" sz="1300" b="1" dirty="0" err="1"/>
              <a:t>загальноосвітніх</a:t>
            </a:r>
            <a:r>
              <a:rPr lang="ru-RU" sz="1300" b="1" dirty="0"/>
              <a:t> </a:t>
            </a:r>
            <a:r>
              <a:rPr lang="ru-RU" sz="1300" b="1" dirty="0" err="1"/>
              <a:t>навчальних</a:t>
            </a:r>
            <a:r>
              <a:rPr lang="ru-RU" sz="1300" b="1" dirty="0"/>
              <a:t> </a:t>
            </a:r>
            <a:r>
              <a:rPr lang="ru-RU" sz="1300" b="1" dirty="0" err="1"/>
              <a:t>закладів</a:t>
            </a:r>
            <a:r>
              <a:rPr lang="ru-RU" sz="1300" b="1" dirty="0"/>
              <a:t>, </a:t>
            </a:r>
            <a:r>
              <a:rPr lang="ru-RU" sz="1300" b="1" dirty="0" err="1"/>
              <a:t>розробленою</a:t>
            </a:r>
            <a:r>
              <a:rPr lang="ru-RU" sz="1300" b="1" dirty="0"/>
              <a:t>  на </a:t>
            </a:r>
            <a:r>
              <a:rPr lang="ru-RU" sz="1300" b="1" dirty="0" err="1"/>
              <a:t>основі</a:t>
            </a:r>
            <a:r>
              <a:rPr lang="ru-RU" sz="1300" b="1" dirty="0"/>
              <a:t> нового Державного стандарту </a:t>
            </a:r>
            <a:r>
              <a:rPr lang="ru-RU" sz="1300" b="1" dirty="0" err="1"/>
              <a:t>базової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повної</a:t>
            </a:r>
            <a:r>
              <a:rPr lang="ru-RU" sz="1300" b="1" dirty="0"/>
              <a:t> </a:t>
            </a:r>
            <a:r>
              <a:rPr lang="ru-RU" sz="1300" b="1" dirty="0" err="1"/>
              <a:t>загальної</a:t>
            </a:r>
            <a:r>
              <a:rPr lang="ru-RU" sz="1300" b="1" dirty="0"/>
              <a:t> </a:t>
            </a:r>
            <a:r>
              <a:rPr lang="ru-RU" sz="1300" b="1" dirty="0" err="1"/>
              <a:t>середньої</a:t>
            </a:r>
            <a:r>
              <a:rPr lang="ru-RU" sz="1300" b="1" dirty="0"/>
              <a:t> </a:t>
            </a:r>
            <a:r>
              <a:rPr lang="ru-RU" sz="1300" b="1" dirty="0" err="1"/>
              <a:t>освіти</a:t>
            </a:r>
            <a:r>
              <a:rPr lang="ru-RU" sz="1300" b="1" dirty="0"/>
              <a:t> (постанова </a:t>
            </a:r>
            <a:r>
              <a:rPr lang="ru-RU" sz="1300" b="1" dirty="0" err="1"/>
              <a:t>Кабінету</a:t>
            </a:r>
            <a:r>
              <a:rPr lang="ru-RU" sz="1300" b="1" dirty="0"/>
              <a:t> </a:t>
            </a:r>
            <a:r>
              <a:rPr lang="ru-RU" sz="1300" b="1" dirty="0" err="1"/>
              <a:t>Міністрів</a:t>
            </a:r>
            <a:r>
              <a:rPr lang="ru-RU" sz="1300" b="1" dirty="0"/>
              <a:t> </a:t>
            </a:r>
            <a:r>
              <a:rPr lang="ru-RU" sz="1300" b="1" dirty="0" err="1"/>
              <a:t>України</a:t>
            </a:r>
            <a:r>
              <a:rPr lang="ru-RU" sz="1300" b="1" dirty="0"/>
              <a:t> </a:t>
            </a:r>
            <a:r>
              <a:rPr lang="ru-RU" sz="1300" b="1" dirty="0" err="1"/>
              <a:t>від</a:t>
            </a:r>
            <a:r>
              <a:rPr lang="ru-RU" sz="1300" b="1" dirty="0"/>
              <a:t> 23.11.2011 р. № 1392)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затвердженою</a:t>
            </a:r>
            <a:r>
              <a:rPr lang="ru-RU" sz="1300" b="1" dirty="0"/>
              <a:t> наказом </a:t>
            </a:r>
            <a:r>
              <a:rPr lang="ru-RU" sz="1300" b="1" dirty="0" err="1"/>
              <a:t>Міністерства</a:t>
            </a:r>
            <a:r>
              <a:rPr lang="ru-RU" sz="1300" b="1" dirty="0"/>
              <a:t> </a:t>
            </a:r>
            <a:r>
              <a:rPr lang="ru-RU" sz="1300" b="1" dirty="0" err="1"/>
              <a:t>від</a:t>
            </a:r>
            <a:r>
              <a:rPr lang="ru-RU" sz="1300" b="1" dirty="0"/>
              <a:t> 6.06.2012 р. № 664.</a:t>
            </a:r>
            <a:br>
              <a:rPr lang="ru-RU" sz="1300" b="1" dirty="0"/>
            </a:br>
            <a:r>
              <a:rPr lang="ru-RU" sz="1300" b="1" dirty="0" err="1"/>
              <a:t>Типовими</a:t>
            </a:r>
            <a:r>
              <a:rPr lang="ru-RU" sz="1300" b="1" dirty="0"/>
              <a:t> </a:t>
            </a:r>
            <a:r>
              <a:rPr lang="ru-RU" sz="1300" b="1" dirty="0" err="1"/>
              <a:t>навчальними</a:t>
            </a:r>
            <a:r>
              <a:rPr lang="ru-RU" sz="1300" b="1" dirty="0"/>
              <a:t> планами на </a:t>
            </a:r>
            <a:r>
              <a:rPr lang="ru-RU" sz="1300" b="1" dirty="0" err="1"/>
              <a:t>вивчення</a:t>
            </a:r>
            <a:r>
              <a:rPr lang="ru-RU" sz="1300" b="1" dirty="0"/>
              <a:t> предмета «</a:t>
            </a:r>
            <a:r>
              <a:rPr lang="ru-RU" sz="1300" b="1" dirty="0" err="1"/>
              <a:t>Природознавство</a:t>
            </a:r>
            <a:r>
              <a:rPr lang="ru-RU" sz="1300" b="1" dirty="0"/>
              <a:t>» в 5 </a:t>
            </a:r>
            <a:r>
              <a:rPr lang="ru-RU" sz="1300" b="1" dirty="0" err="1"/>
              <a:t>класі</a:t>
            </a:r>
            <a:r>
              <a:rPr lang="ru-RU" sz="1300" b="1" dirty="0"/>
              <a:t> за новою </a:t>
            </a:r>
            <a:r>
              <a:rPr lang="ru-RU" sz="1300" b="1" dirty="0" err="1"/>
              <a:t>програмою</a:t>
            </a:r>
            <a:r>
              <a:rPr lang="ru-RU" sz="1300" b="1" dirty="0"/>
              <a:t> </a:t>
            </a:r>
            <a:r>
              <a:rPr lang="ru-RU" sz="1300" b="1" dirty="0" err="1"/>
              <a:t>передбачено</a:t>
            </a:r>
            <a:r>
              <a:rPr lang="ru-RU" sz="1300" b="1" dirty="0"/>
              <a:t> 2 </a:t>
            </a:r>
            <a:r>
              <a:rPr lang="ru-RU" sz="1300" b="1" dirty="0" err="1"/>
              <a:t>години</a:t>
            </a:r>
            <a:r>
              <a:rPr lang="ru-RU" sz="1300" b="1" dirty="0"/>
              <a:t> на </a:t>
            </a:r>
            <a:r>
              <a:rPr lang="ru-RU" sz="1300" b="1" dirty="0" err="1"/>
              <a:t>тиждень</a:t>
            </a:r>
            <a:r>
              <a:rPr lang="ru-RU" sz="1300" b="1" dirty="0"/>
              <a:t>. </a:t>
            </a:r>
            <a:r>
              <a:rPr lang="ru-RU" sz="1300" b="1" dirty="0" err="1"/>
              <a:t>Загальний</a:t>
            </a:r>
            <a:r>
              <a:rPr lang="ru-RU" sz="1300" b="1" dirty="0"/>
              <a:t> </a:t>
            </a:r>
            <a:r>
              <a:rPr lang="ru-RU" sz="1300" b="1" dirty="0" err="1"/>
              <a:t>обсяг</a:t>
            </a:r>
            <a:r>
              <a:rPr lang="ru-RU" sz="1300" b="1" dirty="0"/>
              <a:t> </a:t>
            </a:r>
            <a:r>
              <a:rPr lang="ru-RU" sz="1300" b="1" dirty="0" err="1"/>
              <a:t>навчального</a:t>
            </a:r>
            <a:r>
              <a:rPr lang="ru-RU" sz="1300" b="1" dirty="0"/>
              <a:t> часу становить 70 год, </a:t>
            </a:r>
            <a:r>
              <a:rPr lang="ru-RU" sz="1300" b="1" dirty="0" err="1"/>
              <a:t>з</a:t>
            </a:r>
            <a:r>
              <a:rPr lang="ru-RU" sz="1300" b="1" dirty="0"/>
              <a:t> них 3 год – </a:t>
            </a:r>
            <a:r>
              <a:rPr lang="ru-RU" sz="1300" b="1" dirty="0" err="1"/>
              <a:t>резервний</a:t>
            </a:r>
            <a:r>
              <a:rPr lang="ru-RU" sz="1300" b="1" dirty="0"/>
              <a:t> час, </a:t>
            </a:r>
            <a:r>
              <a:rPr lang="ru-RU" sz="1300" b="1" dirty="0" err="1"/>
              <a:t>який</a:t>
            </a:r>
            <a:r>
              <a:rPr lang="ru-RU" sz="1300" b="1" dirty="0"/>
              <a:t> </a:t>
            </a:r>
            <a:r>
              <a:rPr lang="ru-RU" sz="1300" b="1" dirty="0" err="1"/>
              <a:t>може</a:t>
            </a:r>
            <a:r>
              <a:rPr lang="ru-RU" sz="1300" b="1" dirty="0"/>
              <a:t> бути </a:t>
            </a:r>
            <a:r>
              <a:rPr lang="ru-RU" sz="1300" b="1" dirty="0" err="1"/>
              <a:t>використаний</a:t>
            </a:r>
            <a:r>
              <a:rPr lang="ru-RU" sz="1300" b="1" dirty="0"/>
              <a:t> для </a:t>
            </a:r>
            <a:r>
              <a:rPr lang="ru-RU" sz="1300" b="1" dirty="0" err="1"/>
              <a:t>організації</a:t>
            </a:r>
            <a:r>
              <a:rPr lang="ru-RU" sz="1300" b="1" dirty="0"/>
              <a:t> </a:t>
            </a:r>
            <a:r>
              <a:rPr lang="ru-RU" sz="1300" b="1" dirty="0" err="1"/>
              <a:t>різноманітних</a:t>
            </a:r>
            <a:r>
              <a:rPr lang="ru-RU" sz="1300" b="1" dirty="0"/>
              <a:t> форм </a:t>
            </a:r>
            <a:r>
              <a:rPr lang="ru-RU" sz="1300" b="1" dirty="0" err="1"/>
              <a:t>навчальної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: </a:t>
            </a:r>
            <a:r>
              <a:rPr lang="ru-RU" sz="1300" b="1" dirty="0" err="1"/>
              <a:t>екскурсій</a:t>
            </a:r>
            <a:r>
              <a:rPr lang="ru-RU" sz="1300" b="1" dirty="0"/>
              <a:t>, </a:t>
            </a:r>
            <a:r>
              <a:rPr lang="ru-RU" sz="1300" b="1" dirty="0" err="1"/>
              <a:t>проектної</a:t>
            </a:r>
            <a:r>
              <a:rPr lang="ru-RU" sz="1300" b="1" dirty="0"/>
              <a:t> та </a:t>
            </a:r>
            <a:r>
              <a:rPr lang="ru-RU" sz="1300" b="1" dirty="0" err="1"/>
              <a:t>дослідницької</a:t>
            </a:r>
            <a:r>
              <a:rPr lang="ru-RU" sz="1300" b="1" dirty="0"/>
              <a:t>  </a:t>
            </a:r>
            <a:r>
              <a:rPr lang="ru-RU" sz="1300" b="1" dirty="0" err="1"/>
              <a:t>діяльності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, </a:t>
            </a:r>
            <a:r>
              <a:rPr lang="ru-RU" sz="1300" b="1" dirty="0" err="1"/>
              <a:t>роботи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додатковими</a:t>
            </a:r>
            <a:r>
              <a:rPr lang="ru-RU" sz="1300" b="1" dirty="0"/>
              <a:t> </a:t>
            </a:r>
            <a:r>
              <a:rPr lang="ru-RU" sz="1300" b="1" dirty="0" err="1"/>
              <a:t>джерелами</a:t>
            </a:r>
            <a:r>
              <a:rPr lang="ru-RU" sz="1300" b="1" dirty="0"/>
              <a:t> </a:t>
            </a:r>
            <a:r>
              <a:rPr lang="ru-RU" sz="1300" b="1" dirty="0" err="1"/>
              <a:t>інформації</a:t>
            </a:r>
            <a:r>
              <a:rPr lang="ru-RU" sz="1300" b="1" dirty="0"/>
              <a:t>, </a:t>
            </a:r>
            <a:r>
              <a:rPr lang="ru-RU" sz="1300" b="1" dirty="0" err="1"/>
              <a:t>корекції</a:t>
            </a:r>
            <a:r>
              <a:rPr lang="ru-RU" sz="1300" b="1" dirty="0"/>
              <a:t> </a:t>
            </a:r>
            <a:r>
              <a:rPr lang="ru-RU" sz="1300" b="1" dirty="0" err="1"/>
              <a:t>та</a:t>
            </a:r>
            <a:r>
              <a:rPr lang="ru-RU" sz="1300" b="1" dirty="0"/>
              <a:t> </a:t>
            </a:r>
            <a:r>
              <a:rPr lang="ru-RU" sz="1300" b="1" dirty="0" err="1"/>
              <a:t>узагальнення</a:t>
            </a:r>
            <a:r>
              <a:rPr lang="ru-RU" sz="1300" b="1" dirty="0"/>
              <a:t> </a:t>
            </a:r>
            <a:r>
              <a:rPr lang="ru-RU" sz="1300" b="1" dirty="0" err="1"/>
              <a:t>знань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/>
              <a:t> 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7170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500958"/>
            <a:ext cx="762000" cy="952500"/>
          </a:xfrm>
          <a:prstGeom prst="rect">
            <a:avLst/>
          </a:prstGeom>
          <a:noFill/>
        </p:spPr>
      </p:pic>
      <p:pic>
        <p:nvPicPr>
          <p:cNvPr id="7171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90" y="0"/>
            <a:ext cx="1142983" cy="1457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/>
          </a:bodyPr>
          <a:lstStyle/>
          <a:p>
            <a:r>
              <a:rPr lang="ru-RU" sz="1400" b="1" dirty="0" err="1"/>
              <a:t>Зміст</a:t>
            </a:r>
            <a:r>
              <a:rPr lang="ru-RU" sz="1400" b="1" dirty="0"/>
              <a:t> </a:t>
            </a:r>
            <a:r>
              <a:rPr lang="ru-RU" sz="1400" b="1" dirty="0" err="1"/>
              <a:t>природознавства</a:t>
            </a:r>
            <a:r>
              <a:rPr lang="ru-RU" sz="1400" b="1" dirty="0"/>
              <a:t> для 5 </a:t>
            </a:r>
            <a:r>
              <a:rPr lang="ru-RU" sz="1400" b="1" dirty="0" err="1"/>
              <a:t>класу</a:t>
            </a:r>
            <a:r>
              <a:rPr lang="ru-RU" sz="1400" b="1" dirty="0"/>
              <a:t> </a:t>
            </a:r>
            <a:r>
              <a:rPr lang="ru-RU" sz="1400" b="1" dirty="0" err="1"/>
              <a:t>поєднує</a:t>
            </a:r>
            <a:r>
              <a:rPr lang="ru-RU" sz="1400" b="1" dirty="0"/>
              <a:t> в </a:t>
            </a:r>
            <a:r>
              <a:rPr lang="ru-RU" sz="1400" b="1" dirty="0" err="1"/>
              <a:t>собі</a:t>
            </a:r>
            <a:r>
              <a:rPr lang="ru-RU" sz="1400" b="1" dirty="0"/>
              <a:t> </a:t>
            </a:r>
            <a:r>
              <a:rPr lang="ru-RU" sz="1400" b="1" dirty="0" err="1"/>
              <a:t>емпіричну</a:t>
            </a:r>
            <a:r>
              <a:rPr lang="ru-RU" sz="1400" b="1" dirty="0"/>
              <a:t> </a:t>
            </a:r>
            <a:r>
              <a:rPr lang="ru-RU" sz="1400" b="1" dirty="0" err="1"/>
              <a:t>спрямованість</a:t>
            </a:r>
            <a:r>
              <a:rPr lang="ru-RU" sz="1400" b="1" dirty="0"/>
              <a:t> </a:t>
            </a:r>
            <a:r>
              <a:rPr lang="ru-RU" sz="1400" b="1" dirty="0" err="1"/>
              <a:t>вивчення</a:t>
            </a:r>
            <a:r>
              <a:rPr lang="ru-RU" sz="1400" b="1" dirty="0"/>
              <a:t> </a:t>
            </a:r>
            <a:r>
              <a:rPr lang="ru-RU" sz="1400" b="1" dirty="0" err="1"/>
              <a:t>природи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оволодінням</a:t>
            </a:r>
            <a:r>
              <a:rPr lang="ru-RU" sz="1400" b="1" dirty="0"/>
              <a:t> </a:t>
            </a:r>
            <a:r>
              <a:rPr lang="ru-RU" sz="1400" b="1" dirty="0" err="1"/>
              <a:t>елементами</a:t>
            </a:r>
            <a:r>
              <a:rPr lang="ru-RU" sz="1400" b="1" dirty="0"/>
              <a:t> </a:t>
            </a:r>
            <a:r>
              <a:rPr lang="ru-RU" sz="1400" b="1" dirty="0" err="1"/>
              <a:t>природничо-наукових</a:t>
            </a:r>
            <a:r>
              <a:rPr lang="ru-RU" sz="1400" b="1" dirty="0"/>
              <a:t> </a:t>
            </a:r>
            <a:r>
              <a:rPr lang="ru-RU" sz="1400" b="1" dirty="0" err="1"/>
              <a:t>методів</a:t>
            </a:r>
            <a:r>
              <a:rPr lang="ru-RU" sz="1400" b="1" dirty="0"/>
              <a:t> </a:t>
            </a:r>
            <a:r>
              <a:rPr lang="ru-RU" sz="1400" b="1" dirty="0" err="1"/>
              <a:t>пізнання</a:t>
            </a:r>
            <a:r>
              <a:rPr lang="ru-RU" sz="1400" b="1" dirty="0"/>
              <a:t> на </a:t>
            </a:r>
            <a:r>
              <a:rPr lang="ru-RU" sz="1400" b="1" dirty="0" err="1"/>
              <a:t>рівні</a:t>
            </a:r>
            <a:r>
              <a:rPr lang="ru-RU" sz="1400" b="1" dirty="0"/>
              <a:t> </a:t>
            </a:r>
            <a:r>
              <a:rPr lang="ru-RU" sz="1400" b="1" dirty="0" err="1"/>
              <a:t>окремих</a:t>
            </a:r>
            <a:r>
              <a:rPr lang="ru-RU" sz="1400" b="1" dirty="0"/>
              <a:t> </a:t>
            </a:r>
            <a:r>
              <a:rPr lang="ru-RU" sz="1400" b="1" dirty="0" err="1"/>
              <a:t>прийомів</a:t>
            </a:r>
            <a:r>
              <a:rPr lang="ru-RU" sz="1400" b="1" dirty="0"/>
              <a:t> </a:t>
            </a:r>
            <a:r>
              <a:rPr lang="ru-RU" sz="1400" b="1" dirty="0" err="1"/>
              <a:t>дослідницької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r>
              <a:rPr lang="ru-RU" sz="1400" b="1" dirty="0"/>
              <a:t>. В рамках </a:t>
            </a:r>
            <a:r>
              <a:rPr lang="ru-RU" sz="1400" b="1" dirty="0" err="1"/>
              <a:t>природознавства</a:t>
            </a:r>
            <a:r>
              <a:rPr lang="ru-RU" sz="1400" b="1" dirty="0"/>
              <a:t> </a:t>
            </a:r>
            <a:r>
              <a:rPr lang="ru-RU" sz="1400" b="1" dirty="0" err="1"/>
              <a:t>розширюються</a:t>
            </a:r>
            <a:r>
              <a:rPr lang="ru-RU" sz="1400" b="1" dirty="0"/>
              <a:t> </a:t>
            </a:r>
            <a:r>
              <a:rPr lang="ru-RU" sz="1400" b="1" dirty="0" err="1"/>
              <a:t>знання</a:t>
            </a:r>
            <a:r>
              <a:rPr lang="ru-RU" sz="1400" b="1" dirty="0"/>
              <a:t> </a:t>
            </a:r>
            <a:r>
              <a:rPr lang="ru-RU" sz="1400" b="1" dirty="0" err="1"/>
              <a:t>учнів</a:t>
            </a:r>
            <a:r>
              <a:rPr lang="ru-RU" sz="1400" b="1" dirty="0"/>
              <a:t> про </a:t>
            </a:r>
            <a:r>
              <a:rPr lang="ru-RU" sz="1400" b="1" dirty="0" err="1"/>
              <a:t>різноманіття</a:t>
            </a:r>
            <a:r>
              <a:rPr lang="ru-RU" sz="1400" b="1" dirty="0"/>
              <a:t> </a:t>
            </a:r>
            <a:r>
              <a:rPr lang="ru-RU" sz="1400" b="1" dirty="0" err="1"/>
              <a:t>природних</a:t>
            </a:r>
            <a:r>
              <a:rPr lang="ru-RU" sz="1400" b="1" dirty="0"/>
              <a:t> </a:t>
            </a:r>
            <a:r>
              <a:rPr lang="ru-RU" sz="1400" b="1" dirty="0" err="1"/>
              <a:t>об'єктів</a:t>
            </a:r>
            <a:r>
              <a:rPr lang="ru-RU" sz="1400" b="1" dirty="0"/>
              <a:t>, </a:t>
            </a:r>
            <a:r>
              <a:rPr lang="ru-RU" sz="1400" b="1" dirty="0" err="1"/>
              <a:t>отримані</a:t>
            </a:r>
            <a:r>
              <a:rPr lang="ru-RU" sz="1400" b="1" dirty="0"/>
              <a:t> в </a:t>
            </a:r>
            <a:r>
              <a:rPr lang="ru-RU" sz="1400" b="1" dirty="0" err="1"/>
              <a:t>початковій</a:t>
            </a:r>
            <a:r>
              <a:rPr lang="ru-RU" sz="1400" b="1" dirty="0"/>
              <a:t> </a:t>
            </a:r>
            <a:r>
              <a:rPr lang="ru-RU" sz="1400" b="1" dirty="0" err="1"/>
              <a:t>школі</a:t>
            </a:r>
            <a:r>
              <a:rPr lang="ru-RU" sz="1400" b="1" dirty="0"/>
              <a:t>, </a:t>
            </a:r>
            <a:r>
              <a:rPr lang="ru-RU" sz="1400" b="1" dirty="0" err="1"/>
              <a:t>здійснюється</a:t>
            </a:r>
            <a:r>
              <a:rPr lang="ru-RU" sz="1400" b="1" dirty="0"/>
              <a:t> </a:t>
            </a:r>
            <a:r>
              <a:rPr lang="ru-RU" sz="1400" b="1" dirty="0" err="1"/>
              <a:t>систематизації</a:t>
            </a:r>
            <a:r>
              <a:rPr lang="ru-RU" sz="1400" b="1" dirty="0"/>
              <a:t> </a:t>
            </a:r>
            <a:r>
              <a:rPr lang="ru-RU" sz="1400" b="1" dirty="0" err="1"/>
              <a:t>знань</a:t>
            </a:r>
            <a:r>
              <a:rPr lang="ru-RU" sz="1400" b="1" dirty="0"/>
              <a:t> про </a:t>
            </a:r>
            <a:r>
              <a:rPr lang="ru-RU" sz="1400" b="1" dirty="0" err="1"/>
              <a:t>природні</a:t>
            </a:r>
            <a:r>
              <a:rPr lang="ru-RU" sz="1400" b="1" dirty="0"/>
              <a:t> </a:t>
            </a:r>
            <a:r>
              <a:rPr lang="ru-RU" sz="1400" b="1" dirty="0" err="1"/>
              <a:t>об'єкти</a:t>
            </a:r>
            <a:r>
              <a:rPr lang="ru-RU" sz="1400" b="1" dirty="0"/>
              <a:t> та </a:t>
            </a:r>
            <a:r>
              <a:rPr lang="ru-RU" sz="1400" b="1" dirty="0" err="1"/>
              <a:t>будову</a:t>
            </a:r>
            <a:r>
              <a:rPr lang="ru-RU" sz="1400" b="1" dirty="0"/>
              <a:t> </a:t>
            </a:r>
            <a:r>
              <a:rPr lang="ru-RU" sz="1400" b="1" dirty="0" err="1"/>
              <a:t>Всесвіту</a:t>
            </a:r>
            <a:r>
              <a:rPr lang="ru-RU" sz="1400" b="1" dirty="0"/>
              <a:t>, </a:t>
            </a:r>
            <a:r>
              <a:rPr lang="ru-RU" sz="1400" b="1" dirty="0" err="1"/>
              <a:t>формування</a:t>
            </a:r>
            <a:r>
              <a:rPr lang="ru-RU" sz="1400" b="1" dirty="0"/>
              <a:t> </a:t>
            </a:r>
            <a:r>
              <a:rPr lang="ru-RU" sz="1400" b="1" dirty="0" err="1"/>
              <a:t>первинних</a:t>
            </a:r>
            <a:r>
              <a:rPr lang="ru-RU" sz="1400" b="1" dirty="0"/>
              <a:t> </a:t>
            </a:r>
            <a:r>
              <a:rPr lang="ru-RU" sz="1400" b="1" dirty="0" err="1"/>
              <a:t>уявлень</a:t>
            </a:r>
            <a:r>
              <a:rPr lang="ru-RU" sz="1400" b="1" dirty="0"/>
              <a:t> про </a:t>
            </a:r>
            <a:r>
              <a:rPr lang="ru-RU" sz="1400" b="1" dirty="0" err="1"/>
              <a:t>взаємозв'язок</a:t>
            </a:r>
            <a:r>
              <a:rPr lang="ru-RU" sz="1400" b="1" dirty="0"/>
              <a:t> </a:t>
            </a:r>
            <a:r>
              <a:rPr lang="ru-RU" sz="1400" b="1" dirty="0" err="1"/>
              <a:t>між</a:t>
            </a:r>
            <a:r>
              <a:rPr lang="ru-RU" sz="1400" b="1" dirty="0"/>
              <a:t> </a:t>
            </a:r>
            <a:r>
              <a:rPr lang="ru-RU" sz="1400" b="1" dirty="0" err="1"/>
              <a:t>світом</a:t>
            </a:r>
            <a:r>
              <a:rPr lang="ru-RU" sz="1400" b="1" dirty="0"/>
              <a:t> </a:t>
            </a:r>
            <a:r>
              <a:rPr lang="ru-RU" sz="1400" b="1" dirty="0" err="1"/>
              <a:t>живої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неживої</a:t>
            </a:r>
            <a:r>
              <a:rPr lang="ru-RU" sz="1400" b="1" dirty="0"/>
              <a:t> </a:t>
            </a:r>
            <a:r>
              <a:rPr lang="ru-RU" sz="1400" b="1" dirty="0" err="1"/>
              <a:t>природи</a:t>
            </a:r>
            <a:r>
              <a:rPr lang="ru-RU" sz="1400" b="1" dirty="0"/>
              <a:t>, </a:t>
            </a:r>
            <a:r>
              <a:rPr lang="ru-RU" sz="1400" b="1" dirty="0" err="1"/>
              <a:t>між</a:t>
            </a:r>
            <a:r>
              <a:rPr lang="ru-RU" sz="1400" b="1" dirty="0"/>
              <a:t> </a:t>
            </a:r>
            <a:r>
              <a:rPr lang="ru-RU" sz="1400" b="1" dirty="0" err="1"/>
              <a:t>організмами</a:t>
            </a:r>
            <a:r>
              <a:rPr lang="ru-RU" sz="1400" b="1" dirty="0"/>
              <a:t>, а </a:t>
            </a:r>
            <a:r>
              <a:rPr lang="ru-RU" sz="1400" b="1" dirty="0" err="1"/>
              <a:t>також</a:t>
            </a:r>
            <a:r>
              <a:rPr lang="ru-RU" sz="1400" b="1" dirty="0"/>
              <a:t> </a:t>
            </a:r>
            <a:r>
              <a:rPr lang="ru-RU" sz="1400" b="1" dirty="0" err="1"/>
              <a:t>між</a:t>
            </a:r>
            <a:r>
              <a:rPr lang="ru-RU" sz="1400" b="1" dirty="0"/>
              <a:t> </a:t>
            </a:r>
            <a:r>
              <a:rPr lang="ru-RU" sz="1400" b="1" dirty="0" err="1"/>
              <a:t>діяльністю</a:t>
            </a:r>
            <a:r>
              <a:rPr lang="ru-RU" sz="1400" b="1" dirty="0"/>
              <a:t> </a:t>
            </a:r>
            <a:r>
              <a:rPr lang="ru-RU" sz="1400" b="1" dirty="0" err="1"/>
              <a:t>людини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змінами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відбуваються</a:t>
            </a:r>
            <a:r>
              <a:rPr lang="ru-RU" sz="1400" b="1" dirty="0"/>
              <a:t> в </a:t>
            </a:r>
            <a:r>
              <a:rPr lang="ru-RU" sz="1400" b="1" dirty="0" err="1"/>
              <a:t>навколишньому</a:t>
            </a:r>
            <a:r>
              <a:rPr lang="ru-RU" sz="1400" b="1" dirty="0"/>
              <a:t> </a:t>
            </a:r>
            <a:r>
              <a:rPr lang="ru-RU" sz="1400" b="1" dirty="0" err="1"/>
              <a:t>середовищі</a:t>
            </a:r>
            <a:r>
              <a:rPr lang="ru-RU" sz="1400" b="1" dirty="0"/>
              <a:t>. </a:t>
            </a:r>
            <a:r>
              <a:rPr lang="ru-RU" sz="1400" b="1" dirty="0" err="1"/>
              <a:t>Вивчення</a:t>
            </a:r>
            <a:r>
              <a:rPr lang="ru-RU" sz="1400" b="1" dirty="0"/>
              <a:t> </a:t>
            </a:r>
            <a:r>
              <a:rPr lang="ru-RU" sz="1400" b="1" dirty="0" err="1"/>
              <a:t>природи</a:t>
            </a:r>
            <a:r>
              <a:rPr lang="ru-RU" sz="1400" b="1" dirty="0"/>
              <a:t> </a:t>
            </a:r>
            <a:r>
              <a:rPr lang="ru-RU" sz="1400" b="1" dirty="0" err="1"/>
              <a:t>своєї</a:t>
            </a:r>
            <a:r>
              <a:rPr lang="ru-RU" sz="1400" b="1" dirty="0"/>
              <a:t> </a:t>
            </a:r>
            <a:r>
              <a:rPr lang="ru-RU" sz="1400" b="1" dirty="0" err="1"/>
              <a:t>місцевості</a:t>
            </a:r>
            <a:r>
              <a:rPr lang="ru-RU" sz="1400" b="1" dirty="0"/>
              <a:t>, </a:t>
            </a:r>
            <a:r>
              <a:rPr lang="ru-RU" sz="1400" b="1" dirty="0" err="1"/>
              <a:t>усвідомлення</a:t>
            </a:r>
            <a:r>
              <a:rPr lang="ru-RU" sz="1400" b="1" dirty="0"/>
              <a:t> себе </a:t>
            </a:r>
            <a:r>
              <a:rPr lang="ru-RU" sz="1400" b="1" dirty="0" err="1"/>
              <a:t>частиною</a:t>
            </a:r>
            <a:r>
              <a:rPr lang="ru-RU" sz="1400" b="1" dirty="0"/>
              <a:t> </a:t>
            </a:r>
            <a:r>
              <a:rPr lang="ru-RU" sz="1400" b="1" dirty="0" err="1"/>
              <a:t>цієї</a:t>
            </a:r>
            <a:r>
              <a:rPr lang="ru-RU" sz="1400" b="1" dirty="0"/>
              <a:t> </a:t>
            </a:r>
            <a:r>
              <a:rPr lang="ru-RU" sz="1400" b="1" dirty="0" err="1"/>
              <a:t>природи</a:t>
            </a:r>
            <a:r>
              <a:rPr lang="ru-RU" sz="1400" b="1" dirty="0"/>
              <a:t> </a:t>
            </a:r>
            <a:r>
              <a:rPr lang="ru-RU" sz="1400" b="1" dirty="0" err="1"/>
              <a:t>сприяє</a:t>
            </a:r>
            <a:r>
              <a:rPr lang="ru-RU" sz="1400" b="1" dirty="0"/>
              <a:t> </a:t>
            </a:r>
            <a:r>
              <a:rPr lang="ru-RU" sz="1400" b="1" dirty="0" err="1"/>
              <a:t>формуванню</a:t>
            </a:r>
            <a:r>
              <a:rPr lang="ru-RU" sz="1400" b="1" dirty="0"/>
              <a:t> у </a:t>
            </a:r>
            <a:r>
              <a:rPr lang="ru-RU" sz="1400" b="1" dirty="0" err="1"/>
              <a:t>школярів</a:t>
            </a:r>
            <a:r>
              <a:rPr lang="ru-RU" sz="1400" b="1" dirty="0"/>
              <a:t> </a:t>
            </a:r>
            <a:r>
              <a:rPr lang="ru-RU" sz="1400" b="1" dirty="0" err="1"/>
              <a:t>емоційно-ціннісного</a:t>
            </a:r>
            <a:r>
              <a:rPr lang="ru-RU" sz="1400" b="1" dirty="0"/>
              <a:t> </a:t>
            </a:r>
            <a:r>
              <a:rPr lang="ru-RU" sz="1400" b="1" dirty="0" err="1"/>
              <a:t>ставлення</a:t>
            </a:r>
            <a:r>
              <a:rPr lang="ru-RU" sz="1400" b="1" dirty="0"/>
              <a:t> до </a:t>
            </a:r>
            <a:r>
              <a:rPr lang="ru-RU" sz="1400" b="1" dirty="0" err="1"/>
              <a:t>природи</a:t>
            </a:r>
            <a:r>
              <a:rPr lang="ru-RU" sz="1400" b="1" dirty="0"/>
              <a:t>. </a:t>
            </a:r>
            <a:r>
              <a:rPr lang="ru-RU" sz="1400" b="1" dirty="0" err="1"/>
              <a:t>Такий</a:t>
            </a:r>
            <a:r>
              <a:rPr lang="ru-RU" sz="1400" b="1" dirty="0"/>
              <a:t> </a:t>
            </a:r>
            <a:r>
              <a:rPr lang="ru-RU" sz="1400" b="1" dirty="0" err="1"/>
              <a:t>зміст</a:t>
            </a:r>
            <a:r>
              <a:rPr lang="ru-RU" sz="1400" b="1" dirty="0"/>
              <a:t> предмета </a:t>
            </a:r>
            <a:r>
              <a:rPr lang="ru-RU" sz="1400" b="1" dirty="0" err="1"/>
              <a:t>відповідає</a:t>
            </a:r>
            <a:r>
              <a:rPr lang="ru-RU" sz="1400" b="1" dirty="0"/>
              <a:t> як </a:t>
            </a:r>
            <a:r>
              <a:rPr lang="ru-RU" sz="1400" b="1" dirty="0" err="1"/>
              <a:t>віковим</a:t>
            </a:r>
            <a:r>
              <a:rPr lang="ru-RU" sz="1400" b="1" dirty="0"/>
              <a:t> </a:t>
            </a:r>
            <a:r>
              <a:rPr lang="ru-RU" sz="1400" b="1" dirty="0" err="1"/>
              <a:t>особливостям</a:t>
            </a:r>
            <a:r>
              <a:rPr lang="ru-RU" sz="1400" b="1" dirty="0"/>
              <a:t> </a:t>
            </a:r>
            <a:r>
              <a:rPr lang="ru-RU" sz="1400" b="1" dirty="0" err="1"/>
              <a:t>дітей</a:t>
            </a:r>
            <a:r>
              <a:rPr lang="ru-RU" sz="1400" b="1" dirty="0"/>
              <a:t>, так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екологічним</a:t>
            </a:r>
            <a:r>
              <a:rPr lang="ru-RU" sz="1400" b="1" dirty="0"/>
              <a:t> </a:t>
            </a:r>
            <a:r>
              <a:rPr lang="ru-RU" sz="1400" b="1" dirty="0" err="1"/>
              <a:t>вимогам</a:t>
            </a:r>
            <a:r>
              <a:rPr lang="ru-RU" sz="1400" b="1" dirty="0"/>
              <a:t> </a:t>
            </a:r>
            <a:r>
              <a:rPr lang="ru-RU" sz="1400" b="1" dirty="0" err="1"/>
              <a:t>сучасного</a:t>
            </a:r>
            <a:r>
              <a:rPr lang="ru-RU" sz="1400" b="1" dirty="0"/>
              <a:t> </a:t>
            </a:r>
            <a:r>
              <a:rPr lang="ru-RU" sz="1400" b="1" dirty="0" err="1"/>
              <a:t>життя</a:t>
            </a:r>
            <a:r>
              <a:rPr lang="ru-RU" sz="1400" b="1" dirty="0"/>
              <a:t>.</a:t>
            </a:r>
            <a:br>
              <a:rPr lang="ru-RU" sz="1400" b="1" dirty="0"/>
            </a:br>
            <a:r>
              <a:rPr lang="ru-RU" sz="1400" b="1" dirty="0"/>
              <a:t>В основу </a:t>
            </a:r>
            <a:r>
              <a:rPr lang="ru-RU" sz="1400" b="1" dirty="0" err="1"/>
              <a:t>програми</a:t>
            </a:r>
            <a:r>
              <a:rPr lang="ru-RU" sz="1400" b="1" dirty="0"/>
              <a:t> </a:t>
            </a:r>
            <a:r>
              <a:rPr lang="ru-RU" sz="1400" b="1" dirty="0" err="1"/>
              <a:t>покладено</a:t>
            </a:r>
            <a:r>
              <a:rPr lang="ru-RU" sz="1400" b="1" dirty="0"/>
              <a:t> </a:t>
            </a:r>
            <a:r>
              <a:rPr lang="ru-RU" sz="1400" b="1" dirty="0" err="1"/>
              <a:t>діяльнісний</a:t>
            </a:r>
            <a:r>
              <a:rPr lang="ru-RU" sz="1400" b="1" dirty="0"/>
              <a:t> </a:t>
            </a:r>
            <a:r>
              <a:rPr lang="ru-RU" sz="1400" b="1" dirty="0" err="1"/>
              <a:t>підхід</a:t>
            </a:r>
            <a:r>
              <a:rPr lang="ru-RU" sz="1400" b="1" dirty="0"/>
              <a:t>.  </a:t>
            </a:r>
            <a:r>
              <a:rPr lang="ru-RU" sz="1400" b="1" dirty="0" err="1"/>
              <a:t>Оволодіння</a:t>
            </a:r>
            <a:r>
              <a:rPr lang="ru-RU" sz="1400" b="1" dirty="0"/>
              <a:t> </a:t>
            </a:r>
            <a:r>
              <a:rPr lang="ru-RU" sz="1400" b="1" dirty="0" err="1"/>
              <a:t>учнями</a:t>
            </a:r>
            <a:r>
              <a:rPr lang="ru-RU" sz="1400" b="1" dirty="0"/>
              <a:t> </a:t>
            </a:r>
            <a:r>
              <a:rPr lang="ru-RU" sz="1400" b="1" dirty="0" err="1"/>
              <a:t>окремими</a:t>
            </a:r>
            <a:r>
              <a:rPr lang="ru-RU" sz="1400" b="1" dirty="0"/>
              <a:t> </a:t>
            </a:r>
            <a:r>
              <a:rPr lang="ru-RU" sz="1400" b="1" dirty="0" err="1"/>
              <a:t>прийомами</a:t>
            </a:r>
            <a:r>
              <a:rPr lang="ru-RU" sz="1400" b="1" dirty="0"/>
              <a:t> </a:t>
            </a:r>
            <a:r>
              <a:rPr lang="ru-RU" sz="1400" b="1" dirty="0" err="1"/>
              <a:t>дослідницької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r>
              <a:rPr lang="ru-RU" sz="1400" b="1" dirty="0"/>
              <a:t> </a:t>
            </a:r>
            <a:r>
              <a:rPr lang="ru-RU" sz="1400" b="1" dirty="0" err="1"/>
              <a:t>є</a:t>
            </a:r>
            <a:r>
              <a:rPr lang="ru-RU" sz="1400" b="1" dirty="0"/>
              <a:t> </a:t>
            </a:r>
            <a:r>
              <a:rPr lang="ru-RU" sz="1400" b="1" dirty="0" err="1"/>
              <a:t>найбільш</a:t>
            </a:r>
            <a:r>
              <a:rPr lang="ru-RU" sz="1400" b="1" dirty="0"/>
              <a:t> </a:t>
            </a:r>
            <a:r>
              <a:rPr lang="ru-RU" sz="1400" b="1" dirty="0" err="1"/>
              <a:t>істотною</a:t>
            </a:r>
            <a:r>
              <a:rPr lang="ru-RU" sz="1400" b="1" dirty="0"/>
              <a:t> </a:t>
            </a:r>
            <a:r>
              <a:rPr lang="ru-RU" sz="1400" b="1" dirty="0" err="1"/>
              <a:t>функцією</a:t>
            </a:r>
            <a:r>
              <a:rPr lang="ru-RU" sz="1400" b="1" dirty="0"/>
              <a:t> </a:t>
            </a:r>
            <a:r>
              <a:rPr lang="ru-RU" sz="1400" b="1" dirty="0" err="1"/>
              <a:t>природознавства</a:t>
            </a:r>
            <a:r>
              <a:rPr lang="ru-RU" sz="1400" b="1" dirty="0"/>
              <a:t> як </a:t>
            </a:r>
            <a:r>
              <a:rPr lang="ru-RU" sz="1400" b="1" dirty="0" err="1"/>
              <a:t>пропедевтичного</a:t>
            </a:r>
            <a:r>
              <a:rPr lang="ru-RU" sz="1400" b="1" dirty="0"/>
              <a:t> </a:t>
            </a:r>
            <a:r>
              <a:rPr lang="ru-RU" sz="1400" b="1" dirty="0" err="1"/>
              <a:t>природничого</a:t>
            </a:r>
            <a:r>
              <a:rPr lang="ru-RU" sz="1400" b="1" dirty="0"/>
              <a:t> курсу. </a:t>
            </a:r>
            <a:r>
              <a:rPr lang="ru-RU" sz="1400" b="1" dirty="0" err="1"/>
              <a:t>Програма</a:t>
            </a:r>
            <a:r>
              <a:rPr lang="ru-RU" sz="1400" b="1" dirty="0"/>
              <a:t> </a:t>
            </a:r>
            <a:r>
              <a:rPr lang="ru-RU" sz="1400" b="1" dirty="0" err="1"/>
              <a:t>визначає</a:t>
            </a:r>
            <a:r>
              <a:rPr lang="ru-RU" sz="1400" b="1" dirty="0"/>
              <a:t> </a:t>
            </a:r>
            <a:r>
              <a:rPr lang="ru-RU" sz="1400" b="1" dirty="0" err="1"/>
              <a:t>обов'язковий</a:t>
            </a:r>
            <a:r>
              <a:rPr lang="ru-RU" sz="1400" b="1" dirty="0"/>
              <a:t> </a:t>
            </a:r>
            <a:r>
              <a:rPr lang="ru-RU" sz="1400" b="1" dirty="0" err="1"/>
              <a:t>перелік</a:t>
            </a:r>
            <a:r>
              <a:rPr lang="ru-RU" sz="1400" b="1" dirty="0"/>
              <a:t> </a:t>
            </a:r>
            <a:r>
              <a:rPr lang="ru-RU" sz="1400" b="1" dirty="0" err="1"/>
              <a:t>способів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r>
              <a:rPr lang="ru-RU" sz="1400" b="1" dirty="0"/>
              <a:t>, до </a:t>
            </a:r>
            <a:r>
              <a:rPr lang="ru-RU" sz="1400" b="1" dirty="0" err="1"/>
              <a:t>яких</a:t>
            </a:r>
            <a:r>
              <a:rPr lang="ru-RU" sz="1400" b="1" dirty="0"/>
              <a:t> </a:t>
            </a:r>
            <a:r>
              <a:rPr lang="ru-RU" sz="1400" b="1" dirty="0" err="1"/>
              <a:t>відносяться</a:t>
            </a:r>
            <a:r>
              <a:rPr lang="ru-RU" sz="1400" b="1" dirty="0"/>
              <a:t>: </a:t>
            </a:r>
            <a:r>
              <a:rPr lang="ru-RU" sz="1400" b="1" dirty="0" err="1"/>
              <a:t>визначення</a:t>
            </a:r>
            <a:r>
              <a:rPr lang="ru-RU" sz="1400" b="1" dirty="0"/>
              <a:t> (</a:t>
            </a:r>
            <a:r>
              <a:rPr lang="ru-RU" sz="1400" b="1" dirty="0" err="1"/>
              <a:t>впізнавання</a:t>
            </a:r>
            <a:r>
              <a:rPr lang="ru-RU" sz="1400" b="1" dirty="0"/>
              <a:t>), </a:t>
            </a:r>
            <a:r>
              <a:rPr lang="ru-RU" sz="1400" b="1" dirty="0" err="1"/>
              <a:t>спостереження</a:t>
            </a:r>
            <a:r>
              <a:rPr lang="ru-RU" sz="1400" b="1" dirty="0"/>
              <a:t>, </a:t>
            </a:r>
            <a:r>
              <a:rPr lang="ru-RU" sz="1400" b="1" dirty="0" err="1"/>
              <a:t>опис</a:t>
            </a:r>
            <a:r>
              <a:rPr lang="ru-RU" sz="1400" b="1" dirty="0"/>
              <a:t>, </a:t>
            </a:r>
            <a:r>
              <a:rPr lang="ru-RU" sz="1400" b="1" dirty="0" err="1"/>
              <a:t>порівняння</a:t>
            </a:r>
            <a:r>
              <a:rPr lang="ru-RU" sz="1400" b="1" dirty="0"/>
              <a:t> </a:t>
            </a:r>
            <a:r>
              <a:rPr lang="ru-RU" sz="1400" b="1" dirty="0" err="1"/>
              <a:t>природних</a:t>
            </a:r>
            <a:r>
              <a:rPr lang="ru-RU" sz="1400" b="1" dirty="0"/>
              <a:t> </a:t>
            </a:r>
            <a:r>
              <a:rPr lang="ru-RU" sz="1400" b="1" dirty="0" err="1"/>
              <a:t>об'єктів</a:t>
            </a:r>
            <a:r>
              <a:rPr lang="ru-RU" sz="1400" b="1" dirty="0"/>
              <a:t>, </a:t>
            </a:r>
            <a:r>
              <a:rPr lang="ru-RU" sz="1400" b="1" dirty="0" err="1"/>
              <a:t>вимірювання</a:t>
            </a:r>
            <a:r>
              <a:rPr lang="ru-RU" sz="1400" b="1" dirty="0"/>
              <a:t>, </a:t>
            </a:r>
            <a:r>
              <a:rPr lang="ru-RU" sz="1400" b="1" dirty="0" err="1"/>
              <a:t>проведення</a:t>
            </a:r>
            <a:r>
              <a:rPr lang="ru-RU" sz="1400" b="1" dirty="0"/>
              <a:t> </a:t>
            </a:r>
            <a:r>
              <a:rPr lang="ru-RU" sz="1400" b="1" dirty="0" err="1"/>
              <a:t>дослідів</a:t>
            </a:r>
            <a:r>
              <a:rPr lang="ru-RU" sz="1400" b="1" dirty="0"/>
              <a:t>, </a:t>
            </a:r>
            <a:r>
              <a:rPr lang="ru-RU" sz="1400" b="1" dirty="0" err="1"/>
              <a:t>використання</a:t>
            </a:r>
            <a:r>
              <a:rPr lang="ru-RU" sz="1400" b="1" dirty="0"/>
              <a:t> </a:t>
            </a:r>
            <a:r>
              <a:rPr lang="ru-RU" sz="1400" b="1" dirty="0" err="1"/>
              <a:t>довідкової</a:t>
            </a:r>
            <a:r>
              <a:rPr lang="ru-RU" sz="1400" b="1" dirty="0"/>
              <a:t> </a:t>
            </a:r>
            <a:r>
              <a:rPr lang="ru-RU" sz="1400" b="1" dirty="0" err="1"/>
              <a:t>літератури</a:t>
            </a:r>
            <a:r>
              <a:rPr lang="ru-RU" sz="1400" b="1" dirty="0"/>
              <a:t>, участь у </a:t>
            </a:r>
            <a:r>
              <a:rPr lang="ru-RU" sz="1400" b="1" dirty="0" err="1"/>
              <a:t>соціально-орієнтованій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вивчення</a:t>
            </a:r>
            <a:r>
              <a:rPr lang="ru-RU" sz="1400" b="1" dirty="0"/>
              <a:t> </a:t>
            </a:r>
            <a:r>
              <a:rPr lang="ru-RU" sz="1400" b="1" dirty="0" err="1"/>
              <a:t>екологічних</a:t>
            </a:r>
            <a:r>
              <a:rPr lang="ru-RU" sz="1400" b="1" dirty="0"/>
              <a:t> проблем </a:t>
            </a:r>
            <a:r>
              <a:rPr lang="ru-RU" sz="1400" b="1" dirty="0" err="1"/>
              <a:t>своєї</a:t>
            </a:r>
            <a:r>
              <a:rPr lang="ru-RU" sz="1400" b="1" dirty="0"/>
              <a:t> </a:t>
            </a:r>
            <a:r>
              <a:rPr lang="ru-RU" sz="1400" b="1" dirty="0" err="1"/>
              <a:t>місцевості</a:t>
            </a:r>
            <a:r>
              <a:rPr lang="ru-RU" sz="1400" b="1" dirty="0"/>
              <a:t>.</a:t>
            </a:r>
            <a:br>
              <a:rPr lang="ru-RU" sz="1400" b="1" dirty="0"/>
            </a:br>
            <a:r>
              <a:rPr lang="ru-RU" sz="1400" b="1" dirty="0" err="1"/>
              <a:t>Програма</a:t>
            </a:r>
            <a:r>
              <a:rPr lang="ru-RU" sz="1400" b="1" dirty="0"/>
              <a:t> </a:t>
            </a:r>
            <a:r>
              <a:rPr lang="ru-RU" sz="1400" b="1" dirty="0" err="1"/>
              <a:t>визначає</a:t>
            </a:r>
            <a:r>
              <a:rPr lang="ru-RU" sz="1400" b="1" dirty="0"/>
              <a:t> </a:t>
            </a:r>
            <a:r>
              <a:rPr lang="ru-RU" sz="1400" b="1" dirty="0" err="1"/>
              <a:t>мінімальну</a:t>
            </a:r>
            <a:r>
              <a:rPr lang="ru-RU" sz="1400" b="1" dirty="0"/>
              <a:t> </a:t>
            </a:r>
            <a:r>
              <a:rPr lang="ru-RU" sz="1400" b="1" dirty="0" err="1"/>
              <a:t>кількість</a:t>
            </a:r>
            <a:r>
              <a:rPr lang="ru-RU" sz="1400" b="1" dirty="0"/>
              <a:t> </a:t>
            </a:r>
            <a:r>
              <a:rPr lang="ru-RU" sz="1400" b="1" dirty="0" err="1"/>
              <a:t>демонстрацій</a:t>
            </a:r>
            <a:r>
              <a:rPr lang="ru-RU" sz="1400" b="1" dirty="0"/>
              <a:t>,  </a:t>
            </a:r>
            <a:r>
              <a:rPr lang="ru-RU" sz="1400" b="1" dirty="0" err="1"/>
              <a:t>практичних</a:t>
            </a:r>
            <a:r>
              <a:rPr lang="ru-RU" sz="1400" b="1" dirty="0"/>
              <a:t> </a:t>
            </a:r>
            <a:r>
              <a:rPr lang="ru-RU" sz="1400" b="1" dirty="0" err="1"/>
              <a:t>робіт</a:t>
            </a:r>
            <a:r>
              <a:rPr lang="ru-RU" sz="1400" b="1" dirty="0"/>
              <a:t>, </a:t>
            </a:r>
            <a:r>
              <a:rPr lang="ru-RU" sz="1400" b="1" dirty="0" err="1"/>
              <a:t>практичних</a:t>
            </a:r>
            <a:r>
              <a:rPr lang="ru-RU" sz="1400" b="1" dirty="0"/>
              <a:t> занять, </a:t>
            </a:r>
            <a:r>
              <a:rPr lang="ru-RU" sz="1400" b="1" dirty="0" err="1"/>
              <a:t>завдань</a:t>
            </a:r>
            <a:r>
              <a:rPr lang="ru-RU" sz="1400" b="1" dirty="0"/>
              <a:t> для </a:t>
            </a:r>
            <a:r>
              <a:rPr lang="ru-RU" sz="1400" b="1" dirty="0" err="1"/>
              <a:t>дослідницького</a:t>
            </a:r>
            <a:r>
              <a:rPr lang="ru-RU" sz="1400" b="1" dirty="0"/>
              <a:t> практикуму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проектної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r>
              <a:rPr lang="ru-RU" sz="1400" b="1" dirty="0"/>
              <a:t>. В </a:t>
            </a:r>
            <a:r>
              <a:rPr lang="ru-RU" sz="1400" b="1" dirty="0" err="1"/>
              <a:t>якості</a:t>
            </a:r>
            <a:r>
              <a:rPr lang="ru-RU" sz="1400" b="1" dirty="0"/>
              <a:t> </a:t>
            </a:r>
            <a:r>
              <a:rPr lang="ru-RU" sz="1400" b="1" dirty="0" err="1"/>
              <a:t>пріоритетів</a:t>
            </a:r>
            <a:r>
              <a:rPr lang="ru-RU" sz="1400" b="1" dirty="0"/>
              <a:t> </a:t>
            </a:r>
            <a:r>
              <a:rPr lang="ru-RU" sz="1400" b="1" dirty="0" err="1"/>
              <a:t>програма</a:t>
            </a:r>
            <a:r>
              <a:rPr lang="ru-RU" sz="1400" b="1" dirty="0"/>
              <a:t> </a:t>
            </a:r>
            <a:r>
              <a:rPr lang="ru-RU" sz="1400" b="1" dirty="0" err="1"/>
              <a:t>розглядає</a:t>
            </a:r>
            <a:r>
              <a:rPr lang="ru-RU" sz="1400" b="1" dirty="0"/>
              <a:t> </a:t>
            </a:r>
            <a:r>
              <a:rPr lang="ru-RU" sz="1400" b="1" dirty="0" err="1"/>
              <a:t>формування</a:t>
            </a:r>
            <a:r>
              <a:rPr lang="ru-RU" sz="1400" b="1" dirty="0"/>
              <a:t> у </a:t>
            </a:r>
            <a:r>
              <a:rPr lang="ru-RU" sz="1400" b="1" dirty="0" err="1"/>
              <a:t>школярів</a:t>
            </a:r>
            <a:r>
              <a:rPr lang="ru-RU" sz="1400" b="1" dirty="0"/>
              <a:t> </a:t>
            </a:r>
            <a:r>
              <a:rPr lang="ru-RU" sz="1400" b="1" dirty="0" err="1"/>
              <a:t>способів</a:t>
            </a:r>
            <a:r>
              <a:rPr lang="ru-RU" sz="1400" b="1" dirty="0"/>
              <a:t> </a:t>
            </a:r>
            <a:r>
              <a:rPr lang="ru-RU" sz="1400" b="1" dirty="0" err="1"/>
              <a:t>роботи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природничою</a:t>
            </a:r>
            <a:r>
              <a:rPr lang="ru-RU" sz="1400" b="1" dirty="0"/>
              <a:t> </a:t>
            </a:r>
            <a:r>
              <a:rPr lang="ru-RU" sz="1400" b="1" dirty="0" err="1"/>
              <a:t>інформацією</a:t>
            </a:r>
            <a:r>
              <a:rPr lang="ru-RU" sz="1400" b="1" dirty="0"/>
              <a:t>, </a:t>
            </a:r>
            <a:r>
              <a:rPr lang="ru-RU" sz="1400" b="1" dirty="0" err="1"/>
              <a:t>комунікативних</a:t>
            </a:r>
            <a:r>
              <a:rPr lang="ru-RU" sz="1400" b="1" dirty="0"/>
              <a:t> </a:t>
            </a:r>
            <a:r>
              <a:rPr lang="ru-RU" sz="1400" b="1" dirty="0" err="1"/>
              <a:t>умінь</a:t>
            </a:r>
            <a:r>
              <a:rPr lang="ru-RU" sz="1400" b="1" dirty="0"/>
              <a:t>, а </a:t>
            </a:r>
            <a:r>
              <a:rPr lang="ru-RU" sz="1400" b="1" dirty="0" err="1"/>
              <a:t>також</a:t>
            </a:r>
            <a:r>
              <a:rPr lang="ru-RU" sz="1400" b="1" dirty="0"/>
              <a:t> </a:t>
            </a:r>
            <a:r>
              <a:rPr lang="ru-RU" sz="1400" b="1" dirty="0" err="1"/>
              <a:t>набуття</a:t>
            </a:r>
            <a:r>
              <a:rPr lang="ru-RU" sz="1400" b="1" dirty="0"/>
              <a:t>  </a:t>
            </a:r>
            <a:r>
              <a:rPr lang="ru-RU" sz="1400" b="1" dirty="0" err="1"/>
              <a:t>елементів</a:t>
            </a:r>
            <a:r>
              <a:rPr lang="ru-RU" sz="1400" b="1" dirty="0"/>
              <a:t> </a:t>
            </a:r>
            <a:r>
              <a:rPr lang="ru-RU" sz="1400" b="1" dirty="0" err="1"/>
              <a:t>природознавчої</a:t>
            </a:r>
            <a:r>
              <a:rPr lang="ru-RU" sz="1400" b="1" dirty="0"/>
              <a:t>, </a:t>
            </a:r>
            <a:r>
              <a:rPr lang="ru-RU" sz="1400" b="1" dirty="0" err="1"/>
              <a:t>здоров'язбережувальної</a:t>
            </a:r>
            <a:r>
              <a:rPr lang="ru-RU" sz="1400" b="1" dirty="0"/>
              <a:t> та </a:t>
            </a:r>
            <a:r>
              <a:rPr lang="ru-RU" sz="1400" b="1" dirty="0" err="1"/>
              <a:t>екологічної</a:t>
            </a:r>
            <a:r>
              <a:rPr lang="ru-RU" sz="1400" b="1" dirty="0"/>
              <a:t> </a:t>
            </a:r>
            <a:r>
              <a:rPr lang="ru-RU" sz="1400" b="1" dirty="0" err="1"/>
              <a:t>компетенцій</a:t>
            </a:r>
            <a:r>
              <a:rPr lang="ru-RU" sz="1400" b="1" dirty="0"/>
              <a:t>.</a:t>
            </a:r>
            <a:br>
              <a:rPr lang="ru-RU" sz="1400" b="1" dirty="0"/>
            </a:br>
            <a:r>
              <a:rPr lang="ru-RU" sz="1400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6146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500958"/>
            <a:ext cx="762000" cy="952500"/>
          </a:xfrm>
          <a:prstGeom prst="rect">
            <a:avLst/>
          </a:prstGeom>
          <a:noFill/>
        </p:spPr>
      </p:pic>
      <p:pic>
        <p:nvPicPr>
          <p:cNvPr id="6147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1285860" cy="1639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 fontScale="90000"/>
          </a:bodyPr>
          <a:lstStyle/>
          <a:p>
            <a:r>
              <a:rPr lang="ru-RU" sz="1600" b="1" dirty="0" err="1"/>
              <a:t>Проектна</a:t>
            </a:r>
            <a:r>
              <a:rPr lang="ru-RU" sz="1600" b="1" dirty="0"/>
              <a:t> </a:t>
            </a:r>
            <a:r>
              <a:rPr lang="ru-RU" sz="1600" b="1" dirty="0" err="1"/>
              <a:t>технологія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b="1" dirty="0"/>
              <a:t> </a:t>
            </a:r>
            <a:r>
              <a:rPr lang="ru-RU" sz="1600" b="1" dirty="0" err="1"/>
              <a:t>сприяє</a:t>
            </a:r>
            <a:r>
              <a:rPr lang="ru-RU" sz="1600" b="1" dirty="0"/>
              <a:t> </a:t>
            </a:r>
            <a:r>
              <a:rPr lang="ru-RU" sz="1600" b="1" dirty="0" err="1"/>
              <a:t>самостійній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учнів</a:t>
            </a:r>
            <a:r>
              <a:rPr lang="ru-RU" sz="1600" b="1" dirty="0"/>
              <a:t> </a:t>
            </a:r>
            <a:r>
              <a:rPr lang="ru-RU" sz="1600" b="1" dirty="0" err="1"/>
              <a:t>щодо</a:t>
            </a:r>
            <a:r>
              <a:rPr lang="ru-RU" sz="1600" b="1" dirty="0"/>
              <a:t> </a:t>
            </a:r>
            <a:r>
              <a:rPr lang="ru-RU" sz="1600" b="1" dirty="0" err="1"/>
              <a:t>розв’язання</a:t>
            </a:r>
            <a:r>
              <a:rPr lang="ru-RU" sz="1600" b="1" dirty="0"/>
              <a:t> </a:t>
            </a:r>
            <a:r>
              <a:rPr lang="ru-RU" sz="1600" b="1" dirty="0" err="1"/>
              <a:t>тієї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</a:t>
            </a:r>
            <a:r>
              <a:rPr lang="ru-RU" sz="1600" b="1" dirty="0" err="1"/>
              <a:t>іншої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використанням</a:t>
            </a:r>
            <a:r>
              <a:rPr lang="ru-RU" sz="1600" b="1" dirty="0"/>
              <a:t> </a:t>
            </a:r>
            <a:r>
              <a:rPr lang="ru-RU" sz="1600" b="1" dirty="0" err="1"/>
              <a:t>різноманітних</a:t>
            </a:r>
            <a:r>
              <a:rPr lang="ru-RU" sz="1600" b="1" dirty="0"/>
              <a:t> </a:t>
            </a:r>
            <a:r>
              <a:rPr lang="ru-RU" sz="1600" b="1" dirty="0" err="1"/>
              <a:t>засобів</a:t>
            </a:r>
            <a:r>
              <a:rPr lang="ru-RU" sz="1600" b="1" dirty="0"/>
              <a:t> </a:t>
            </a:r>
            <a:r>
              <a:rPr lang="ru-RU" sz="1600" b="1" dirty="0" err="1"/>
              <a:t>інтеграції</a:t>
            </a:r>
            <a:r>
              <a:rPr lang="ru-RU" sz="1600" b="1" dirty="0"/>
              <a:t> </a:t>
            </a:r>
            <a:r>
              <a:rPr lang="ru-RU" sz="1600" b="1" dirty="0" err="1"/>
              <a:t>знань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вмінь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різних</a:t>
            </a:r>
            <a:r>
              <a:rPr lang="ru-RU" sz="1600" b="1" dirty="0"/>
              <a:t> </a:t>
            </a:r>
            <a:r>
              <a:rPr lang="ru-RU" sz="1600" b="1" dirty="0" err="1"/>
              <a:t>галузей</a:t>
            </a:r>
            <a:r>
              <a:rPr lang="ru-RU" sz="1600" b="1" dirty="0"/>
              <a:t>. </a:t>
            </a:r>
            <a:r>
              <a:rPr lang="ru-RU" sz="1600" b="1" dirty="0" err="1"/>
              <a:t>Результати</a:t>
            </a:r>
            <a:r>
              <a:rPr lang="ru-RU" sz="1600" b="1" dirty="0"/>
              <a:t> </a:t>
            </a:r>
            <a:r>
              <a:rPr lang="ru-RU" sz="1600" b="1" dirty="0" err="1"/>
              <a:t>виконаних</a:t>
            </a:r>
            <a:r>
              <a:rPr lang="ru-RU" sz="1600" b="1" dirty="0"/>
              <a:t> </a:t>
            </a:r>
            <a:r>
              <a:rPr lang="ru-RU" sz="1600" b="1" dirty="0" err="1"/>
              <a:t>проектів</a:t>
            </a:r>
            <a:r>
              <a:rPr lang="ru-RU" sz="1600" b="1" dirty="0"/>
              <a:t> </a:t>
            </a:r>
            <a:r>
              <a:rPr lang="ru-RU" sz="1600" b="1" dirty="0" err="1"/>
              <a:t>мають</a:t>
            </a:r>
            <a:r>
              <a:rPr lang="ru-RU" sz="1600" b="1" dirty="0"/>
              <a:t> бути </a:t>
            </a:r>
            <a:r>
              <a:rPr lang="ru-RU" sz="1600" b="1" dirty="0" err="1"/>
              <a:t>безпосередньо</a:t>
            </a:r>
            <a:r>
              <a:rPr lang="ru-RU" sz="1600" b="1" dirty="0"/>
              <a:t> </a:t>
            </a:r>
            <a:r>
              <a:rPr lang="ru-RU" sz="1600" b="1" dirty="0" err="1"/>
              <a:t>пов’язані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реальним</a:t>
            </a:r>
            <a:r>
              <a:rPr lang="ru-RU" sz="1600" b="1" dirty="0"/>
              <a:t> </a:t>
            </a:r>
            <a:r>
              <a:rPr lang="ru-RU" sz="1600" b="1" dirty="0" err="1"/>
              <a:t>життям</a:t>
            </a:r>
            <a:r>
              <a:rPr lang="ru-RU" sz="1600" b="1" dirty="0"/>
              <a:t>. Форма </a:t>
            </a:r>
            <a:r>
              <a:rPr lang="ru-RU" sz="1600" b="1" dirty="0" err="1"/>
              <a:t>представлення</a:t>
            </a:r>
            <a:r>
              <a:rPr lang="ru-RU" sz="1600" b="1" dirty="0"/>
              <a:t> проекту </a:t>
            </a:r>
            <a:r>
              <a:rPr lang="ru-RU" sz="1600" b="1" dirty="0" err="1"/>
              <a:t>може</a:t>
            </a:r>
            <a:r>
              <a:rPr lang="ru-RU" sz="1600" b="1" dirty="0"/>
              <a:t> бути </a:t>
            </a:r>
            <a:r>
              <a:rPr lang="ru-RU" sz="1600" b="1" dirty="0" err="1"/>
              <a:t>різна</a:t>
            </a:r>
            <a:r>
              <a:rPr lang="ru-RU" sz="1600" b="1" dirty="0"/>
              <a:t>: </a:t>
            </a:r>
            <a:r>
              <a:rPr lang="ru-RU" sz="1600" b="1" dirty="0" err="1"/>
              <a:t>теоретичне</a:t>
            </a:r>
            <a:r>
              <a:rPr lang="ru-RU" sz="1600" b="1" dirty="0"/>
              <a:t> </a:t>
            </a:r>
            <a:r>
              <a:rPr lang="ru-RU" sz="1600" b="1" dirty="0" err="1"/>
              <a:t>розв’язання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>, </a:t>
            </a:r>
            <a:r>
              <a:rPr lang="ru-RU" sz="1600" b="1" dirty="0" err="1"/>
              <a:t>діюча</a:t>
            </a:r>
            <a:r>
              <a:rPr lang="ru-RU" sz="1600" b="1" dirty="0"/>
              <a:t> модель, плакат, </a:t>
            </a:r>
            <a:r>
              <a:rPr lang="ru-RU" sz="1600" b="1" dirty="0" err="1"/>
              <a:t>екологічний</a:t>
            </a:r>
            <a:r>
              <a:rPr lang="ru-RU" sz="1600" b="1" dirty="0"/>
              <a:t> знак, план </a:t>
            </a:r>
            <a:r>
              <a:rPr lang="ru-RU" sz="1600" b="1" dirty="0" err="1"/>
              <a:t>дій</a:t>
            </a:r>
            <a:r>
              <a:rPr lang="ru-RU" sz="1600" b="1" dirty="0"/>
              <a:t>, результат, </a:t>
            </a:r>
            <a:r>
              <a:rPr lang="ru-RU" sz="1600" b="1" dirty="0" err="1"/>
              <a:t>готовий</a:t>
            </a:r>
            <a:r>
              <a:rPr lang="ru-RU" sz="1600" b="1" dirty="0"/>
              <a:t> до </a:t>
            </a:r>
            <a:r>
              <a:rPr lang="ru-RU" sz="1600" b="1" dirty="0" err="1"/>
              <a:t>впровадження</a:t>
            </a:r>
            <a:r>
              <a:rPr lang="ru-RU" sz="1600" b="1" dirty="0"/>
              <a:t>, </a:t>
            </a:r>
            <a:r>
              <a:rPr lang="ru-RU" sz="1600" b="1" dirty="0" err="1"/>
              <a:t>тощо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 err="1"/>
              <a:t>Виконання</a:t>
            </a:r>
            <a:r>
              <a:rPr lang="ru-RU" sz="1600" b="1" dirty="0"/>
              <a:t> проекту </a:t>
            </a:r>
            <a:r>
              <a:rPr lang="ru-RU" sz="1600" b="1" dirty="0" err="1"/>
              <a:t>передбачає</a:t>
            </a:r>
            <a:r>
              <a:rPr lang="ru-RU" sz="1600" b="1" dirty="0"/>
              <a:t> </a:t>
            </a:r>
            <a:r>
              <a:rPr lang="ru-RU" sz="1600" b="1" dirty="0" err="1"/>
              <a:t>декілька</a:t>
            </a:r>
            <a:r>
              <a:rPr lang="ru-RU" sz="1600" b="1" dirty="0"/>
              <a:t> </a:t>
            </a:r>
            <a:r>
              <a:rPr lang="ru-RU" sz="1600" b="1" dirty="0" err="1"/>
              <a:t>послідовних</a:t>
            </a:r>
            <a:r>
              <a:rPr lang="ru-RU" sz="1600" b="1" dirty="0"/>
              <a:t> </a:t>
            </a:r>
            <a:r>
              <a:rPr lang="ru-RU" sz="1600" b="1" dirty="0" err="1"/>
              <a:t>дій</a:t>
            </a:r>
            <a:r>
              <a:rPr lang="ru-RU" sz="1600" b="1" dirty="0"/>
              <a:t>: </a:t>
            </a:r>
            <a:r>
              <a:rPr lang="ru-RU" sz="1600" b="1" dirty="0" err="1"/>
              <a:t>визначення</a:t>
            </a:r>
            <a:r>
              <a:rPr lang="ru-RU" sz="1600" b="1" dirty="0"/>
              <a:t> мети проекту; </a:t>
            </a:r>
            <a:r>
              <a:rPr lang="ru-RU" sz="1600" b="1" dirty="0" err="1"/>
              <a:t>висування</a:t>
            </a:r>
            <a:r>
              <a:rPr lang="ru-RU" sz="1600" b="1" dirty="0"/>
              <a:t> </a:t>
            </a:r>
            <a:r>
              <a:rPr lang="ru-RU" sz="1600" b="1" dirty="0" err="1"/>
              <a:t>ідей</a:t>
            </a:r>
            <a:r>
              <a:rPr lang="ru-RU" sz="1600" b="1" dirty="0"/>
              <a:t> проекту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вибір</a:t>
            </a:r>
            <a:r>
              <a:rPr lang="ru-RU" sz="1600" b="1" dirty="0"/>
              <a:t> </a:t>
            </a:r>
            <a:r>
              <a:rPr lang="ru-RU" sz="1600" b="1" dirty="0" err="1"/>
              <a:t>з-поміж</a:t>
            </a:r>
            <a:r>
              <a:rPr lang="ru-RU" sz="1600" b="1" dirty="0"/>
              <a:t> них </a:t>
            </a:r>
            <a:r>
              <a:rPr lang="ru-RU" sz="1600" b="1" dirty="0" err="1"/>
              <a:t>кращої</a:t>
            </a:r>
            <a:r>
              <a:rPr lang="ru-RU" sz="1600" b="1" dirty="0"/>
              <a:t>; </a:t>
            </a:r>
            <a:r>
              <a:rPr lang="ru-RU" sz="1600" b="1" dirty="0" err="1"/>
              <a:t>планування</a:t>
            </a:r>
            <a:r>
              <a:rPr lang="ru-RU" sz="1600" b="1" dirty="0"/>
              <a:t> </a:t>
            </a:r>
            <a:r>
              <a:rPr lang="ru-RU" sz="1600" b="1" dirty="0" err="1"/>
              <a:t>проектної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; </a:t>
            </a:r>
            <a:r>
              <a:rPr lang="ru-RU" sz="1600" b="1" dirty="0" err="1"/>
              <a:t>безпосередня</a:t>
            </a:r>
            <a:r>
              <a:rPr lang="ru-RU" sz="1600" b="1" dirty="0"/>
              <a:t> </a:t>
            </a:r>
            <a:r>
              <a:rPr lang="ru-RU" sz="1600" b="1" dirty="0" err="1"/>
              <a:t>реалізація</a:t>
            </a:r>
            <a:r>
              <a:rPr lang="ru-RU" sz="1600" b="1" dirty="0"/>
              <a:t> проекту; </a:t>
            </a:r>
            <a:r>
              <a:rPr lang="ru-RU" sz="1600" b="1" dirty="0" err="1"/>
              <a:t>презентація</a:t>
            </a:r>
            <a:r>
              <a:rPr lang="ru-RU" sz="1600" b="1" dirty="0"/>
              <a:t> проекту; </a:t>
            </a:r>
            <a:r>
              <a:rPr lang="ru-RU" sz="1600" b="1" dirty="0" err="1"/>
              <a:t>оцінювання</a:t>
            </a:r>
            <a:r>
              <a:rPr lang="ru-RU" sz="1600" b="1" dirty="0"/>
              <a:t> проекту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власної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у </a:t>
            </a:r>
            <a:r>
              <a:rPr lang="ru-RU" sz="1600" b="1" dirty="0" err="1"/>
              <a:t>ньому</a:t>
            </a:r>
            <a:r>
              <a:rPr lang="ru-RU" sz="1600" b="1" dirty="0"/>
              <a:t> (</a:t>
            </a:r>
            <a:r>
              <a:rPr lang="ru-RU" sz="1600" b="1" dirty="0" err="1"/>
              <a:t>самооцінювання</a:t>
            </a:r>
            <a:r>
              <a:rPr lang="ru-RU" sz="1600" b="1" dirty="0"/>
              <a:t>). Участь у </a:t>
            </a:r>
            <a:r>
              <a:rPr lang="ru-RU" sz="1600" b="1" dirty="0" err="1"/>
              <a:t>проектній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передбачає</a:t>
            </a:r>
            <a:r>
              <a:rPr lang="ru-RU" sz="1600" b="1" dirty="0"/>
              <a:t> </a:t>
            </a:r>
            <a:r>
              <a:rPr lang="ru-RU" sz="1600" b="1" dirty="0" err="1"/>
              <a:t>розвиток</a:t>
            </a:r>
            <a:r>
              <a:rPr lang="ru-RU" sz="1600" b="1" dirty="0"/>
              <a:t> в </a:t>
            </a:r>
            <a:r>
              <a:rPr lang="ru-RU" sz="1600" b="1" dirty="0" err="1"/>
              <a:t>учнів</a:t>
            </a:r>
            <a:r>
              <a:rPr lang="ru-RU" sz="1600" b="1" dirty="0"/>
              <a:t> </a:t>
            </a:r>
            <a:r>
              <a:rPr lang="ru-RU" sz="1600" b="1" dirty="0" err="1"/>
              <a:t>самостійності</a:t>
            </a:r>
            <a:r>
              <a:rPr lang="ru-RU" sz="1600" b="1" dirty="0"/>
              <a:t>, </a:t>
            </a:r>
            <a:r>
              <a:rPr lang="ru-RU" sz="1600" b="1" dirty="0" err="1"/>
              <a:t>ініціативності</a:t>
            </a:r>
            <a:r>
              <a:rPr lang="ru-RU" sz="1600" b="1" dirty="0"/>
              <a:t>, </a:t>
            </a:r>
            <a:r>
              <a:rPr lang="ru-RU" sz="1600" b="1" dirty="0" err="1"/>
              <a:t>креативності</a:t>
            </a:r>
            <a:r>
              <a:rPr lang="ru-RU" sz="1600" b="1" dirty="0"/>
              <a:t>, </a:t>
            </a:r>
            <a:r>
              <a:rPr lang="ru-RU" sz="1600" b="1" dirty="0" err="1"/>
              <a:t>здатності</a:t>
            </a:r>
            <a:r>
              <a:rPr lang="ru-RU" sz="1600" b="1" dirty="0"/>
              <a:t> </a:t>
            </a:r>
            <a:r>
              <a:rPr lang="ru-RU" sz="1600" b="1" dirty="0" err="1"/>
              <a:t>визначати</a:t>
            </a:r>
            <a:r>
              <a:rPr lang="ru-RU" sz="1600" b="1" dirty="0"/>
              <a:t> мету </a:t>
            </a:r>
            <a:r>
              <a:rPr lang="ru-RU" sz="1600" b="1" dirty="0" err="1"/>
              <a:t>діяльності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 err="1"/>
              <a:t>Працюючи</a:t>
            </a:r>
            <a:r>
              <a:rPr lang="ru-RU" sz="1600" b="1" dirty="0"/>
              <a:t> над проектом, </a:t>
            </a:r>
            <a:r>
              <a:rPr lang="ru-RU" sz="1600" b="1" dirty="0" err="1"/>
              <a:t>діти</a:t>
            </a:r>
            <a:r>
              <a:rPr lang="ru-RU" sz="1600" b="1" dirty="0"/>
              <a:t> </a:t>
            </a:r>
            <a:r>
              <a:rPr lang="ru-RU" sz="1600" b="1" dirty="0" err="1"/>
              <a:t>вчаться</a:t>
            </a:r>
            <a:r>
              <a:rPr lang="ru-RU" sz="1600" b="1" dirty="0"/>
              <a:t> </a:t>
            </a:r>
            <a:r>
              <a:rPr lang="ru-RU" sz="1600" b="1" dirty="0" err="1"/>
              <a:t>самостійно</a:t>
            </a:r>
            <a:r>
              <a:rPr lang="ru-RU" sz="1600" b="1" dirty="0"/>
              <a:t> </a:t>
            </a:r>
            <a:r>
              <a:rPr lang="ru-RU" sz="1600" b="1" dirty="0" err="1"/>
              <a:t>мислити</a:t>
            </a:r>
            <a:r>
              <a:rPr lang="ru-RU" sz="1600" b="1" dirty="0"/>
              <a:t>, </a:t>
            </a:r>
            <a:r>
              <a:rPr lang="ru-RU" sz="1600" b="1" dirty="0" err="1"/>
              <a:t>знаходити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розв’язувати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>, у них </a:t>
            </a:r>
            <a:r>
              <a:rPr lang="ru-RU" sz="1600" b="1" dirty="0" err="1"/>
              <a:t>розвиваються</a:t>
            </a:r>
            <a:r>
              <a:rPr lang="ru-RU" sz="1600" b="1" dirty="0"/>
              <a:t> </a:t>
            </a:r>
            <a:r>
              <a:rPr lang="ru-RU" sz="1600" b="1" dirty="0" err="1"/>
              <a:t>здібності</a:t>
            </a:r>
            <a:r>
              <a:rPr lang="ru-RU" sz="1600" b="1" dirty="0"/>
              <a:t> до </a:t>
            </a:r>
            <a:r>
              <a:rPr lang="ru-RU" sz="1600" b="1" dirty="0" err="1"/>
              <a:t>прогнозування</a:t>
            </a:r>
            <a:r>
              <a:rPr lang="ru-RU" sz="1600" b="1" dirty="0"/>
              <a:t> </a:t>
            </a:r>
            <a:r>
              <a:rPr lang="ru-RU" sz="1600" b="1" dirty="0" err="1"/>
              <a:t>результатів</a:t>
            </a:r>
            <a:r>
              <a:rPr lang="ru-RU" sz="1600" b="1" dirty="0"/>
              <a:t>, </a:t>
            </a:r>
            <a:r>
              <a:rPr lang="ru-RU" sz="1600" b="1" dirty="0" err="1"/>
              <a:t>можливих</a:t>
            </a:r>
            <a:r>
              <a:rPr lang="ru-RU" sz="1600" b="1" dirty="0"/>
              <a:t> </a:t>
            </a:r>
            <a:r>
              <a:rPr lang="ru-RU" sz="1600" b="1" dirty="0" err="1"/>
              <a:t>наслідків</a:t>
            </a:r>
            <a:r>
              <a:rPr lang="ru-RU" sz="1600" b="1" dirty="0"/>
              <a:t> </a:t>
            </a:r>
            <a:r>
              <a:rPr lang="ru-RU" sz="1600" b="1" dirty="0" err="1"/>
              <a:t>різних</a:t>
            </a:r>
            <a:r>
              <a:rPr lang="ru-RU" sz="1600" b="1" dirty="0"/>
              <a:t> </a:t>
            </a:r>
            <a:r>
              <a:rPr lang="ru-RU" sz="1600" b="1" dirty="0" err="1"/>
              <a:t>варіантів</a:t>
            </a:r>
            <a:r>
              <a:rPr lang="ru-RU" sz="1600" b="1" dirty="0"/>
              <a:t> </a:t>
            </a:r>
            <a:r>
              <a:rPr lang="ru-RU" sz="1600" b="1" dirty="0" err="1"/>
              <a:t>розв’язання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>, </a:t>
            </a:r>
            <a:r>
              <a:rPr lang="ru-RU" sz="1600" b="1" dirty="0" err="1"/>
              <a:t>формується</a:t>
            </a:r>
            <a:r>
              <a:rPr lang="ru-RU" sz="1600" b="1" dirty="0"/>
              <a:t> </a:t>
            </a:r>
            <a:r>
              <a:rPr lang="ru-RU" sz="1600" b="1" dirty="0" err="1"/>
              <a:t>вміння</a:t>
            </a:r>
            <a:r>
              <a:rPr lang="ru-RU" sz="1600" b="1" dirty="0"/>
              <a:t> </a:t>
            </a:r>
            <a:r>
              <a:rPr lang="ru-RU" sz="1600" b="1" dirty="0" err="1"/>
              <a:t>встановлювати</a:t>
            </a:r>
            <a:r>
              <a:rPr lang="ru-RU" sz="1600" b="1" dirty="0"/>
              <a:t> </a:t>
            </a:r>
            <a:r>
              <a:rPr lang="ru-RU" sz="1600" b="1" dirty="0" err="1"/>
              <a:t>причинно-наслідкові</a:t>
            </a:r>
            <a:r>
              <a:rPr lang="ru-RU" sz="1600" b="1" dirty="0"/>
              <a:t> </a:t>
            </a:r>
            <a:r>
              <a:rPr lang="ru-RU" sz="1600" b="1" dirty="0" err="1"/>
              <a:t>зв’язки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 err="1"/>
              <a:t>П’ятикласники</a:t>
            </a:r>
            <a:r>
              <a:rPr lang="ru-RU" sz="1600" b="1" dirty="0"/>
              <a:t> </a:t>
            </a:r>
            <a:r>
              <a:rPr lang="ru-RU" sz="1600" b="1" dirty="0" err="1"/>
              <a:t>навчаються</a:t>
            </a:r>
            <a:r>
              <a:rPr lang="ru-RU" sz="1600" b="1" dirty="0"/>
              <a:t> </a:t>
            </a:r>
            <a:r>
              <a:rPr lang="ru-RU" sz="1600" b="1" dirty="0" err="1"/>
              <a:t>планувати</a:t>
            </a:r>
            <a:r>
              <a:rPr lang="ru-RU" sz="1600" b="1" dirty="0"/>
              <a:t> свою роботу, </a:t>
            </a:r>
            <a:r>
              <a:rPr lang="ru-RU" sz="1600" b="1" dirty="0" err="1"/>
              <a:t>працювати</a:t>
            </a:r>
            <a:r>
              <a:rPr lang="ru-RU" sz="1600" b="1" dirty="0"/>
              <a:t> в </a:t>
            </a:r>
            <a:r>
              <a:rPr lang="ru-RU" sz="1600" b="1" dirty="0" err="1"/>
              <a:t>групі</a:t>
            </a:r>
            <a:r>
              <a:rPr lang="ru-RU" sz="1600" b="1" dirty="0"/>
              <a:t>, </a:t>
            </a:r>
            <a:r>
              <a:rPr lang="ru-RU" sz="1600" b="1" dirty="0" err="1"/>
              <a:t>обговорювати</a:t>
            </a:r>
            <a:r>
              <a:rPr lang="ru-RU" sz="1600" b="1" dirty="0"/>
              <a:t> </a:t>
            </a:r>
            <a:r>
              <a:rPr lang="ru-RU" sz="1600" b="1" dirty="0" err="1"/>
              <a:t>висунуті</a:t>
            </a:r>
            <a:r>
              <a:rPr lang="ru-RU" sz="1600" b="1" dirty="0"/>
              <a:t> </a:t>
            </a:r>
            <a:r>
              <a:rPr lang="ru-RU" sz="1600" b="1" dirty="0" err="1"/>
              <a:t>ідеї</a:t>
            </a:r>
            <a:r>
              <a:rPr lang="ru-RU" sz="1600" b="1" dirty="0"/>
              <a:t>, </a:t>
            </a:r>
            <a:r>
              <a:rPr lang="ru-RU" sz="1600" b="1" dirty="0" err="1"/>
              <a:t>вислуховувати</a:t>
            </a:r>
            <a:r>
              <a:rPr lang="ru-RU" sz="1600" b="1" dirty="0"/>
              <a:t> </a:t>
            </a:r>
            <a:r>
              <a:rPr lang="ru-RU" sz="1600" b="1" dirty="0" err="1"/>
              <a:t>пропозиції</a:t>
            </a:r>
            <a:r>
              <a:rPr lang="ru-RU" sz="1600" b="1" dirty="0"/>
              <a:t> </a:t>
            </a:r>
            <a:r>
              <a:rPr lang="ru-RU" sz="1600" b="1" dirty="0" err="1"/>
              <a:t>інших</a:t>
            </a:r>
            <a:r>
              <a:rPr lang="ru-RU" sz="1600" b="1" dirty="0"/>
              <a:t> </a:t>
            </a:r>
            <a:r>
              <a:rPr lang="ru-RU" sz="1600" b="1" dirty="0" err="1"/>
              <a:t>членів</a:t>
            </a:r>
            <a:r>
              <a:rPr lang="ru-RU" sz="1600" b="1" dirty="0"/>
              <a:t> </a:t>
            </a:r>
            <a:r>
              <a:rPr lang="ru-RU" sz="1600" b="1" dirty="0" err="1"/>
              <a:t>групи</a:t>
            </a:r>
            <a:r>
              <a:rPr lang="ru-RU" sz="1600" b="1" dirty="0"/>
              <a:t>, </a:t>
            </a:r>
            <a:r>
              <a:rPr lang="ru-RU" sz="1600" b="1" dirty="0" err="1"/>
              <a:t>розподіляти</a:t>
            </a:r>
            <a:r>
              <a:rPr lang="ru-RU" sz="1600" b="1" dirty="0"/>
              <a:t> </a:t>
            </a:r>
            <a:r>
              <a:rPr lang="ru-RU" sz="1600" b="1" dirty="0" err="1"/>
              <a:t>завдання</a:t>
            </a:r>
            <a:r>
              <a:rPr lang="ru-RU" sz="1600" b="1" dirty="0"/>
              <a:t> для </a:t>
            </a:r>
            <a:r>
              <a:rPr lang="ru-RU" sz="1600" b="1" dirty="0" err="1"/>
              <a:t>виконання</a:t>
            </a:r>
            <a:r>
              <a:rPr lang="ru-RU" sz="1600" b="1" dirty="0"/>
              <a:t>, </a:t>
            </a:r>
            <a:r>
              <a:rPr lang="ru-RU" sz="1600" b="1" dirty="0" err="1"/>
              <a:t>знайомляться</a:t>
            </a:r>
            <a:r>
              <a:rPr lang="ru-RU" sz="1600" b="1" dirty="0"/>
              <a:t> </a:t>
            </a:r>
            <a:r>
              <a:rPr lang="ru-RU" sz="1600" b="1" dirty="0" err="1"/>
              <a:t>з</a:t>
            </a:r>
            <a:r>
              <a:rPr lang="ru-RU" sz="1600" b="1" dirty="0"/>
              <a:t> </a:t>
            </a:r>
            <a:r>
              <a:rPr lang="ru-RU" sz="1600" b="1" dirty="0" err="1"/>
              <a:t>вимогами</a:t>
            </a:r>
            <a:r>
              <a:rPr lang="ru-RU" sz="1600" b="1" dirty="0"/>
              <a:t> до </a:t>
            </a:r>
            <a:r>
              <a:rPr lang="ru-RU" sz="1600" b="1" dirty="0" err="1"/>
              <a:t>роботи</a:t>
            </a:r>
            <a:r>
              <a:rPr lang="ru-RU" sz="1600" b="1" dirty="0"/>
              <a:t> (</a:t>
            </a:r>
            <a:r>
              <a:rPr lang="ru-RU" sz="1600" b="1" dirty="0" err="1"/>
              <a:t>кінцевого</a:t>
            </a:r>
            <a:r>
              <a:rPr lang="ru-RU" sz="1600" b="1" dirty="0"/>
              <a:t> продукту), </a:t>
            </a:r>
            <a:r>
              <a:rPr lang="ru-RU" sz="1600" b="1" dirty="0" err="1"/>
              <a:t>дізнаються</a:t>
            </a:r>
            <a:r>
              <a:rPr lang="ru-RU" sz="1600" b="1" dirty="0"/>
              <a:t> про </a:t>
            </a:r>
            <a:r>
              <a:rPr lang="ru-RU" sz="1600" b="1" dirty="0" err="1"/>
              <a:t>джерела</a:t>
            </a:r>
            <a:r>
              <a:rPr lang="ru-RU" sz="1600" b="1" dirty="0"/>
              <a:t> </a:t>
            </a:r>
            <a:r>
              <a:rPr lang="ru-RU" sz="1600" b="1" dirty="0" err="1"/>
              <a:t>здобуття</a:t>
            </a:r>
            <a:r>
              <a:rPr lang="ru-RU" sz="1600" b="1" dirty="0"/>
              <a:t> </a:t>
            </a:r>
            <a:r>
              <a:rPr lang="ru-RU" sz="1600" b="1" dirty="0" err="1"/>
              <a:t>інформації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/>
              <a:t>У </a:t>
            </a:r>
            <a:r>
              <a:rPr lang="ru-RU" sz="1600" b="1" dirty="0" err="1"/>
              <a:t>проектній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проявляється</a:t>
            </a:r>
            <a:r>
              <a:rPr lang="ru-RU" sz="1600" b="1" dirty="0"/>
              <a:t> </a:t>
            </a:r>
            <a:r>
              <a:rPr lang="ru-RU" sz="1600" b="1" dirty="0" err="1"/>
              <a:t>індивідуальність</a:t>
            </a:r>
            <a:r>
              <a:rPr lang="ru-RU" sz="1600" b="1" dirty="0"/>
              <a:t> </a:t>
            </a:r>
            <a:r>
              <a:rPr lang="ru-RU" sz="1600" b="1" dirty="0" err="1"/>
              <a:t>дитини</a:t>
            </a:r>
            <a:r>
              <a:rPr lang="ru-RU" sz="1600" b="1" dirty="0"/>
              <a:t>, вона </a:t>
            </a:r>
            <a:r>
              <a:rPr lang="ru-RU" sz="1600" b="1" dirty="0" err="1"/>
              <a:t>може</a:t>
            </a:r>
            <a:r>
              <a:rPr lang="ru-RU" sz="1600" b="1" dirty="0"/>
              <a:t> </a:t>
            </a:r>
            <a:r>
              <a:rPr lang="ru-RU" sz="1600" b="1" dirty="0" err="1"/>
              <a:t>самостійно</a:t>
            </a:r>
            <a:r>
              <a:rPr lang="ru-RU" sz="1600" b="1" dirty="0"/>
              <a:t> </a:t>
            </a:r>
            <a:r>
              <a:rPr lang="ru-RU" sz="1600" b="1" dirty="0" err="1"/>
              <a:t>визначитися</a:t>
            </a:r>
            <a:r>
              <a:rPr lang="ru-RU" sz="1600" b="1" dirty="0"/>
              <a:t> у </a:t>
            </a:r>
            <a:r>
              <a:rPr lang="ru-RU" sz="1600" b="1" dirty="0" err="1"/>
              <a:t>виборі</a:t>
            </a:r>
            <a:r>
              <a:rPr lang="ru-RU" sz="1600" b="1" dirty="0"/>
              <a:t> способу </a:t>
            </a:r>
            <a:r>
              <a:rPr lang="ru-RU" sz="1600" b="1" dirty="0" err="1"/>
              <a:t>діяльності</a:t>
            </a:r>
            <a:r>
              <a:rPr lang="ru-RU" sz="1600" b="1" dirty="0"/>
              <a:t>. </a:t>
            </a:r>
            <a:r>
              <a:rPr lang="ru-RU" sz="1600" b="1" dirty="0" err="1"/>
              <a:t>Учень</a:t>
            </a:r>
            <a:r>
              <a:rPr lang="ru-RU" sz="1600" b="1" dirty="0"/>
              <a:t>, </a:t>
            </a:r>
            <a:r>
              <a:rPr lang="ru-RU" sz="1600" b="1" dirty="0" err="1"/>
              <a:t>працюючи</a:t>
            </a:r>
            <a:r>
              <a:rPr lang="ru-RU" sz="1600" b="1" dirty="0"/>
              <a:t> над проектом, проходить </a:t>
            </a:r>
            <a:r>
              <a:rPr lang="ru-RU" sz="1600" b="1" dirty="0" err="1"/>
              <a:t>стадії</a:t>
            </a:r>
            <a:r>
              <a:rPr lang="ru-RU" sz="1600" b="1" dirty="0"/>
              <a:t> </a:t>
            </a:r>
            <a:r>
              <a:rPr lang="ru-RU" sz="1600" b="1" dirty="0" err="1"/>
              <a:t>планування</a:t>
            </a:r>
            <a:r>
              <a:rPr lang="ru-RU" sz="1600" b="1" dirty="0"/>
              <a:t>, </a:t>
            </a:r>
            <a:r>
              <a:rPr lang="ru-RU" sz="1600" b="1" dirty="0" err="1"/>
              <a:t>аналізу</a:t>
            </a:r>
            <a:r>
              <a:rPr lang="ru-RU" sz="1600" b="1" dirty="0"/>
              <a:t>, синтезу, </a:t>
            </a:r>
            <a:r>
              <a:rPr lang="ru-RU" sz="1600" b="1" dirty="0" err="1"/>
              <a:t>активної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. При </a:t>
            </a:r>
            <a:r>
              <a:rPr lang="ru-RU" sz="1600" b="1" dirty="0" err="1"/>
              <a:t>організації</a:t>
            </a:r>
            <a:r>
              <a:rPr lang="ru-RU" sz="1600" b="1" dirty="0"/>
              <a:t> </a:t>
            </a:r>
            <a:r>
              <a:rPr lang="ru-RU" sz="1600" b="1" dirty="0" err="1"/>
              <a:t>проектної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можлива</a:t>
            </a:r>
            <a:r>
              <a:rPr lang="ru-RU" sz="1600" b="1" dirty="0"/>
              <a:t> не </a:t>
            </a:r>
            <a:r>
              <a:rPr lang="ru-RU" sz="1600" b="1" dirty="0" err="1"/>
              <a:t>тільки</a:t>
            </a:r>
            <a:r>
              <a:rPr lang="ru-RU" sz="1600" b="1" dirty="0"/>
              <a:t> </a:t>
            </a:r>
            <a:r>
              <a:rPr lang="ru-RU" sz="1600" b="1" dirty="0" err="1"/>
              <a:t>індивідуальна</a:t>
            </a:r>
            <a:r>
              <a:rPr lang="ru-RU" sz="1600" b="1" dirty="0"/>
              <a:t>, </a:t>
            </a:r>
            <a:r>
              <a:rPr lang="ru-RU" sz="1600" b="1" dirty="0" err="1"/>
              <a:t>самостійна</a:t>
            </a:r>
            <a:r>
              <a:rPr lang="ru-RU" sz="1600" b="1" dirty="0"/>
              <a:t>, </a:t>
            </a:r>
            <a:r>
              <a:rPr lang="ru-RU" sz="1600" b="1" dirty="0" err="1"/>
              <a:t>але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групова</a:t>
            </a:r>
            <a:r>
              <a:rPr lang="ru-RU" sz="1600" b="1" dirty="0"/>
              <a:t> робота </a:t>
            </a:r>
            <a:r>
              <a:rPr lang="ru-RU" sz="1600" b="1" dirty="0" err="1"/>
              <a:t>учнів</a:t>
            </a:r>
            <a:r>
              <a:rPr lang="ru-RU" sz="1600" b="1" dirty="0"/>
              <a:t>. </a:t>
            </a:r>
            <a:r>
              <a:rPr lang="ru-RU" sz="1600" b="1" dirty="0" err="1"/>
              <a:t>Це</a:t>
            </a:r>
            <a:r>
              <a:rPr lang="ru-RU" sz="1600" b="1" dirty="0"/>
              <a:t> </a:t>
            </a:r>
            <a:r>
              <a:rPr lang="ru-RU" sz="1600" b="1" dirty="0" err="1"/>
              <a:t>дозволяє</a:t>
            </a:r>
            <a:r>
              <a:rPr lang="ru-RU" sz="1600" b="1" dirty="0"/>
              <a:t> </a:t>
            </a:r>
            <a:r>
              <a:rPr lang="ru-RU" sz="1600" b="1" dirty="0" err="1"/>
              <a:t>формувати</a:t>
            </a:r>
            <a:r>
              <a:rPr lang="ru-RU" sz="1600" b="1" dirty="0"/>
              <a:t> </a:t>
            </a:r>
            <a:r>
              <a:rPr lang="ru-RU" sz="1600" b="1" dirty="0" err="1"/>
              <a:t>комунікативні</a:t>
            </a:r>
            <a:r>
              <a:rPr lang="ru-RU" sz="1600" b="1" dirty="0"/>
              <a:t> </a:t>
            </a:r>
            <a:r>
              <a:rPr lang="ru-RU" sz="1600" b="1" dirty="0" err="1"/>
              <a:t>навички</a:t>
            </a:r>
            <a:r>
              <a:rPr lang="ru-RU" sz="1600" b="1" dirty="0"/>
              <a:t> та </a:t>
            </a:r>
            <a:r>
              <a:rPr lang="ru-RU" sz="1600" b="1" dirty="0" err="1"/>
              <a:t>вміння</a:t>
            </a:r>
            <a:r>
              <a:rPr lang="ru-RU" sz="1600" b="1" dirty="0"/>
              <a:t>. Постановка </a:t>
            </a:r>
            <a:r>
              <a:rPr lang="ru-RU" sz="1600" b="1" dirty="0" err="1"/>
              <a:t>завдань</a:t>
            </a:r>
            <a:r>
              <a:rPr lang="ru-RU" sz="1600" b="1" dirty="0"/>
              <a:t>, </a:t>
            </a:r>
            <a:r>
              <a:rPr lang="ru-RU" sz="1600" b="1" dirty="0" err="1"/>
              <a:t>вирішення</a:t>
            </a:r>
            <a:r>
              <a:rPr lang="ru-RU" sz="1600" b="1" dirty="0"/>
              <a:t> проблем </a:t>
            </a:r>
            <a:r>
              <a:rPr lang="ru-RU" sz="1600" b="1" dirty="0" err="1"/>
              <a:t>підвищує</a:t>
            </a:r>
            <a:r>
              <a:rPr lang="ru-RU" sz="1600" b="1" dirty="0"/>
              <a:t> </a:t>
            </a:r>
            <a:r>
              <a:rPr lang="ru-RU" sz="1600" b="1" dirty="0" err="1"/>
              <a:t>мотивацію</a:t>
            </a:r>
            <a:r>
              <a:rPr lang="ru-RU" sz="1600" b="1" dirty="0"/>
              <a:t> до </a:t>
            </a:r>
            <a:r>
              <a:rPr lang="ru-RU" sz="1600" b="1" dirty="0" err="1"/>
              <a:t>проектної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припускає</a:t>
            </a:r>
            <a:r>
              <a:rPr lang="ru-RU" sz="1600" b="1" dirty="0"/>
              <a:t>: </a:t>
            </a:r>
            <a:r>
              <a:rPr lang="ru-RU" sz="1600" b="1" dirty="0" err="1"/>
              <a:t>цілепокладання</a:t>
            </a:r>
            <a:r>
              <a:rPr lang="ru-RU" sz="1600" b="1" dirty="0"/>
              <a:t>, </a:t>
            </a:r>
            <a:r>
              <a:rPr lang="ru-RU" sz="1600" b="1" dirty="0" err="1"/>
              <a:t>предметність</a:t>
            </a:r>
            <a:r>
              <a:rPr lang="ru-RU" sz="1600" b="1" dirty="0"/>
              <a:t>, </a:t>
            </a:r>
            <a:r>
              <a:rPr lang="ru-RU" sz="1600" b="1" dirty="0" err="1"/>
              <a:t>ініціативність</a:t>
            </a:r>
            <a:r>
              <a:rPr lang="ru-RU" sz="1600" b="1" dirty="0"/>
              <a:t>, </a:t>
            </a:r>
            <a:r>
              <a:rPr lang="ru-RU" sz="1600" b="1" dirty="0" err="1"/>
              <a:t>оригінальність</a:t>
            </a:r>
            <a:r>
              <a:rPr lang="ru-RU" sz="1600" b="1" dirty="0"/>
              <a:t> у </a:t>
            </a:r>
            <a:r>
              <a:rPr lang="ru-RU" sz="1600" b="1" dirty="0" err="1"/>
              <a:t>вирішенні</a:t>
            </a:r>
            <a:r>
              <a:rPr lang="ru-RU" sz="1600" b="1" dirty="0"/>
              <a:t> </a:t>
            </a:r>
            <a:r>
              <a:rPr lang="ru-RU" sz="1600" b="1" dirty="0" err="1"/>
              <a:t>пізнавальних</a:t>
            </a:r>
            <a:r>
              <a:rPr lang="ru-RU" sz="1600" b="1" dirty="0"/>
              <a:t> </a:t>
            </a:r>
            <a:r>
              <a:rPr lang="ru-RU" sz="1600" b="1" dirty="0" err="1"/>
              <a:t>питань</a:t>
            </a:r>
            <a:r>
              <a:rPr lang="ru-RU" sz="1600" b="1" dirty="0"/>
              <a:t>, </a:t>
            </a:r>
            <a:r>
              <a:rPr lang="ru-RU" sz="1600" b="1" dirty="0" err="1"/>
              <a:t>неординарність</a:t>
            </a:r>
            <a:r>
              <a:rPr lang="ru-RU" sz="1600" b="1" dirty="0"/>
              <a:t> </a:t>
            </a:r>
            <a:r>
              <a:rPr lang="ru-RU" sz="1600" b="1" dirty="0" err="1"/>
              <a:t>підходів</a:t>
            </a:r>
            <a:r>
              <a:rPr lang="ru-RU" sz="1600" b="1" dirty="0"/>
              <a:t>, </a:t>
            </a:r>
            <a:r>
              <a:rPr lang="ru-RU" sz="1600" b="1" dirty="0" err="1"/>
              <a:t>інтенсивність</a:t>
            </a:r>
            <a:r>
              <a:rPr lang="ru-RU" sz="1600" b="1" dirty="0"/>
              <a:t> </a:t>
            </a:r>
            <a:r>
              <a:rPr lang="ru-RU" sz="1600" b="1" dirty="0" err="1"/>
              <a:t>розумової</a:t>
            </a:r>
            <a:r>
              <a:rPr lang="ru-RU" sz="1600" b="1" dirty="0"/>
              <a:t> </a:t>
            </a:r>
            <a:r>
              <a:rPr lang="ru-RU" sz="1600" b="1" dirty="0" err="1"/>
              <a:t>праці</a:t>
            </a:r>
            <a:r>
              <a:rPr lang="ru-RU" sz="1600" b="1" dirty="0"/>
              <a:t>, </a:t>
            </a:r>
            <a:r>
              <a:rPr lang="ru-RU" sz="1600" b="1" dirty="0" err="1"/>
              <a:t>дослідницький</a:t>
            </a:r>
            <a:r>
              <a:rPr lang="ru-RU" sz="1600" b="1" dirty="0"/>
              <a:t> </a:t>
            </a:r>
            <a:r>
              <a:rPr lang="ru-RU" sz="1600" b="1" dirty="0" err="1"/>
              <a:t>досвід</a:t>
            </a:r>
            <a:r>
              <a:rPr lang="ru-RU" sz="1600" b="1" dirty="0"/>
              <a:t>.</a:t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1026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92" y="7715272"/>
            <a:ext cx="762000" cy="952500"/>
          </a:xfrm>
          <a:prstGeom prst="rect">
            <a:avLst/>
          </a:prstGeom>
          <a:noFill/>
        </p:spPr>
      </p:pic>
      <p:pic>
        <p:nvPicPr>
          <p:cNvPr id="1027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32235" cy="1571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 fontScale="90000"/>
          </a:bodyPr>
          <a:lstStyle/>
          <a:p>
            <a:r>
              <a:rPr lang="ru-RU" sz="1600" b="1" i="1" dirty="0" err="1"/>
              <a:t>Основні</a:t>
            </a:r>
            <a:r>
              <a:rPr lang="ru-RU" sz="1600" b="1" i="1" dirty="0"/>
              <a:t> </a:t>
            </a:r>
            <a:r>
              <a:rPr lang="ru-RU" sz="1600" b="1" i="1" dirty="0" err="1"/>
              <a:t>принципи</a:t>
            </a:r>
            <a:r>
              <a:rPr lang="ru-RU" sz="1600" b="1" i="1" dirty="0"/>
              <a:t> </a:t>
            </a:r>
            <a:r>
              <a:rPr lang="ru-RU" sz="1600" b="1" i="1" dirty="0" err="1"/>
              <a:t>організації</a:t>
            </a:r>
            <a:r>
              <a:rPr lang="ru-RU" sz="1600" b="1" i="1" dirty="0"/>
              <a:t> </a:t>
            </a:r>
            <a:r>
              <a:rPr lang="ru-RU" sz="1600" b="1" i="1" dirty="0" err="1"/>
              <a:t>проектної</a:t>
            </a:r>
            <a:r>
              <a:rPr lang="ru-RU" sz="1600" b="1" i="1" dirty="0"/>
              <a:t> </a:t>
            </a:r>
            <a:r>
              <a:rPr lang="ru-RU" sz="1600" b="1" i="1" dirty="0" err="1"/>
              <a:t>діяльності</a:t>
            </a:r>
            <a:r>
              <a:rPr lang="ru-RU" sz="1600" b="1" i="1" dirty="0"/>
              <a:t>: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 </a:t>
            </a:r>
            <a:r>
              <a:rPr lang="ru-RU" sz="1600" b="1" dirty="0" err="1"/>
              <a:t>створення</a:t>
            </a:r>
            <a:r>
              <a:rPr lang="ru-RU" sz="1600" b="1" dirty="0"/>
              <a:t> умов, </a:t>
            </a:r>
            <a:r>
              <a:rPr lang="ru-RU" sz="1600" b="1" dirty="0" err="1"/>
              <a:t>що</a:t>
            </a:r>
            <a:r>
              <a:rPr lang="ru-RU" sz="1600" b="1" dirty="0"/>
              <a:t> </a:t>
            </a:r>
            <a:r>
              <a:rPr lang="ru-RU" sz="1600" b="1" dirty="0" err="1"/>
              <a:t>сприяють</a:t>
            </a:r>
            <a:r>
              <a:rPr lang="ru-RU" sz="1600" b="1" dirty="0"/>
              <a:t> </a:t>
            </a:r>
            <a:r>
              <a:rPr lang="ru-RU" sz="1600" b="1" dirty="0" err="1"/>
              <a:t>підтриманню</a:t>
            </a:r>
            <a:r>
              <a:rPr lang="ru-RU" sz="1600" b="1" dirty="0"/>
              <a:t> </a:t>
            </a:r>
            <a:r>
              <a:rPr lang="ru-RU" sz="1600" b="1" dirty="0" err="1"/>
              <a:t>природної</a:t>
            </a:r>
            <a:r>
              <a:rPr lang="ru-RU" sz="1600" b="1" dirty="0"/>
              <a:t> </a:t>
            </a:r>
            <a:r>
              <a:rPr lang="ru-RU" sz="1600" b="1" dirty="0" err="1"/>
              <a:t>цікавості</a:t>
            </a:r>
            <a:r>
              <a:rPr lang="ru-RU" sz="1600" b="1" dirty="0"/>
              <a:t> </a:t>
            </a:r>
            <a:r>
              <a:rPr lang="ru-RU" sz="1600" b="1" dirty="0" err="1"/>
              <a:t>учнів</a:t>
            </a:r>
            <a:r>
              <a:rPr lang="ru-RU" sz="1600" b="1" dirty="0"/>
              <a:t>, </a:t>
            </a:r>
            <a:r>
              <a:rPr lang="ru-RU" sz="1600" b="1" dirty="0" err="1"/>
              <a:t>їхнього</a:t>
            </a:r>
            <a:r>
              <a:rPr lang="ru-RU" sz="1600" b="1" dirty="0"/>
              <a:t> </a:t>
            </a:r>
            <a:r>
              <a:rPr lang="ru-RU" sz="1600" b="1" dirty="0" err="1"/>
              <a:t>інтересу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прагнення</a:t>
            </a:r>
            <a:r>
              <a:rPr lang="ru-RU" sz="1600" b="1" dirty="0"/>
              <a:t> до </a:t>
            </a:r>
            <a:r>
              <a:rPr lang="ru-RU" sz="1600" b="1" dirty="0" err="1"/>
              <a:t>самостійної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 над </a:t>
            </a:r>
            <a:r>
              <a:rPr lang="ru-RU" sz="1600" b="1" dirty="0" err="1"/>
              <a:t>вирішенням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>;</a:t>
            </a:r>
            <a:br>
              <a:rPr lang="ru-RU" sz="1600" b="1" dirty="0"/>
            </a:br>
            <a:r>
              <a:rPr lang="ru-RU" sz="1600" b="1" dirty="0"/>
              <a:t>• </a:t>
            </a:r>
            <a:r>
              <a:rPr lang="ru-RU" sz="1600" b="1" dirty="0" err="1"/>
              <a:t>постійна</a:t>
            </a:r>
            <a:r>
              <a:rPr lang="ru-RU" sz="1600" b="1" dirty="0"/>
              <a:t> </a:t>
            </a:r>
            <a:r>
              <a:rPr lang="ru-RU" sz="1600" b="1" dirty="0" err="1"/>
              <a:t>увага</a:t>
            </a:r>
            <a:r>
              <a:rPr lang="ru-RU" sz="1600" b="1" dirty="0"/>
              <a:t> до </a:t>
            </a:r>
            <a:r>
              <a:rPr lang="ru-RU" sz="1600" b="1" dirty="0" err="1"/>
              <a:t>діяльності</a:t>
            </a:r>
            <a:r>
              <a:rPr lang="ru-RU" sz="1600" b="1" dirty="0"/>
              <a:t> </a:t>
            </a:r>
            <a:r>
              <a:rPr lang="ru-RU" sz="1600" b="1" dirty="0" err="1"/>
              <a:t>учнів</a:t>
            </a:r>
            <a:r>
              <a:rPr lang="ru-RU" sz="1600" b="1" dirty="0"/>
              <a:t> у </a:t>
            </a:r>
            <a:r>
              <a:rPr lang="ru-RU" sz="1600" b="1" dirty="0" err="1"/>
              <a:t>процесі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b="1" dirty="0"/>
              <a:t>, </a:t>
            </a:r>
            <a:r>
              <a:rPr lang="ru-RU" sz="1600" b="1" dirty="0" err="1"/>
              <a:t>готовність</a:t>
            </a:r>
            <a:r>
              <a:rPr lang="ru-RU" sz="1600" b="1" dirty="0"/>
              <a:t> </a:t>
            </a:r>
            <a:r>
              <a:rPr lang="ru-RU" sz="1600" b="1" dirty="0" err="1"/>
              <a:t>перебудовуватися</a:t>
            </a:r>
            <a:r>
              <a:rPr lang="ru-RU" sz="1600" b="1" dirty="0"/>
              <a:t> </a:t>
            </a:r>
            <a:r>
              <a:rPr lang="ru-RU" sz="1600" b="1" dirty="0" err="1"/>
              <a:t>у</a:t>
            </a:r>
            <a:r>
              <a:rPr lang="ru-RU" sz="1600" b="1" dirty="0"/>
              <a:t> </a:t>
            </a:r>
            <a:r>
              <a:rPr lang="ru-RU" sz="1600" b="1" dirty="0" err="1"/>
              <a:t>ході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 на </a:t>
            </a:r>
            <a:r>
              <a:rPr lang="ru-RU" sz="1600" b="1" dirty="0" err="1"/>
              <a:t>інший</a:t>
            </a:r>
            <a:r>
              <a:rPr lang="ru-RU" sz="1600" b="1" dirty="0"/>
              <a:t> вид </a:t>
            </a:r>
            <a:r>
              <a:rPr lang="ru-RU" sz="1600" b="1" dirty="0" err="1"/>
              <a:t>діяльності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i="1" dirty="0" err="1"/>
              <a:t>Основні</a:t>
            </a:r>
            <a:r>
              <a:rPr lang="ru-RU" sz="1600" b="1" i="1" dirty="0"/>
              <a:t> </a:t>
            </a:r>
            <a:r>
              <a:rPr lang="ru-RU" sz="1600" b="1" i="1" dirty="0" err="1"/>
              <a:t>вміння</a:t>
            </a:r>
            <a:r>
              <a:rPr lang="ru-RU" sz="1600" b="1" i="1" dirty="0"/>
              <a:t> </a:t>
            </a:r>
            <a:r>
              <a:rPr lang="ru-RU" sz="1600" b="1" i="1" dirty="0" err="1"/>
              <a:t>і</a:t>
            </a:r>
            <a:r>
              <a:rPr lang="ru-RU" sz="1600" b="1" i="1" dirty="0"/>
              <a:t> </a:t>
            </a:r>
            <a:r>
              <a:rPr lang="ru-RU" sz="1600" b="1" i="1" dirty="0" err="1"/>
              <a:t>навички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 </a:t>
            </a:r>
            <a:r>
              <a:rPr lang="ru-RU" sz="1600" b="1" dirty="0" err="1"/>
              <a:t>вміти</a:t>
            </a:r>
            <a:r>
              <a:rPr lang="ru-RU" sz="1600" b="1" dirty="0"/>
              <a:t> </a:t>
            </a:r>
            <a:r>
              <a:rPr lang="ru-RU" sz="1600" b="1" dirty="0" err="1"/>
              <a:t>здобувати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практично </a:t>
            </a:r>
            <a:r>
              <a:rPr lang="ru-RU" sz="1600" b="1" dirty="0" err="1"/>
              <a:t>використовувати</a:t>
            </a:r>
            <a:r>
              <a:rPr lang="ru-RU" sz="1600" b="1" dirty="0"/>
              <a:t> </a:t>
            </a:r>
            <a:r>
              <a:rPr lang="ru-RU" sz="1600" b="1" dirty="0" err="1"/>
              <a:t>знання</a:t>
            </a:r>
            <a:r>
              <a:rPr lang="ru-RU" sz="1600" b="1" dirty="0"/>
              <a:t>, </a:t>
            </a:r>
            <a:r>
              <a:rPr lang="ru-RU" sz="1600" b="1" dirty="0" err="1"/>
              <a:t>знаходити</a:t>
            </a:r>
            <a:r>
              <a:rPr lang="ru-RU" sz="1600" b="1" dirty="0"/>
              <a:t> </a:t>
            </a:r>
            <a:r>
              <a:rPr lang="ru-RU" sz="1600" b="1" dirty="0" err="1"/>
              <a:t>інформацію</a:t>
            </a:r>
            <a:r>
              <a:rPr lang="ru-RU" sz="1600" b="1" dirty="0"/>
              <a:t>, </a:t>
            </a:r>
            <a:r>
              <a:rPr lang="ru-RU" sz="1600" b="1" dirty="0" err="1"/>
              <a:t>аналізувати</a:t>
            </a:r>
            <a:r>
              <a:rPr lang="ru-RU" sz="1600" b="1" dirty="0"/>
              <a:t>, </a:t>
            </a:r>
            <a:r>
              <a:rPr lang="ru-RU" sz="1600" b="1" dirty="0" err="1"/>
              <a:t>інтерпретувати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адекватно </a:t>
            </a:r>
            <a:r>
              <a:rPr lang="ru-RU" sz="1600" b="1" dirty="0" err="1"/>
              <a:t>використовувати</a:t>
            </a:r>
            <a:r>
              <a:rPr lang="ru-RU" sz="1600" b="1" dirty="0"/>
              <a:t> </a:t>
            </a:r>
            <a:r>
              <a:rPr lang="ru-RU" sz="1600" b="1" dirty="0" err="1"/>
              <a:t>її</a:t>
            </a:r>
            <a:r>
              <a:rPr lang="ru-RU" sz="1600" b="1" dirty="0"/>
              <a:t> для </a:t>
            </a:r>
            <a:r>
              <a:rPr lang="ru-RU" sz="1600" b="1" dirty="0" err="1"/>
              <a:t>вирішення</a:t>
            </a:r>
            <a:r>
              <a:rPr lang="ru-RU" sz="1600" b="1" dirty="0"/>
              <a:t> проблем;</a:t>
            </a:r>
            <a:br>
              <a:rPr lang="ru-RU" sz="1600" b="1" dirty="0"/>
            </a:br>
            <a:r>
              <a:rPr lang="ru-RU" sz="1600" b="1" dirty="0"/>
              <a:t>• </a:t>
            </a:r>
            <a:r>
              <a:rPr lang="ru-RU" sz="1600" b="1" dirty="0" err="1"/>
              <a:t>оволодіти</a:t>
            </a:r>
            <a:r>
              <a:rPr lang="ru-RU" sz="1600" b="1" dirty="0"/>
              <a:t> </a:t>
            </a:r>
            <a:r>
              <a:rPr lang="ru-RU" sz="1600" b="1" dirty="0" err="1"/>
              <a:t>технологією</a:t>
            </a:r>
            <a:r>
              <a:rPr lang="ru-RU" sz="1600" b="1" dirty="0"/>
              <a:t> </a:t>
            </a:r>
            <a:r>
              <a:rPr lang="ru-RU" sz="1600" b="1" dirty="0" err="1"/>
              <a:t>індивідуальної</a:t>
            </a:r>
            <a:r>
              <a:rPr lang="ru-RU" sz="1600" b="1" dirty="0"/>
              <a:t> та </a:t>
            </a:r>
            <a:r>
              <a:rPr lang="ru-RU" sz="1600" b="1" dirty="0" err="1"/>
              <a:t>групової</a:t>
            </a:r>
            <a:r>
              <a:rPr lang="ru-RU" sz="1600" b="1" dirty="0"/>
              <a:t> </a:t>
            </a:r>
            <a:r>
              <a:rPr lang="ru-RU" sz="1600" b="1" dirty="0" err="1"/>
              <a:t>проектної</a:t>
            </a:r>
            <a:r>
              <a:rPr lang="ru-RU" sz="1600" b="1" dirty="0"/>
              <a:t> </a:t>
            </a:r>
            <a:r>
              <a:rPr lang="ru-RU" sz="1600" b="1" dirty="0" err="1"/>
              <a:t>діяльності</a:t>
            </a:r>
            <a:r>
              <a:rPr lang="ru-RU" sz="1600" b="1" dirty="0"/>
              <a:t>, </a:t>
            </a:r>
            <a:r>
              <a:rPr lang="ru-RU" sz="1600" b="1" dirty="0" err="1"/>
              <a:t>навчити</a:t>
            </a:r>
            <a:r>
              <a:rPr lang="ru-RU" sz="1600" b="1" dirty="0"/>
              <a:t> </a:t>
            </a:r>
            <a:r>
              <a:rPr lang="ru-RU" sz="1600" b="1" dirty="0" err="1"/>
              <a:t>рефлексувати</a:t>
            </a:r>
            <a:r>
              <a:rPr lang="ru-RU" sz="1600" b="1" dirty="0"/>
              <a:t> </a:t>
            </a:r>
            <a:r>
              <a:rPr lang="ru-RU" sz="1600" b="1" dirty="0" err="1"/>
              <a:t>власну</a:t>
            </a:r>
            <a:r>
              <a:rPr lang="ru-RU" sz="1600" b="1" dirty="0"/>
              <a:t> </a:t>
            </a:r>
            <a:r>
              <a:rPr lang="ru-RU" sz="1600" b="1" dirty="0" err="1"/>
              <a:t>діяльність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/>
              <a:t>За </a:t>
            </a:r>
            <a:r>
              <a:rPr lang="ru-RU" sz="1600" b="1" dirty="0" err="1"/>
              <a:t>домінуючою</a:t>
            </a:r>
            <a:r>
              <a:rPr lang="ru-RU" sz="1600" b="1" dirty="0"/>
              <a:t> </a:t>
            </a:r>
            <a:r>
              <a:rPr lang="ru-RU" sz="1600" b="1" dirty="0" err="1"/>
              <a:t>діяльністю</a:t>
            </a:r>
            <a:r>
              <a:rPr lang="ru-RU" sz="1600" b="1" dirty="0"/>
              <a:t> </a:t>
            </a:r>
            <a:r>
              <a:rPr lang="ru-RU" sz="1600" b="1" dirty="0" err="1"/>
              <a:t>проекти</a:t>
            </a:r>
            <a:r>
              <a:rPr lang="ru-RU" sz="1600" b="1" dirty="0"/>
              <a:t> </a:t>
            </a:r>
            <a:r>
              <a:rPr lang="ru-RU" sz="1600" b="1" dirty="0" err="1"/>
              <a:t>можуть</a:t>
            </a:r>
            <a:r>
              <a:rPr lang="ru-RU" sz="1600" b="1" dirty="0"/>
              <a:t> бути: </a:t>
            </a:r>
            <a:r>
              <a:rPr lang="ru-RU" sz="1600" b="1" dirty="0" err="1"/>
              <a:t>практико-орієнтовані</a:t>
            </a:r>
            <a:r>
              <a:rPr lang="ru-RU" sz="1600" b="1" dirty="0"/>
              <a:t>, </a:t>
            </a:r>
            <a:r>
              <a:rPr lang="ru-RU" sz="1600" b="1" dirty="0" err="1"/>
              <a:t>дослідницькі</a:t>
            </a:r>
            <a:r>
              <a:rPr lang="ru-RU" sz="1600" b="1" dirty="0"/>
              <a:t>, </a:t>
            </a:r>
            <a:r>
              <a:rPr lang="ru-RU" sz="1600" b="1" dirty="0" err="1"/>
              <a:t>інформаційні</a:t>
            </a:r>
            <a:r>
              <a:rPr lang="ru-RU" sz="1600" b="1" dirty="0"/>
              <a:t>, </a:t>
            </a:r>
            <a:r>
              <a:rPr lang="ru-RU" sz="1600" b="1" dirty="0" err="1"/>
              <a:t>творчі</a:t>
            </a:r>
            <a:r>
              <a:rPr lang="ru-RU" sz="1600" b="1" dirty="0"/>
              <a:t>, </a:t>
            </a:r>
            <a:r>
              <a:rPr lang="ru-RU" sz="1600" b="1" dirty="0" err="1"/>
              <a:t>рольові</a:t>
            </a:r>
            <a:r>
              <a:rPr lang="ru-RU" sz="1600" b="1" dirty="0"/>
              <a:t> (</a:t>
            </a:r>
            <a:r>
              <a:rPr lang="ru-RU" sz="1600" b="1" dirty="0" err="1"/>
              <a:t>ігрові</a:t>
            </a:r>
            <a:r>
              <a:rPr lang="ru-RU" sz="1600" b="1" dirty="0"/>
              <a:t>).</a:t>
            </a:r>
            <a:br>
              <a:rPr lang="ru-RU" sz="1600" b="1" dirty="0"/>
            </a:br>
            <a:r>
              <a:rPr lang="ru-RU" sz="1600" b="1" dirty="0"/>
              <a:t>Не </a:t>
            </a:r>
            <a:r>
              <a:rPr lang="ru-RU" sz="1600" b="1" dirty="0" err="1"/>
              <a:t>менш</a:t>
            </a:r>
            <a:r>
              <a:rPr lang="ru-RU" sz="1600" b="1" dirty="0"/>
              <a:t> </a:t>
            </a:r>
            <a:r>
              <a:rPr lang="ru-RU" sz="1600" b="1" dirty="0" err="1"/>
              <a:t>важливим</a:t>
            </a:r>
            <a:r>
              <a:rPr lang="ru-RU" sz="1600" b="1" dirty="0"/>
              <a:t> </a:t>
            </a:r>
            <a:r>
              <a:rPr lang="ru-RU" sz="1600" b="1" dirty="0" err="1"/>
              <a:t>є</a:t>
            </a:r>
            <a:r>
              <a:rPr lang="ru-RU" sz="1600" b="1" dirty="0"/>
              <a:t> </a:t>
            </a:r>
            <a:r>
              <a:rPr lang="ru-RU" sz="1600" b="1" dirty="0" err="1"/>
              <a:t>питання</a:t>
            </a:r>
            <a:r>
              <a:rPr lang="ru-RU" sz="1600" b="1" dirty="0"/>
              <a:t> </a:t>
            </a:r>
            <a:r>
              <a:rPr lang="ru-RU" sz="1600" b="1" dirty="0" err="1"/>
              <a:t>оцінювання</a:t>
            </a:r>
            <a:r>
              <a:rPr lang="ru-RU" sz="1600" b="1" dirty="0"/>
              <a:t> </a:t>
            </a:r>
            <a:r>
              <a:rPr lang="ru-RU" sz="1600" b="1" dirty="0" err="1"/>
              <a:t>результативності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 над проектом на </a:t>
            </a:r>
            <a:r>
              <a:rPr lang="ru-RU" sz="1600" b="1" dirty="0" err="1"/>
              <a:t>всіх</a:t>
            </a:r>
            <a:r>
              <a:rPr lang="ru-RU" sz="1600" b="1" dirty="0"/>
              <a:t> </a:t>
            </a:r>
            <a:r>
              <a:rPr lang="ru-RU" sz="1600" b="1" dirty="0" err="1"/>
              <a:t>етапах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. Тут </a:t>
            </a:r>
            <a:r>
              <a:rPr lang="ru-RU" sz="1600" b="1" dirty="0" err="1"/>
              <a:t>можна</a:t>
            </a:r>
            <a:r>
              <a:rPr lang="ru-RU" sz="1600" b="1" dirty="0"/>
              <a:t> </a:t>
            </a:r>
            <a:r>
              <a:rPr lang="ru-RU" sz="1600" b="1" dirty="0" err="1"/>
              <a:t>виділити</a:t>
            </a:r>
            <a:r>
              <a:rPr lang="ru-RU" sz="1600" b="1" dirty="0"/>
              <a:t> два </a:t>
            </a:r>
            <a:r>
              <a:rPr lang="ru-RU" sz="1600" b="1" dirty="0" err="1"/>
              <a:t>варіанти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/>
              <a:t>Перший </a:t>
            </a:r>
            <a:r>
              <a:rPr lang="ru-RU" sz="1600" b="1" dirty="0" err="1"/>
              <a:t>варіант</a:t>
            </a:r>
            <a:r>
              <a:rPr lang="ru-RU" sz="1600" b="1" dirty="0"/>
              <a:t> </a:t>
            </a:r>
            <a:r>
              <a:rPr lang="ru-RU" sz="1600" b="1" dirty="0" err="1"/>
              <a:t>оцінювання</a:t>
            </a:r>
            <a:r>
              <a:rPr lang="ru-RU" sz="1600" b="1" dirty="0"/>
              <a:t> проекту </a:t>
            </a:r>
            <a:r>
              <a:rPr lang="ru-RU" sz="1600" b="1" dirty="0" err="1"/>
              <a:t>передбачає</a:t>
            </a:r>
            <a:r>
              <a:rPr lang="ru-RU" sz="1600" b="1" dirty="0"/>
              <a:t> </a:t>
            </a:r>
            <a:r>
              <a:rPr lang="ru-RU" sz="1600" b="1" dirty="0" err="1"/>
              <a:t>обговорення</a:t>
            </a:r>
            <a:r>
              <a:rPr lang="ru-RU" sz="1600" b="1" dirty="0"/>
              <a:t> </a:t>
            </a:r>
            <a:r>
              <a:rPr lang="ru-RU" sz="1600" b="1" dirty="0" err="1"/>
              <a:t>етапів</a:t>
            </a:r>
            <a:r>
              <a:rPr lang="ru-RU" sz="1600" b="1" dirty="0"/>
              <a:t> </a:t>
            </a:r>
            <a:r>
              <a:rPr lang="ru-RU" sz="1600" b="1" dirty="0" err="1"/>
              <a:t>розробки</a:t>
            </a:r>
            <a:r>
              <a:rPr lang="ru-RU" sz="1600" b="1" dirty="0"/>
              <a:t>, </a:t>
            </a:r>
            <a:r>
              <a:rPr lang="ru-RU" sz="1600" b="1" dirty="0" err="1"/>
              <a:t>реалізації</a:t>
            </a:r>
            <a:r>
              <a:rPr lang="ru-RU" sz="1600" b="1" dirty="0"/>
              <a:t> та </a:t>
            </a:r>
            <a:r>
              <a:rPr lang="ru-RU" sz="1600" b="1" dirty="0" err="1"/>
              <a:t>захисту</a:t>
            </a:r>
            <a:r>
              <a:rPr lang="ru-RU" sz="1600" b="1" dirty="0"/>
              <a:t> проекту.</a:t>
            </a:r>
            <a:br>
              <a:rPr lang="ru-RU" sz="1600" b="1" dirty="0"/>
            </a:br>
            <a:r>
              <a:rPr lang="ru-RU" sz="1600" b="1" dirty="0" err="1"/>
              <a:t>Можлива</a:t>
            </a:r>
            <a:r>
              <a:rPr lang="ru-RU" sz="1600" b="1" dirty="0"/>
              <a:t> </a:t>
            </a:r>
            <a:r>
              <a:rPr lang="ru-RU" sz="1600" b="1" dirty="0" err="1"/>
              <a:t>самооцінка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оцінка</a:t>
            </a:r>
            <a:r>
              <a:rPr lang="ru-RU" sz="1600" b="1" dirty="0"/>
              <a:t> </a:t>
            </a:r>
            <a:r>
              <a:rPr lang="ru-RU" sz="1600" b="1" dirty="0" err="1"/>
              <a:t>однокласників</a:t>
            </a:r>
            <a:r>
              <a:rPr lang="ru-RU" sz="1600" b="1" dirty="0"/>
              <a:t>. </a:t>
            </a:r>
            <a:r>
              <a:rPr lang="ru-RU" sz="1600" b="1" dirty="0" err="1"/>
              <a:t>Основними</a:t>
            </a:r>
            <a:r>
              <a:rPr lang="ru-RU" sz="1600" b="1" dirty="0"/>
              <a:t> </a:t>
            </a:r>
            <a:r>
              <a:rPr lang="ru-RU" sz="1600" b="1" dirty="0" err="1"/>
              <a:t>критеріями</a:t>
            </a:r>
            <a:r>
              <a:rPr lang="ru-RU" sz="1600" b="1" dirty="0"/>
              <a:t> </a:t>
            </a:r>
            <a:r>
              <a:rPr lang="ru-RU" sz="1600" b="1" dirty="0" err="1"/>
              <a:t>можуть</a:t>
            </a:r>
            <a:r>
              <a:rPr lang="ru-RU" sz="1600" b="1" dirty="0"/>
              <a:t> бути:</a:t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Самостійність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 над проектом</a:t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Актуальність</a:t>
            </a:r>
            <a:r>
              <a:rPr lang="ru-RU" sz="1600" b="1" dirty="0"/>
              <a:t> та </a:t>
            </a:r>
            <a:r>
              <a:rPr lang="ru-RU" sz="1600" b="1" dirty="0" err="1"/>
              <a:t>значимість</a:t>
            </a:r>
            <a:r>
              <a:rPr lang="ru-RU" sz="1600" b="1" dirty="0"/>
              <a:t> теми</a:t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Повнота</a:t>
            </a:r>
            <a:r>
              <a:rPr lang="ru-RU" sz="1600" b="1" dirty="0"/>
              <a:t> </a:t>
            </a:r>
            <a:r>
              <a:rPr lang="ru-RU" sz="1600" b="1" dirty="0" err="1"/>
              <a:t>розкриття</a:t>
            </a:r>
            <a:r>
              <a:rPr lang="ru-RU" sz="1600" b="1" dirty="0"/>
              <a:t> </a:t>
            </a:r>
            <a:r>
              <a:rPr lang="ru-RU" sz="1600" b="1" dirty="0" err="1"/>
              <a:t>теми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Оригінальність</a:t>
            </a:r>
            <a:r>
              <a:rPr lang="ru-RU" sz="1600" b="1" dirty="0"/>
              <a:t> </a:t>
            </a:r>
            <a:r>
              <a:rPr lang="ru-RU" sz="1600" b="1" dirty="0" err="1"/>
              <a:t>вирішення</a:t>
            </a:r>
            <a:r>
              <a:rPr lang="ru-RU" sz="1600" b="1" dirty="0"/>
              <a:t> </a:t>
            </a:r>
            <a:r>
              <a:rPr lang="ru-RU" sz="1600" b="1" dirty="0" err="1"/>
              <a:t>проблеми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 Артистизм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виразність</a:t>
            </a:r>
            <a:r>
              <a:rPr lang="ru-RU" sz="1600" b="1" dirty="0"/>
              <a:t> </a:t>
            </a:r>
            <a:r>
              <a:rPr lang="ru-RU" sz="1600" b="1" dirty="0" err="1"/>
              <a:t>виступу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Розкриття</a:t>
            </a:r>
            <a:r>
              <a:rPr lang="ru-RU" sz="1600" b="1" dirty="0"/>
              <a:t> </a:t>
            </a:r>
            <a:r>
              <a:rPr lang="ru-RU" sz="1600" b="1" dirty="0" err="1"/>
              <a:t>змісту</a:t>
            </a:r>
            <a:r>
              <a:rPr lang="ru-RU" sz="1600" b="1" dirty="0"/>
              <a:t> проекту на </a:t>
            </a:r>
            <a:r>
              <a:rPr lang="ru-RU" sz="1600" b="1" dirty="0" err="1"/>
              <a:t>презентації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• </a:t>
            </a:r>
            <a:r>
              <a:rPr lang="ru-RU" sz="1600" b="1" dirty="0" err="1"/>
              <a:t>Використання</a:t>
            </a:r>
            <a:r>
              <a:rPr lang="ru-RU" sz="1600" b="1" dirty="0"/>
              <a:t> </a:t>
            </a:r>
            <a:r>
              <a:rPr lang="ru-RU" sz="1600" b="1" dirty="0" err="1"/>
              <a:t>засобів</a:t>
            </a:r>
            <a:r>
              <a:rPr lang="ru-RU" sz="1600" b="1" dirty="0"/>
              <a:t> </a:t>
            </a:r>
            <a:r>
              <a:rPr lang="ru-RU" sz="1600" b="1" dirty="0" err="1"/>
              <a:t>наочності</a:t>
            </a:r>
            <a:r>
              <a:rPr lang="ru-RU" sz="1600" b="1" dirty="0"/>
              <a:t>, </a:t>
            </a:r>
            <a:r>
              <a:rPr lang="ru-RU" sz="1600" b="1" dirty="0" err="1"/>
              <a:t>технічних</a:t>
            </a:r>
            <a:r>
              <a:rPr lang="ru-RU" sz="1600" b="1" dirty="0"/>
              <a:t> </a:t>
            </a:r>
            <a:r>
              <a:rPr lang="ru-RU" sz="1600" b="1" dirty="0" err="1"/>
              <a:t>засобів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 err="1"/>
              <a:t>Перші</a:t>
            </a:r>
            <a:r>
              <a:rPr lang="ru-RU" sz="1600" b="1" dirty="0"/>
              <a:t> </a:t>
            </a:r>
            <a:r>
              <a:rPr lang="ru-RU" sz="1600" b="1" dirty="0" err="1"/>
              <a:t>чотири</a:t>
            </a:r>
            <a:r>
              <a:rPr lang="ru-RU" sz="1600" b="1" dirty="0"/>
              <a:t> </a:t>
            </a:r>
            <a:r>
              <a:rPr lang="ru-RU" sz="1600" b="1" dirty="0" err="1"/>
              <a:t>критерії</a:t>
            </a:r>
            <a:r>
              <a:rPr lang="ru-RU" sz="1600" b="1" dirty="0"/>
              <a:t> – </a:t>
            </a:r>
            <a:r>
              <a:rPr lang="ru-RU" sz="1600" b="1" dirty="0" err="1"/>
              <a:t>оцінка</a:t>
            </a:r>
            <a:r>
              <a:rPr lang="ru-RU" sz="1600" b="1" dirty="0"/>
              <a:t> проекту, </a:t>
            </a:r>
            <a:r>
              <a:rPr lang="ru-RU" sz="1600" b="1" dirty="0" err="1"/>
              <a:t>решта</a:t>
            </a:r>
            <a:r>
              <a:rPr lang="ru-RU" sz="1600" b="1" dirty="0"/>
              <a:t> – </a:t>
            </a:r>
            <a:r>
              <a:rPr lang="ru-RU" sz="1600" b="1" dirty="0" err="1"/>
              <a:t>оцінка</a:t>
            </a:r>
            <a:r>
              <a:rPr lang="ru-RU" sz="1600" b="1" dirty="0"/>
              <a:t> </a:t>
            </a:r>
            <a:r>
              <a:rPr lang="ru-RU" sz="1600" b="1" dirty="0" err="1"/>
              <a:t>презентації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/>
              <a:t>Тематику </a:t>
            </a:r>
            <a:r>
              <a:rPr lang="ru-RU" sz="1600" b="1" dirty="0" err="1"/>
              <a:t>міні-проектів</a:t>
            </a:r>
            <a:r>
              <a:rPr lang="ru-RU" sz="1600" b="1" dirty="0"/>
              <a:t> учитель </a:t>
            </a:r>
            <a:r>
              <a:rPr lang="ru-RU" sz="1600" b="1" dirty="0" err="1"/>
              <a:t>може</a:t>
            </a:r>
            <a:r>
              <a:rPr lang="ru-RU" sz="1600" b="1" dirty="0"/>
              <a:t> </a:t>
            </a:r>
            <a:r>
              <a:rPr lang="ru-RU" sz="1600" b="1" dirty="0" err="1"/>
              <a:t>змінювати</a:t>
            </a:r>
            <a:r>
              <a:rPr lang="ru-RU" sz="1600" b="1" dirty="0"/>
              <a:t> </a:t>
            </a:r>
            <a:r>
              <a:rPr lang="ru-RU" sz="1600" b="1" dirty="0" err="1"/>
              <a:t>відповідно</a:t>
            </a:r>
            <a:r>
              <a:rPr lang="ru-RU" sz="1600" b="1" dirty="0"/>
              <a:t> до </a:t>
            </a:r>
            <a:r>
              <a:rPr lang="ru-RU" sz="1600" b="1" dirty="0" err="1"/>
              <a:t>матеріально-технічного</a:t>
            </a:r>
            <a:r>
              <a:rPr lang="ru-RU" sz="1600" b="1" dirty="0"/>
              <a:t> </a:t>
            </a:r>
            <a:r>
              <a:rPr lang="ru-RU" sz="1600" b="1" dirty="0" err="1"/>
              <a:t>забезпечення</a:t>
            </a:r>
            <a:r>
              <a:rPr lang="ru-RU" sz="1600" b="1" dirty="0"/>
              <a:t>, </a:t>
            </a:r>
            <a:r>
              <a:rPr lang="ru-RU" sz="1600" b="1" dirty="0" err="1"/>
              <a:t>наявності</a:t>
            </a:r>
            <a:r>
              <a:rPr lang="ru-RU" sz="1600" b="1" dirty="0"/>
              <a:t> </a:t>
            </a:r>
            <a:r>
              <a:rPr lang="ru-RU" sz="1600" b="1" dirty="0" err="1"/>
              <a:t>власних</a:t>
            </a:r>
            <a:r>
              <a:rPr lang="ru-RU" sz="1600" b="1" dirty="0"/>
              <a:t> </a:t>
            </a:r>
            <a:r>
              <a:rPr lang="ru-RU" sz="1600" b="1" dirty="0" err="1"/>
              <a:t>цікавих</a:t>
            </a:r>
            <a:r>
              <a:rPr lang="ru-RU" sz="1600" b="1" dirty="0"/>
              <a:t> </a:t>
            </a:r>
            <a:r>
              <a:rPr lang="ru-RU" sz="1600" b="1" dirty="0" err="1"/>
              <a:t>дидактичних</a:t>
            </a:r>
            <a:r>
              <a:rPr lang="ru-RU" sz="1600" b="1" dirty="0"/>
              <a:t> </a:t>
            </a:r>
            <a:r>
              <a:rPr lang="ru-RU" sz="1600" b="1" dirty="0" err="1"/>
              <a:t>розробок</a:t>
            </a:r>
            <a:r>
              <a:rPr lang="ru-RU" sz="1600" b="1" dirty="0"/>
              <a:t>, </a:t>
            </a:r>
            <a:r>
              <a:rPr lang="ru-RU" sz="1600" b="1" dirty="0" err="1"/>
              <a:t>рівня</a:t>
            </a:r>
            <a:r>
              <a:rPr lang="ru-RU" sz="1600" b="1" dirty="0"/>
              <a:t> </a:t>
            </a:r>
            <a:r>
              <a:rPr lang="ru-RU" sz="1600" b="1" dirty="0" err="1"/>
              <a:t>підготовленості</a:t>
            </a:r>
            <a:r>
              <a:rPr lang="ru-RU" sz="1600" b="1" dirty="0"/>
              <a:t> </a:t>
            </a:r>
            <a:r>
              <a:rPr lang="ru-RU" sz="1600" b="1" dirty="0" err="1"/>
              <a:t>класу</a:t>
            </a:r>
            <a:r>
              <a:rPr lang="ru-RU" sz="1600" b="1" dirty="0"/>
              <a:t>, </a:t>
            </a:r>
            <a:r>
              <a:rPr lang="ru-RU" sz="1600" b="1" dirty="0" err="1"/>
              <a:t>інтересів</a:t>
            </a:r>
            <a:r>
              <a:rPr lang="ru-RU" sz="1600" b="1" dirty="0"/>
              <a:t> </a:t>
            </a:r>
            <a:r>
              <a:rPr lang="ru-RU" sz="1600" b="1" dirty="0" err="1"/>
              <a:t>дітей</a:t>
            </a:r>
            <a:r>
              <a:rPr lang="ru-RU" sz="1600" b="1" dirty="0"/>
              <a:t>, </a:t>
            </a:r>
            <a:r>
              <a:rPr lang="ru-RU" sz="1600" b="1" dirty="0" err="1"/>
              <a:t>регіональних</a:t>
            </a:r>
            <a:r>
              <a:rPr lang="ru-RU" sz="1600" b="1" dirty="0"/>
              <a:t> </a:t>
            </a:r>
            <a:r>
              <a:rPr lang="ru-RU" sz="1600" b="1" dirty="0" err="1"/>
              <a:t>особливостей</a:t>
            </a:r>
            <a:r>
              <a:rPr lang="ru-RU" sz="1600" b="1" dirty="0"/>
              <a:t> </a:t>
            </a:r>
            <a:r>
              <a:rPr lang="ru-RU" sz="1600" b="1" dirty="0" err="1"/>
              <a:t>природи</a:t>
            </a:r>
            <a:r>
              <a:rPr lang="ru-RU" sz="1600" b="1" dirty="0"/>
              <a:t> </a:t>
            </a:r>
            <a:r>
              <a:rPr lang="ru-RU" sz="1600" b="1" dirty="0" err="1"/>
              <a:t>рідного</a:t>
            </a:r>
            <a:r>
              <a:rPr lang="ru-RU" sz="1600" b="1" dirty="0"/>
              <a:t> краю </a:t>
            </a:r>
            <a:r>
              <a:rPr lang="ru-RU" sz="1600" b="1" dirty="0" err="1"/>
              <a:t>тощо</a:t>
            </a:r>
            <a:r>
              <a:rPr lang="ru-RU" sz="1600" b="1" dirty="0"/>
              <a:t>.</a:t>
            </a:r>
            <a:br>
              <a:rPr lang="ru-RU" sz="1600" b="1" dirty="0"/>
            </a:br>
            <a:endParaRPr lang="ru-RU" sz="1600" b="1" dirty="0"/>
          </a:p>
        </p:txBody>
      </p:sp>
      <p:pic>
        <p:nvPicPr>
          <p:cNvPr id="2050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643834"/>
            <a:ext cx="762000" cy="952500"/>
          </a:xfrm>
          <a:prstGeom prst="rect">
            <a:avLst/>
          </a:prstGeom>
          <a:noFill/>
        </p:spPr>
      </p:pic>
      <p:pic>
        <p:nvPicPr>
          <p:cNvPr id="2051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"/>
            <a:ext cx="1288246" cy="1643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 fontScale="90000"/>
          </a:bodyPr>
          <a:lstStyle/>
          <a:p>
            <a:r>
              <a:rPr lang="ru-RU" sz="1600" dirty="0"/>
              <a:t> </a:t>
            </a:r>
            <a:br>
              <a:rPr lang="ru-RU" sz="1600" dirty="0"/>
            </a:br>
            <a:r>
              <a:rPr lang="ru-RU" sz="1300" b="1" dirty="0"/>
              <a:t>З </a:t>
            </a:r>
            <a:r>
              <a:rPr lang="ru-RU" sz="1300" b="1" dirty="0" err="1"/>
              <a:t>огляду</a:t>
            </a:r>
            <a:r>
              <a:rPr lang="ru-RU" sz="1300" b="1" dirty="0"/>
              <a:t> на </a:t>
            </a:r>
            <a:r>
              <a:rPr lang="ru-RU" sz="1300" b="1" dirty="0" err="1"/>
              <a:t>різні</a:t>
            </a:r>
            <a:r>
              <a:rPr lang="ru-RU" sz="1300" b="1" dirty="0"/>
              <a:t> </a:t>
            </a:r>
            <a:r>
              <a:rPr lang="ru-RU" sz="1300" b="1" dirty="0" err="1"/>
              <a:t>підходи</a:t>
            </a:r>
            <a:r>
              <a:rPr lang="ru-RU" sz="1300" b="1" dirty="0"/>
              <a:t> до </a:t>
            </a:r>
            <a:r>
              <a:rPr lang="ru-RU" sz="1300" b="1" dirty="0" err="1"/>
              <a:t>класифікації</a:t>
            </a:r>
            <a:r>
              <a:rPr lang="ru-RU" sz="1300" b="1" dirty="0"/>
              <a:t> </a:t>
            </a:r>
            <a:r>
              <a:rPr lang="ru-RU" sz="1300" b="1" dirty="0" err="1"/>
              <a:t>проектів</a:t>
            </a:r>
            <a:r>
              <a:rPr lang="ru-RU" sz="1300" b="1" dirty="0"/>
              <a:t> </a:t>
            </a:r>
            <a:r>
              <a:rPr lang="ru-RU" sz="1300" b="1" dirty="0" err="1"/>
              <a:t>кожний</a:t>
            </a:r>
            <a:r>
              <a:rPr lang="ru-RU" sz="1300" b="1" dirty="0"/>
              <a:t> учитель </a:t>
            </a:r>
            <a:r>
              <a:rPr lang="ru-RU" sz="1300" b="1" dirty="0" err="1"/>
              <a:t>вибирає</a:t>
            </a:r>
            <a:r>
              <a:rPr lang="ru-RU" sz="1300" b="1" dirty="0"/>
              <a:t> </a:t>
            </a:r>
            <a:r>
              <a:rPr lang="ru-RU" sz="1300" b="1" dirty="0" err="1"/>
              <a:t>власний</a:t>
            </a:r>
            <a:r>
              <a:rPr lang="ru-RU" sz="1300" b="1" dirty="0"/>
              <a:t> тип </a:t>
            </a:r>
            <a:r>
              <a:rPr lang="ru-RU" sz="1300" b="1" dirty="0" err="1"/>
              <a:t>проектів</a:t>
            </a:r>
            <a:r>
              <a:rPr lang="ru-RU" sz="1300" b="1" dirty="0"/>
              <a:t> для  уроку, для </a:t>
            </a:r>
            <a:r>
              <a:rPr lang="ru-RU" sz="1300" b="1" dirty="0" err="1"/>
              <a:t>певної</a:t>
            </a:r>
            <a:r>
              <a:rPr lang="ru-RU" sz="1300" b="1" dirty="0"/>
              <a:t> </a:t>
            </a:r>
            <a:r>
              <a:rPr lang="ru-RU" sz="1300" b="1" dirty="0" err="1"/>
              <a:t>категорії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.  </a:t>
            </a:r>
            <a:r>
              <a:rPr lang="ru-RU" sz="1300" b="1" dirty="0" err="1"/>
              <a:t>Найбільш</a:t>
            </a:r>
            <a:r>
              <a:rPr lang="ru-RU" sz="1300" b="1" dirty="0"/>
              <a:t> </a:t>
            </a:r>
            <a:r>
              <a:rPr lang="ru-RU" sz="1300" b="1" dirty="0" err="1"/>
              <a:t>активну</a:t>
            </a:r>
            <a:r>
              <a:rPr lang="ru-RU" sz="1300" b="1" dirty="0"/>
              <a:t> участь у </a:t>
            </a:r>
            <a:r>
              <a:rPr lang="ru-RU" sz="1300" b="1" dirty="0" err="1"/>
              <a:t>проектних</a:t>
            </a:r>
            <a:r>
              <a:rPr lang="ru-RU" sz="1300" b="1" dirty="0"/>
              <a:t> </a:t>
            </a:r>
            <a:r>
              <a:rPr lang="ru-RU" sz="1300" b="1" dirty="0" err="1"/>
              <a:t>технологіях</a:t>
            </a:r>
            <a:r>
              <a:rPr lang="ru-RU" sz="1300" b="1" dirty="0"/>
              <a:t> </a:t>
            </a:r>
            <a:r>
              <a:rPr lang="ru-RU" sz="1300" b="1" dirty="0" err="1"/>
              <a:t>беруть</a:t>
            </a:r>
            <a:r>
              <a:rPr lang="ru-RU" sz="1300" b="1" dirty="0"/>
              <a:t> </a:t>
            </a:r>
            <a:r>
              <a:rPr lang="ru-RU" sz="1300" b="1" dirty="0" err="1"/>
              <a:t>учні</a:t>
            </a:r>
            <a:r>
              <a:rPr lang="ru-RU" sz="1300" b="1" dirty="0"/>
              <a:t> старших </a:t>
            </a:r>
            <a:r>
              <a:rPr lang="ru-RU" sz="1300" b="1" dirty="0" err="1"/>
              <a:t>класів</a:t>
            </a:r>
            <a:r>
              <a:rPr lang="ru-RU" sz="1300" b="1" dirty="0"/>
              <a:t>,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зумовлено</a:t>
            </a:r>
            <a:r>
              <a:rPr lang="ru-RU" sz="1300" b="1" dirty="0"/>
              <a:t> </a:t>
            </a:r>
            <a:r>
              <a:rPr lang="ru-RU" sz="1300" b="1" dirty="0" err="1"/>
              <a:t>тим</a:t>
            </a:r>
            <a:r>
              <a:rPr lang="ru-RU" sz="1300" b="1" dirty="0"/>
              <a:t>, </a:t>
            </a:r>
            <a:r>
              <a:rPr lang="ru-RU" sz="1300" b="1" dirty="0" err="1"/>
              <a:t>що</a:t>
            </a:r>
            <a:r>
              <a:rPr lang="ru-RU" sz="1300" b="1" dirty="0"/>
              <a:t> в </a:t>
            </a:r>
            <a:r>
              <a:rPr lang="ru-RU" sz="1300" b="1" dirty="0" err="1"/>
              <a:t>програмі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інформатики</a:t>
            </a:r>
            <a:r>
              <a:rPr lang="ru-RU" sz="1300" b="1" dirty="0"/>
              <a:t>, </a:t>
            </a:r>
            <a:r>
              <a:rPr lang="ru-RU" sz="1300" b="1" dirty="0" err="1"/>
              <a:t>технологій</a:t>
            </a:r>
            <a:r>
              <a:rPr lang="ru-RU" sz="1300" b="1" dirty="0"/>
              <a:t>, курсу </a:t>
            </a:r>
            <a:r>
              <a:rPr lang="ru-RU" sz="1300" b="1" dirty="0" err="1"/>
              <a:t>з</a:t>
            </a:r>
            <a:r>
              <a:rPr lang="ru-RU" sz="1300" b="1" dirty="0"/>
              <a:t> ІКТ, курсу «Шлях до </a:t>
            </a:r>
            <a:r>
              <a:rPr lang="ru-RU" sz="1300" b="1" dirty="0" err="1"/>
              <a:t>успіху</a:t>
            </a:r>
            <a:r>
              <a:rPr lang="ru-RU" sz="1300" b="1" dirty="0"/>
              <a:t>» </a:t>
            </a:r>
            <a:r>
              <a:rPr lang="ru-RU" sz="1300" b="1" dirty="0" err="1"/>
              <a:t>передбачено</a:t>
            </a:r>
            <a:r>
              <a:rPr lang="ru-RU" sz="1300" b="1" dirty="0"/>
              <a:t> </a:t>
            </a:r>
            <a:r>
              <a:rPr lang="ru-RU" sz="1300" b="1" dirty="0" err="1"/>
              <a:t>захист</a:t>
            </a:r>
            <a:r>
              <a:rPr lang="ru-RU" sz="1300" b="1" dirty="0"/>
              <a:t> </a:t>
            </a:r>
            <a:r>
              <a:rPr lang="ru-RU" sz="1300" b="1" dirty="0" err="1"/>
              <a:t>проектів</a:t>
            </a:r>
            <a:r>
              <a:rPr lang="ru-RU" sz="1300" b="1" dirty="0"/>
              <a:t> </a:t>
            </a:r>
            <a:r>
              <a:rPr lang="ru-RU" sz="1300" b="1" dirty="0" err="1"/>
              <a:t>наприкінці</a:t>
            </a:r>
            <a:r>
              <a:rPr lang="ru-RU" sz="1300" b="1" dirty="0"/>
              <a:t> </a:t>
            </a:r>
            <a:r>
              <a:rPr lang="ru-RU" sz="1300" b="1" dirty="0" err="1"/>
              <a:t>даної</a:t>
            </a:r>
            <a:r>
              <a:rPr lang="ru-RU" sz="1300" b="1" dirty="0"/>
              <a:t> теми </a:t>
            </a:r>
            <a:r>
              <a:rPr lang="ru-RU" sz="1300" b="1" dirty="0" err="1"/>
              <a:t>або</a:t>
            </a:r>
            <a:r>
              <a:rPr lang="ru-RU" sz="1300" b="1" dirty="0"/>
              <a:t> </a:t>
            </a:r>
            <a:r>
              <a:rPr lang="ru-RU" sz="1300" b="1" dirty="0" err="1"/>
              <a:t>всього</a:t>
            </a:r>
            <a:r>
              <a:rPr lang="ru-RU" sz="1300" b="1" dirty="0"/>
              <a:t> курсу.  </a:t>
            </a:r>
            <a:r>
              <a:rPr lang="ru-RU" sz="1300" b="1" dirty="0" err="1"/>
              <a:t>Деякі</a:t>
            </a:r>
            <a:r>
              <a:rPr lang="ru-RU" sz="1300" b="1" dirty="0"/>
              <a:t> </a:t>
            </a:r>
            <a:r>
              <a:rPr lang="ru-RU" sz="1300" b="1" dirty="0" err="1"/>
              <a:t>найбільш</a:t>
            </a:r>
            <a:r>
              <a:rPr lang="ru-RU" sz="1300" b="1" dirty="0"/>
              <a:t> </a:t>
            </a:r>
            <a:r>
              <a:rPr lang="ru-RU" sz="1300" b="1" dirty="0" err="1"/>
              <a:t>успішні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 </a:t>
            </a:r>
            <a:r>
              <a:rPr lang="ru-RU" sz="1300" b="1" dirty="0" err="1"/>
              <a:t>вiдсилаються</a:t>
            </a:r>
            <a:r>
              <a:rPr lang="ru-RU" sz="1300" b="1" dirty="0"/>
              <a:t> на </a:t>
            </a:r>
            <a:r>
              <a:rPr lang="ru-RU" sz="1300" b="1" dirty="0" err="1"/>
              <a:t>різноманітні</a:t>
            </a:r>
            <a:r>
              <a:rPr lang="ru-RU" sz="1300" b="1" dirty="0"/>
              <a:t> </a:t>
            </a:r>
            <a:r>
              <a:rPr lang="ru-RU" sz="1300" b="1" dirty="0" err="1"/>
              <a:t>конкурси</a:t>
            </a:r>
            <a:r>
              <a:rPr lang="ru-RU" sz="1300" b="1" dirty="0"/>
              <a:t> </a:t>
            </a:r>
            <a:r>
              <a:rPr lang="ru-RU" sz="1300" b="1" dirty="0" err="1"/>
              <a:t>або</a:t>
            </a:r>
            <a:r>
              <a:rPr lang="ru-RU" sz="1300" b="1" dirty="0"/>
              <a:t> </a:t>
            </a:r>
            <a:r>
              <a:rPr lang="ru-RU" sz="1300" b="1" dirty="0" err="1"/>
              <a:t>представляються</a:t>
            </a:r>
            <a:r>
              <a:rPr lang="ru-RU" sz="1300" b="1" dirty="0"/>
              <a:t> </a:t>
            </a:r>
            <a:r>
              <a:rPr lang="ru-RU" sz="1300" b="1" dirty="0" err="1"/>
              <a:t>учнями</a:t>
            </a:r>
            <a:r>
              <a:rPr lang="ru-RU" sz="1300" b="1" dirty="0"/>
              <a:t>  </a:t>
            </a:r>
            <a:r>
              <a:rPr lang="ru-RU" sz="1300" b="1" dirty="0" err="1"/>
              <a:t>на</a:t>
            </a:r>
            <a:r>
              <a:rPr lang="ru-RU" sz="1300" b="1" dirty="0"/>
              <a:t> </a:t>
            </a:r>
            <a:r>
              <a:rPr lang="ru-RU" sz="1300" b="1" dirty="0" err="1"/>
              <a:t>екзаменi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інформатики</a:t>
            </a:r>
            <a:r>
              <a:rPr lang="ru-RU" sz="1300" b="1" dirty="0"/>
              <a:t> ( </a:t>
            </a:r>
            <a:r>
              <a:rPr lang="ru-RU" sz="1300" b="1" dirty="0" err="1"/>
              <a:t>якщо</a:t>
            </a:r>
            <a:r>
              <a:rPr lang="ru-RU" sz="1300" b="1" dirty="0"/>
              <a:t> </a:t>
            </a:r>
            <a:r>
              <a:rPr lang="ru-RU" sz="1300" b="1" dirty="0" err="1"/>
              <a:t>виконуються</a:t>
            </a:r>
            <a:r>
              <a:rPr lang="ru-RU" sz="1300" b="1" dirty="0"/>
              <a:t> </a:t>
            </a:r>
            <a:r>
              <a:rPr lang="ru-RU" sz="1300" b="1" dirty="0" err="1"/>
              <a:t>всі</a:t>
            </a:r>
            <a:r>
              <a:rPr lang="ru-RU" sz="1300" b="1" dirty="0"/>
              <a:t> </a:t>
            </a:r>
            <a:r>
              <a:rPr lang="ru-RU" sz="1300" b="1" dirty="0" err="1"/>
              <a:t>умови</a:t>
            </a:r>
            <a:r>
              <a:rPr lang="ru-RU" sz="1300" b="1" dirty="0"/>
              <a:t>, </a:t>
            </a:r>
            <a:r>
              <a:rPr lang="ru-RU" sz="1300" b="1" dirty="0" err="1"/>
              <a:t>які</a:t>
            </a:r>
            <a:r>
              <a:rPr lang="ru-RU" sz="1300" b="1" dirty="0"/>
              <a:t> </a:t>
            </a:r>
            <a:r>
              <a:rPr lang="ru-RU" sz="1300" b="1" dirty="0" err="1"/>
              <a:t>дозволяють</a:t>
            </a:r>
            <a:r>
              <a:rPr lang="ru-RU" sz="1300" b="1" dirty="0"/>
              <a:t> </a:t>
            </a:r>
            <a:r>
              <a:rPr lang="ru-RU" sz="1300" b="1" dirty="0" err="1"/>
              <a:t>учневі</a:t>
            </a:r>
            <a:r>
              <a:rPr lang="ru-RU" sz="1300" b="1" dirty="0"/>
              <a:t> 11 </a:t>
            </a:r>
            <a:r>
              <a:rPr lang="ru-RU" sz="1300" b="1" dirty="0" err="1"/>
              <a:t>класу</a:t>
            </a:r>
            <a:r>
              <a:rPr lang="ru-RU" sz="1300" b="1" dirty="0"/>
              <a:t> </a:t>
            </a:r>
            <a:r>
              <a:rPr lang="ru-RU" sz="1300" b="1" dirty="0" err="1"/>
              <a:t>замість</a:t>
            </a:r>
            <a:r>
              <a:rPr lang="ru-RU" sz="1300" b="1" dirty="0"/>
              <a:t> </a:t>
            </a:r>
            <a:r>
              <a:rPr lang="ru-RU" sz="1300" b="1" dirty="0" err="1"/>
              <a:t>екзамену</a:t>
            </a:r>
            <a:r>
              <a:rPr lang="ru-RU" sz="1300" b="1" dirty="0"/>
              <a:t> </a:t>
            </a:r>
            <a:r>
              <a:rPr lang="ru-RU" sz="1300" b="1" dirty="0" err="1"/>
              <a:t>захищати</a:t>
            </a:r>
            <a:r>
              <a:rPr lang="ru-RU" sz="1300" b="1" dirty="0"/>
              <a:t> проект). До </a:t>
            </a:r>
            <a:r>
              <a:rPr lang="ru-RU" sz="1300" b="1" dirty="0" err="1"/>
              <a:t>проектної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 </a:t>
            </a:r>
            <a:r>
              <a:rPr lang="ru-RU" sz="1300" b="1" dirty="0" err="1"/>
              <a:t>залучаються</a:t>
            </a:r>
            <a:r>
              <a:rPr lang="ru-RU" sz="1300" b="1" dirty="0"/>
              <a:t> не </a:t>
            </a:r>
            <a:r>
              <a:rPr lang="ru-RU" sz="1300" b="1" dirty="0" err="1"/>
              <a:t>лише</a:t>
            </a:r>
            <a:r>
              <a:rPr lang="ru-RU" sz="1300" b="1" dirty="0"/>
              <a:t>  </a:t>
            </a:r>
            <a:r>
              <a:rPr lang="ru-RU" sz="1300" b="1" dirty="0" err="1"/>
              <a:t>учні</a:t>
            </a:r>
            <a:r>
              <a:rPr lang="ru-RU" sz="1300" b="1" dirty="0"/>
              <a:t> старших </a:t>
            </a:r>
            <a:r>
              <a:rPr lang="ru-RU" sz="1300" b="1" dirty="0" err="1"/>
              <a:t>класів</a:t>
            </a:r>
            <a:r>
              <a:rPr lang="ru-RU" sz="1300" b="1" dirty="0"/>
              <a:t>, а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молодших</a:t>
            </a:r>
            <a:r>
              <a:rPr lang="ru-RU" sz="1300" b="1" dirty="0"/>
              <a:t>. </a:t>
            </a:r>
            <a:r>
              <a:rPr lang="ru-RU" sz="1300" b="1" dirty="0" err="1"/>
              <a:t>Інколи</a:t>
            </a:r>
            <a:r>
              <a:rPr lang="ru-RU" sz="1300" b="1" dirty="0"/>
              <a:t>  батьки </a:t>
            </a:r>
            <a:r>
              <a:rPr lang="ru-RU" sz="1300" b="1" dirty="0" err="1"/>
              <a:t>учнів</a:t>
            </a:r>
            <a:r>
              <a:rPr lang="ru-RU" sz="1300" b="1" dirty="0"/>
              <a:t> </a:t>
            </a:r>
            <a:r>
              <a:rPr lang="ru-RU" sz="1300" b="1" dirty="0" err="1"/>
              <a:t>молодших</a:t>
            </a:r>
            <a:r>
              <a:rPr lang="ru-RU" sz="1300" b="1" dirty="0"/>
              <a:t> </a:t>
            </a:r>
            <a:r>
              <a:rPr lang="ru-RU" sz="1300" b="1" dirty="0" err="1"/>
              <a:t>класів</a:t>
            </a:r>
            <a:r>
              <a:rPr lang="ru-RU" sz="1300" b="1" dirty="0"/>
              <a:t> активно </a:t>
            </a:r>
            <a:r>
              <a:rPr lang="ru-RU" sz="1300" b="1" dirty="0" err="1"/>
              <a:t>підключаються</a:t>
            </a:r>
            <a:r>
              <a:rPr lang="ru-RU" sz="1300" b="1" dirty="0"/>
              <a:t> до </a:t>
            </a:r>
            <a:r>
              <a:rPr lang="ru-RU" sz="1300" b="1" dirty="0" err="1"/>
              <a:t>проектної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 , </a:t>
            </a:r>
            <a:r>
              <a:rPr lang="ru-RU" sz="1300" b="1" dirty="0" err="1"/>
              <a:t>і</a:t>
            </a:r>
            <a:r>
              <a:rPr lang="ru-RU" sz="1300" b="1" dirty="0"/>
              <a:t> разом </a:t>
            </a:r>
            <a:r>
              <a:rPr lang="ru-RU" sz="1300" b="1" dirty="0" err="1"/>
              <a:t>з</a:t>
            </a:r>
            <a:r>
              <a:rPr lang="ru-RU" sz="1300" b="1" dirty="0"/>
              <a:t> учителем </a:t>
            </a:r>
            <a:r>
              <a:rPr lang="ru-RU" sz="1300" b="1" dirty="0" err="1"/>
              <a:t>допомагають</a:t>
            </a:r>
            <a:r>
              <a:rPr lang="ru-RU" sz="1300" b="1" dirty="0"/>
              <a:t> </a:t>
            </a:r>
            <a:r>
              <a:rPr lang="ru-RU" sz="1300" b="1" dirty="0" err="1"/>
              <a:t>дітям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Розглянемо</a:t>
            </a:r>
            <a:r>
              <a:rPr lang="ru-RU" sz="1300" b="1" dirty="0"/>
              <a:t> </a:t>
            </a:r>
            <a:r>
              <a:rPr lang="ru-RU" sz="1300" b="1" dirty="0" err="1"/>
              <a:t>використання</a:t>
            </a:r>
            <a:r>
              <a:rPr lang="ru-RU" sz="1300" b="1" dirty="0"/>
              <a:t> </a:t>
            </a:r>
            <a:r>
              <a:rPr lang="ru-RU" sz="1300" b="1" dirty="0" err="1"/>
              <a:t>різного</a:t>
            </a:r>
            <a:r>
              <a:rPr lang="ru-RU" sz="1300" b="1" dirty="0"/>
              <a:t> типу </a:t>
            </a:r>
            <a:r>
              <a:rPr lang="ru-RU" sz="1300" b="1" dirty="0" err="1"/>
              <a:t>проектів</a:t>
            </a:r>
            <a:r>
              <a:rPr lang="ru-RU" sz="1300" b="1" dirty="0"/>
              <a:t> на </a:t>
            </a:r>
            <a:r>
              <a:rPr lang="ru-RU" sz="1300" b="1" dirty="0" err="1"/>
              <a:t>прикладі</a:t>
            </a:r>
            <a:r>
              <a:rPr lang="ru-RU" sz="1300" b="1" dirty="0"/>
              <a:t> </a:t>
            </a:r>
            <a:r>
              <a:rPr lang="ru-RU" sz="1300" b="1" dirty="0" err="1"/>
              <a:t>проектної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 </a:t>
            </a:r>
            <a:r>
              <a:rPr lang="ru-RU" sz="1300" b="1" dirty="0" err="1"/>
              <a:t>учителів</a:t>
            </a:r>
            <a:r>
              <a:rPr lang="ru-RU" sz="1300" b="1" dirty="0"/>
              <a:t> та </a:t>
            </a:r>
            <a:r>
              <a:rPr lang="ru-RU" sz="1300" b="1" dirty="0" err="1"/>
              <a:t>учнів</a:t>
            </a:r>
            <a:r>
              <a:rPr lang="ru-RU" sz="1300" b="1" dirty="0"/>
              <a:t> </a:t>
            </a:r>
            <a:r>
              <a:rPr lang="ru-RU" sz="1300" b="1" dirty="0" err="1"/>
              <a:t>школи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/>
              <a:t>         </a:t>
            </a:r>
            <a:r>
              <a:rPr lang="ru-RU" sz="1300" b="1" dirty="0" err="1"/>
              <a:t>Предметно-змістова</a:t>
            </a:r>
            <a:r>
              <a:rPr lang="ru-RU" sz="1300" b="1" dirty="0"/>
              <a:t> </a:t>
            </a:r>
            <a:r>
              <a:rPr lang="ru-RU" sz="1300" b="1" dirty="0" err="1"/>
              <a:t>складова</a:t>
            </a:r>
            <a:r>
              <a:rPr lang="ru-RU" sz="1300" b="1" dirty="0"/>
              <a:t> </a:t>
            </a:r>
            <a:r>
              <a:rPr lang="ru-RU" sz="1300" b="1" dirty="0" err="1"/>
              <a:t>проектів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err="1"/>
              <a:t>Згідно</a:t>
            </a:r>
            <a:r>
              <a:rPr lang="ru-RU" sz="1300" b="1" dirty="0"/>
              <a:t>  предметно  – </a:t>
            </a:r>
            <a:r>
              <a:rPr lang="ru-RU" sz="1300" b="1" dirty="0" err="1"/>
              <a:t>змістової</a:t>
            </a:r>
            <a:r>
              <a:rPr lang="ru-RU" sz="1300" b="1" dirty="0"/>
              <a:t> </a:t>
            </a:r>
            <a:r>
              <a:rPr lang="ru-RU" sz="1300" b="1" dirty="0" err="1"/>
              <a:t>області</a:t>
            </a:r>
            <a:r>
              <a:rPr lang="ru-RU" sz="1300" b="1" dirty="0"/>
              <a:t> </a:t>
            </a:r>
            <a:r>
              <a:rPr lang="ru-RU" sz="1300" b="1" dirty="0" err="1"/>
              <a:t>виділяють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 </a:t>
            </a:r>
            <a:r>
              <a:rPr lang="ru-RU" sz="1300" b="1" dirty="0" err="1"/>
              <a:t>двох</a:t>
            </a:r>
            <a:r>
              <a:rPr lang="ru-RU" sz="1300" b="1" dirty="0"/>
              <a:t> </a:t>
            </a:r>
            <a:r>
              <a:rPr lang="ru-RU" sz="1300" b="1" dirty="0" err="1"/>
              <a:t>типів</a:t>
            </a:r>
            <a:r>
              <a:rPr lang="ru-RU" sz="1300" b="1" dirty="0"/>
              <a:t> : </a:t>
            </a:r>
            <a:r>
              <a:rPr lang="ru-RU" sz="1300" b="1" dirty="0" err="1"/>
              <a:t>монопроекти</a:t>
            </a:r>
            <a:r>
              <a:rPr lang="ru-RU" sz="1300" b="1" dirty="0"/>
              <a:t> та </a:t>
            </a:r>
            <a:r>
              <a:rPr lang="ru-RU" sz="1300" b="1" dirty="0" err="1"/>
              <a:t>міжпредметні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Монопроекти</a:t>
            </a:r>
            <a:r>
              <a:rPr lang="ru-RU" sz="1300" b="1" dirty="0"/>
              <a:t>   –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, </a:t>
            </a:r>
            <a:r>
              <a:rPr lang="ru-RU" sz="1300" b="1" dirty="0" err="1"/>
              <a:t>які</a:t>
            </a:r>
            <a:r>
              <a:rPr lang="ru-RU" sz="1300" b="1" dirty="0"/>
              <a:t> </a:t>
            </a:r>
            <a:r>
              <a:rPr lang="ru-RU" sz="1300" b="1" dirty="0" err="1"/>
              <a:t>проводяться</a:t>
            </a:r>
            <a:r>
              <a:rPr lang="ru-RU" sz="1300" b="1" dirty="0"/>
              <a:t> в рамках одного предмету,</a:t>
            </a:r>
            <a:br>
              <a:rPr lang="ru-RU" sz="1300" b="1" dirty="0"/>
            </a:br>
            <a:r>
              <a:rPr lang="ru-RU" sz="1300" b="1" dirty="0" err="1"/>
              <a:t>найбільш</a:t>
            </a:r>
            <a:r>
              <a:rPr lang="ru-RU" sz="1300" b="1" dirty="0"/>
              <a:t> </a:t>
            </a:r>
            <a:r>
              <a:rPr lang="ru-RU" sz="1300" b="1" dirty="0" err="1"/>
              <a:t>складних</a:t>
            </a:r>
            <a:r>
              <a:rPr lang="ru-RU" sz="1300" b="1" dirty="0"/>
              <a:t> </a:t>
            </a:r>
            <a:r>
              <a:rPr lang="ru-RU" sz="1300" b="1" dirty="0" err="1"/>
              <a:t>розділів</a:t>
            </a:r>
            <a:r>
              <a:rPr lang="ru-RU" sz="1300" b="1" dirty="0"/>
              <a:t> </a:t>
            </a:r>
            <a:r>
              <a:rPr lang="ru-RU" sz="1300" b="1" dirty="0" err="1"/>
              <a:t>або</a:t>
            </a:r>
            <a:r>
              <a:rPr lang="ru-RU" sz="1300" b="1" dirty="0"/>
              <a:t> тем у </a:t>
            </a:r>
            <a:r>
              <a:rPr lang="ru-RU" sz="1300" b="1" dirty="0" err="1"/>
              <a:t>ході</a:t>
            </a:r>
            <a:r>
              <a:rPr lang="ru-RU" sz="1300" b="1" dirty="0"/>
              <a:t> </a:t>
            </a:r>
            <a:r>
              <a:rPr lang="ru-RU" sz="1300" b="1" dirty="0" err="1"/>
              <a:t>серії</a:t>
            </a:r>
            <a:r>
              <a:rPr lang="ru-RU" sz="1300" b="1" dirty="0"/>
              <a:t> занять. Робота над </a:t>
            </a:r>
            <a:r>
              <a:rPr lang="ru-RU" sz="1300" b="1" dirty="0" err="1"/>
              <a:t>монопроектами</a:t>
            </a:r>
            <a:r>
              <a:rPr lang="ru-RU" sz="1300" b="1" dirty="0"/>
              <a:t> </a:t>
            </a:r>
            <a:r>
              <a:rPr lang="ru-RU" sz="1300" b="1" dirty="0" err="1"/>
              <a:t>вимагає</a:t>
            </a:r>
            <a:r>
              <a:rPr lang="ru-RU" sz="1300" b="1" dirty="0"/>
              <a:t> </a:t>
            </a:r>
            <a:r>
              <a:rPr lang="ru-RU" sz="1300" b="1" dirty="0" err="1"/>
              <a:t>знань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інших</a:t>
            </a:r>
            <a:r>
              <a:rPr lang="ru-RU" sz="1300" b="1" dirty="0"/>
              <a:t> областей наук для </a:t>
            </a:r>
            <a:r>
              <a:rPr lang="ru-RU" sz="1300" b="1" dirty="0" err="1"/>
              <a:t>вирішення</a:t>
            </a:r>
            <a:r>
              <a:rPr lang="ru-RU" sz="1300" b="1" dirty="0"/>
              <a:t> </a:t>
            </a:r>
            <a:r>
              <a:rPr lang="ru-RU" sz="1300" b="1" dirty="0" err="1"/>
              <a:t>тієї</a:t>
            </a:r>
            <a:r>
              <a:rPr lang="ru-RU" sz="1300" b="1" dirty="0"/>
              <a:t> </a:t>
            </a:r>
            <a:r>
              <a:rPr lang="ru-RU" sz="1300" b="1" dirty="0" err="1"/>
              <a:t>чи</a:t>
            </a:r>
            <a:r>
              <a:rPr lang="ru-RU" sz="1300" b="1" dirty="0"/>
              <a:t> </a:t>
            </a:r>
            <a:r>
              <a:rPr lang="ru-RU" sz="1300" b="1" dirty="0" err="1"/>
              <a:t>іншої</a:t>
            </a:r>
            <a:r>
              <a:rPr lang="ru-RU" sz="1300" b="1" dirty="0"/>
              <a:t> </a:t>
            </a:r>
            <a:r>
              <a:rPr lang="ru-RU" sz="1300" b="1" dirty="0" err="1"/>
              <a:t>проблеми</a:t>
            </a:r>
            <a:r>
              <a:rPr lang="ru-RU" sz="1300" b="1" dirty="0"/>
              <a:t>, яка </a:t>
            </a:r>
            <a:r>
              <a:rPr lang="ru-RU" sz="1300" b="1" dirty="0" err="1"/>
              <a:t>лежить</a:t>
            </a:r>
            <a:r>
              <a:rPr lang="ru-RU" sz="1300" b="1" dirty="0"/>
              <a:t> у </a:t>
            </a:r>
            <a:r>
              <a:rPr lang="ru-RU" sz="1300" b="1" dirty="0" err="1"/>
              <a:t>руслі</a:t>
            </a:r>
            <a:r>
              <a:rPr lang="ru-RU" sz="1300" b="1" dirty="0"/>
              <a:t> </a:t>
            </a:r>
            <a:r>
              <a:rPr lang="ru-RU" sz="1300" b="1" dirty="0" err="1"/>
              <a:t>досліджуваної</a:t>
            </a:r>
            <a:r>
              <a:rPr lang="ru-RU" sz="1300" b="1" dirty="0"/>
              <a:t> </a:t>
            </a:r>
            <a:r>
              <a:rPr lang="ru-RU" sz="1300" b="1" dirty="0" err="1"/>
              <a:t>проблеми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Завдання</a:t>
            </a:r>
            <a:r>
              <a:rPr lang="ru-RU" sz="1300" b="1" dirty="0"/>
              <a:t>:</a:t>
            </a:r>
            <a:br>
              <a:rPr lang="ru-RU" sz="1300" b="1" dirty="0"/>
            </a:br>
            <a:r>
              <a:rPr lang="ru-RU" sz="1300" b="1" dirty="0"/>
              <a:t>-          </a:t>
            </a:r>
            <a:r>
              <a:rPr lang="ru-RU" sz="1300" b="1" dirty="0" err="1"/>
              <a:t>проаналізувати</a:t>
            </a:r>
            <a:r>
              <a:rPr lang="ru-RU" sz="1300" b="1" dirty="0"/>
              <a:t> </a:t>
            </a:r>
            <a:r>
              <a:rPr lang="ru-RU" sz="1300" b="1" dirty="0" err="1"/>
              <a:t>побут</a:t>
            </a:r>
            <a:r>
              <a:rPr lang="ru-RU" sz="1300" b="1" dirty="0"/>
              <a:t>, </a:t>
            </a:r>
            <a:r>
              <a:rPr lang="ru-RU" sz="1300" b="1" dirty="0" err="1"/>
              <a:t>звичаї</a:t>
            </a:r>
            <a:r>
              <a:rPr lang="ru-RU" sz="1300" b="1" dirty="0"/>
              <a:t>, </a:t>
            </a:r>
            <a:r>
              <a:rPr lang="ru-RU" sz="1300" b="1" dirty="0" err="1"/>
              <a:t>традиції</a:t>
            </a:r>
            <a:r>
              <a:rPr lang="ru-RU" sz="1300" b="1" dirty="0"/>
              <a:t> </a:t>
            </a:r>
            <a:r>
              <a:rPr lang="ru-RU" sz="1300" b="1" dirty="0" err="1"/>
              <a:t>певної</a:t>
            </a:r>
            <a:r>
              <a:rPr lang="ru-RU" sz="1300" b="1" dirty="0"/>
              <a:t> </a:t>
            </a:r>
            <a:r>
              <a:rPr lang="ru-RU" sz="1300" b="1" dirty="0" err="1"/>
              <a:t>суспільної</a:t>
            </a:r>
            <a:r>
              <a:rPr lang="ru-RU" sz="1300" b="1" dirty="0"/>
              <a:t> </a:t>
            </a:r>
            <a:r>
              <a:rPr lang="ru-RU" sz="1300" b="1" dirty="0" err="1"/>
              <a:t>групи</a:t>
            </a:r>
            <a:r>
              <a:rPr lang="ru-RU" sz="1300" b="1" dirty="0"/>
              <a:t> </a:t>
            </a:r>
            <a:r>
              <a:rPr lang="ru-RU" sz="1300" b="1" dirty="0" err="1"/>
              <a:t>населення</a:t>
            </a:r>
            <a:r>
              <a:rPr lang="ru-RU" sz="1300" b="1" dirty="0"/>
              <a:t>;</a:t>
            </a:r>
            <a:br>
              <a:rPr lang="ru-RU" sz="1300" b="1" dirty="0"/>
            </a:br>
            <a:r>
              <a:rPr lang="ru-RU" sz="1300" b="1" dirty="0"/>
              <a:t>-          </a:t>
            </a:r>
            <a:r>
              <a:rPr lang="ru-RU" sz="1300" b="1" dirty="0" err="1"/>
              <a:t>скласти</a:t>
            </a:r>
            <a:r>
              <a:rPr lang="ru-RU" sz="1300" b="1" dirty="0"/>
              <a:t> </a:t>
            </a:r>
            <a:r>
              <a:rPr lang="ru-RU" sz="1300" b="1" dirty="0" err="1"/>
              <a:t>кодекси</a:t>
            </a:r>
            <a:r>
              <a:rPr lang="ru-RU" sz="1300" b="1" dirty="0"/>
              <a:t> </a:t>
            </a:r>
            <a:r>
              <a:rPr lang="ru-RU" sz="1300" b="1" dirty="0" err="1"/>
              <a:t>честі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моралі</a:t>
            </a:r>
            <a:r>
              <a:rPr lang="ru-RU" sz="1300" b="1" dirty="0"/>
              <a:t>;</a:t>
            </a:r>
            <a:br>
              <a:rPr lang="ru-RU" sz="1300" b="1" dirty="0"/>
            </a:br>
            <a:r>
              <a:rPr lang="ru-RU" sz="1300" b="1" dirty="0"/>
              <a:t>-          </a:t>
            </a:r>
            <a:r>
              <a:rPr lang="ru-RU" sz="1300" b="1" dirty="0" err="1"/>
              <a:t>сконструювати</a:t>
            </a:r>
            <a:r>
              <a:rPr lang="ru-RU" sz="1300" b="1" dirty="0"/>
              <a:t> </a:t>
            </a:r>
            <a:r>
              <a:rPr lang="ru-RU" sz="1300" b="1" dirty="0" err="1"/>
              <a:t>моделі</a:t>
            </a:r>
            <a:r>
              <a:rPr lang="ru-RU" sz="1300" b="1" dirty="0"/>
              <a:t> </a:t>
            </a:r>
            <a:r>
              <a:rPr lang="ru-RU" sz="1300" b="1" dirty="0" err="1"/>
              <a:t>житла</a:t>
            </a:r>
            <a:r>
              <a:rPr lang="ru-RU" sz="1300" b="1" dirty="0"/>
              <a:t> та </a:t>
            </a:r>
            <a:r>
              <a:rPr lang="ru-RU" sz="1300" b="1" dirty="0" err="1"/>
              <a:t>створити</a:t>
            </a:r>
            <a:r>
              <a:rPr lang="ru-RU" sz="1300" b="1" dirty="0"/>
              <a:t> </a:t>
            </a:r>
            <a:r>
              <a:rPr lang="ru-RU" sz="1300" b="1" dirty="0" err="1"/>
              <a:t>аплікації</a:t>
            </a:r>
            <a:r>
              <a:rPr lang="ru-RU" sz="1300" b="1" dirty="0"/>
              <a:t> </a:t>
            </a:r>
            <a:r>
              <a:rPr lang="ru-RU" sz="1300" b="1" dirty="0" err="1"/>
              <a:t>одягу</a:t>
            </a:r>
            <a:r>
              <a:rPr lang="ru-RU" sz="1300" b="1" dirty="0"/>
              <a:t> </a:t>
            </a:r>
            <a:r>
              <a:rPr lang="ru-RU" sz="1300" b="1" dirty="0" err="1"/>
              <a:t>певного</a:t>
            </a:r>
            <a:r>
              <a:rPr lang="ru-RU" sz="1300" b="1" dirty="0"/>
              <a:t> стану.</a:t>
            </a:r>
            <a:br>
              <a:rPr lang="ru-RU" sz="1300" b="1" dirty="0"/>
            </a:br>
            <a:r>
              <a:rPr lang="ru-RU" sz="1300" b="1" dirty="0"/>
              <a:t>Учитель </a:t>
            </a:r>
            <a:r>
              <a:rPr lang="ru-RU" sz="1300" b="1" dirty="0" err="1"/>
              <a:t>постійно</a:t>
            </a:r>
            <a:r>
              <a:rPr lang="ru-RU" sz="1300" b="1" dirty="0"/>
              <a:t> </a:t>
            </a:r>
            <a:r>
              <a:rPr lang="ru-RU" sz="1300" b="1" dirty="0" err="1"/>
              <a:t>контролює</a:t>
            </a:r>
            <a:r>
              <a:rPr lang="ru-RU" sz="1300" b="1" dirty="0"/>
              <a:t> </a:t>
            </a:r>
            <a:r>
              <a:rPr lang="ru-RU" sz="1300" b="1" dirty="0" err="1"/>
              <a:t>виконання</a:t>
            </a:r>
            <a:r>
              <a:rPr lang="ru-RU" sz="1300" b="1" dirty="0"/>
              <a:t> </a:t>
            </a:r>
            <a:r>
              <a:rPr lang="ru-RU" sz="1300" b="1" dirty="0" err="1"/>
              <a:t>завдання</a:t>
            </a:r>
            <a:r>
              <a:rPr lang="ru-RU" sz="1300" b="1" dirty="0"/>
              <a:t>, </a:t>
            </a:r>
            <a:r>
              <a:rPr lang="ru-RU" sz="1300" b="1" dirty="0" err="1"/>
              <a:t>допомагає</a:t>
            </a:r>
            <a:r>
              <a:rPr lang="ru-RU" sz="1300" b="1" dirty="0"/>
              <a:t> </a:t>
            </a:r>
            <a:r>
              <a:rPr lang="ru-RU" sz="1300" b="1" dirty="0" err="1"/>
              <a:t>інформацією</a:t>
            </a:r>
            <a:r>
              <a:rPr lang="ru-RU" sz="1300" b="1" dirty="0"/>
              <a:t>, </a:t>
            </a:r>
            <a:r>
              <a:rPr lang="ru-RU" sz="1300" b="1" dirty="0" err="1"/>
              <a:t>відеоматеріалами</a:t>
            </a:r>
            <a:r>
              <a:rPr lang="ru-RU" sz="1300" b="1" dirty="0"/>
              <a:t>, </a:t>
            </a:r>
            <a:r>
              <a:rPr lang="ru-RU" sz="1300" b="1" dirty="0" err="1"/>
              <a:t>направляє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. На </a:t>
            </a:r>
            <a:r>
              <a:rPr lang="ru-RU" sz="1300" b="1" dirty="0" err="1"/>
              <a:t>завершальному</a:t>
            </a:r>
            <a:r>
              <a:rPr lang="ru-RU" sz="1300" b="1" dirty="0"/>
              <a:t> </a:t>
            </a:r>
            <a:r>
              <a:rPr lang="ru-RU" sz="1300" b="1" dirty="0" err="1"/>
              <a:t>етапі</a:t>
            </a:r>
            <a:r>
              <a:rPr lang="ru-RU" sz="1300" b="1" dirty="0"/>
              <a:t> </a:t>
            </a:r>
            <a:r>
              <a:rPr lang="ru-RU" sz="1300" b="1" dirty="0" err="1"/>
              <a:t>учні</a:t>
            </a:r>
            <a:r>
              <a:rPr lang="ru-RU" sz="1300" b="1" dirty="0"/>
              <a:t> </a:t>
            </a:r>
            <a:r>
              <a:rPr lang="ru-RU" sz="1300" b="1" dirty="0" err="1"/>
              <a:t>презентують</a:t>
            </a:r>
            <a:r>
              <a:rPr lang="ru-RU" sz="1300" b="1" dirty="0"/>
              <a:t> свою роботу у </a:t>
            </a:r>
            <a:r>
              <a:rPr lang="ru-RU" sz="1300" b="1" dirty="0" err="1"/>
              <a:t>вигляді</a:t>
            </a:r>
            <a:r>
              <a:rPr lang="ru-RU" sz="1300" b="1" dirty="0"/>
              <a:t> </a:t>
            </a:r>
            <a:r>
              <a:rPr lang="ru-RU" sz="1300" b="1" dirty="0" err="1"/>
              <a:t>доповідей</a:t>
            </a:r>
            <a:r>
              <a:rPr lang="ru-RU" sz="1300" b="1" dirty="0"/>
              <a:t> та </a:t>
            </a:r>
            <a:r>
              <a:rPr lang="ru-RU" sz="1300" b="1" dirty="0" err="1"/>
              <a:t>створених</a:t>
            </a:r>
            <a:r>
              <a:rPr lang="ru-RU" sz="1300" b="1" dirty="0"/>
              <a:t> </a:t>
            </a:r>
            <a:r>
              <a:rPr lang="ru-RU" sz="1300" b="1" dirty="0" err="1"/>
              <a:t>власноруч</a:t>
            </a:r>
            <a:r>
              <a:rPr lang="ru-RU" sz="1300" b="1" dirty="0"/>
              <a:t> </a:t>
            </a:r>
            <a:r>
              <a:rPr lang="ru-RU" sz="1300" b="1" dirty="0" err="1"/>
              <a:t>макетів</a:t>
            </a:r>
            <a:r>
              <a:rPr lang="ru-RU" sz="1300" b="1" dirty="0"/>
              <a:t> </a:t>
            </a:r>
            <a:r>
              <a:rPr lang="ru-RU" sz="1300" b="1" dirty="0" err="1"/>
              <a:t>замків</a:t>
            </a:r>
            <a:r>
              <a:rPr lang="ru-RU" sz="1300" b="1" dirty="0"/>
              <a:t>, </a:t>
            </a:r>
            <a:r>
              <a:rPr lang="ru-RU" sz="1300" b="1" dirty="0" err="1"/>
              <a:t>одягу</a:t>
            </a:r>
            <a:r>
              <a:rPr lang="ru-RU" sz="1300" b="1" dirty="0"/>
              <a:t> </a:t>
            </a:r>
            <a:r>
              <a:rPr lang="ru-RU" sz="1300" b="1" dirty="0" err="1"/>
              <a:t>тощо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 err="1"/>
              <a:t>Міжпредметні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 </a:t>
            </a:r>
            <a:r>
              <a:rPr lang="ru-RU" sz="1300" b="1" dirty="0" err="1"/>
              <a:t>використовуються</a:t>
            </a:r>
            <a:r>
              <a:rPr lang="ru-RU" sz="1300" b="1" dirty="0"/>
              <a:t> в </a:t>
            </a:r>
            <a:r>
              <a:rPr lang="ru-RU" sz="1300" b="1" dirty="0" err="1"/>
              <a:t>позаурочний</a:t>
            </a:r>
            <a:r>
              <a:rPr lang="ru-RU" sz="1300" b="1" dirty="0"/>
              <a:t> час. До них </a:t>
            </a:r>
            <a:r>
              <a:rPr lang="ru-RU" sz="1300" b="1" dirty="0" err="1"/>
              <a:t>відносяться</a:t>
            </a:r>
            <a:r>
              <a:rPr lang="ru-RU" sz="1300" b="1" dirty="0"/>
              <a:t> </a:t>
            </a:r>
            <a:r>
              <a:rPr lang="ru-RU" sz="1300" b="1" dirty="0" err="1"/>
              <a:t>або</a:t>
            </a:r>
            <a:r>
              <a:rPr lang="ru-RU" sz="1300" b="1" dirty="0"/>
              <a:t> </a:t>
            </a:r>
            <a:r>
              <a:rPr lang="ru-RU" sz="1300" b="1" dirty="0" err="1"/>
              <a:t>невеликі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, </a:t>
            </a:r>
            <a:r>
              <a:rPr lang="ru-RU" sz="1300" b="1" dirty="0" err="1"/>
              <a:t>що</a:t>
            </a:r>
            <a:r>
              <a:rPr lang="ru-RU" sz="1300" b="1" dirty="0"/>
              <a:t> </a:t>
            </a:r>
            <a:r>
              <a:rPr lang="ru-RU" sz="1300" b="1" dirty="0" err="1"/>
              <a:t>стосуються</a:t>
            </a:r>
            <a:r>
              <a:rPr lang="ru-RU" sz="1300" b="1" dirty="0"/>
              <a:t> </a:t>
            </a:r>
            <a:r>
              <a:rPr lang="ru-RU" sz="1300" b="1" dirty="0" err="1"/>
              <a:t>кількох</a:t>
            </a:r>
            <a:r>
              <a:rPr lang="ru-RU" sz="1300" b="1" dirty="0"/>
              <a:t> </a:t>
            </a:r>
            <a:r>
              <a:rPr lang="ru-RU" sz="1300" b="1" dirty="0" err="1"/>
              <a:t>предметів</a:t>
            </a:r>
            <a:r>
              <a:rPr lang="ru-RU" sz="1300" b="1" dirty="0"/>
              <a:t>, </a:t>
            </a:r>
            <a:r>
              <a:rPr lang="ru-RU" sz="1300" b="1" dirty="0" err="1"/>
              <a:t>або</a:t>
            </a:r>
            <a:r>
              <a:rPr lang="ru-RU" sz="1300" b="1" dirty="0"/>
              <a:t> </a:t>
            </a:r>
            <a:r>
              <a:rPr lang="ru-RU" sz="1300" b="1" dirty="0" err="1"/>
              <a:t>об’ємні</a:t>
            </a:r>
            <a:r>
              <a:rPr lang="ru-RU" sz="1300" b="1" dirty="0"/>
              <a:t>, </a:t>
            </a:r>
            <a:r>
              <a:rPr lang="ru-RU" sz="1300" b="1" dirty="0" err="1"/>
              <a:t>тривалі</a:t>
            </a:r>
            <a:r>
              <a:rPr lang="ru-RU" sz="1300" b="1" dirty="0"/>
              <a:t>, </a:t>
            </a:r>
            <a:r>
              <a:rPr lang="ru-RU" sz="1300" b="1" dirty="0" err="1"/>
              <a:t>загальні</a:t>
            </a:r>
            <a:r>
              <a:rPr lang="ru-RU" sz="1300" b="1" dirty="0"/>
              <a:t>, </a:t>
            </a:r>
            <a:r>
              <a:rPr lang="ru-RU" sz="1300" b="1" dirty="0" err="1"/>
              <a:t>які</a:t>
            </a:r>
            <a:r>
              <a:rPr lang="ru-RU" sz="1300" b="1" dirty="0"/>
              <a:t> </a:t>
            </a:r>
            <a:r>
              <a:rPr lang="ru-RU" sz="1300" b="1" dirty="0" err="1"/>
              <a:t>можуть</a:t>
            </a:r>
            <a:r>
              <a:rPr lang="ru-RU" sz="1300" b="1" dirty="0"/>
              <a:t> </a:t>
            </a:r>
            <a:r>
              <a:rPr lang="ru-RU" sz="1300" b="1" dirty="0" err="1"/>
              <a:t>вирішити</a:t>
            </a:r>
            <a:r>
              <a:rPr lang="ru-RU" sz="1300" b="1" dirty="0"/>
              <a:t> проблему, </a:t>
            </a:r>
            <a:r>
              <a:rPr lang="ru-RU" sz="1300" b="1" dirty="0" err="1"/>
              <a:t>важливу</a:t>
            </a:r>
            <a:r>
              <a:rPr lang="ru-RU" sz="1300" b="1" dirty="0"/>
              <a:t> для </a:t>
            </a:r>
            <a:r>
              <a:rPr lang="ru-RU" sz="1300" b="1" dirty="0" err="1"/>
              <a:t>всіх</a:t>
            </a:r>
            <a:r>
              <a:rPr lang="ru-RU" sz="1300" b="1" dirty="0"/>
              <a:t> </a:t>
            </a:r>
            <a:r>
              <a:rPr lang="ru-RU" sz="1300" b="1" dirty="0" err="1"/>
              <a:t>учасників</a:t>
            </a:r>
            <a:r>
              <a:rPr lang="ru-RU" sz="1300" b="1" dirty="0"/>
              <a:t> проекту. </a:t>
            </a:r>
            <a:r>
              <a:rPr lang="ru-RU" sz="1300" b="1" dirty="0" err="1"/>
              <a:t>Такі</a:t>
            </a:r>
            <a:r>
              <a:rPr lang="ru-RU" sz="1300" b="1" dirty="0"/>
              <a:t> </a:t>
            </a:r>
            <a:r>
              <a:rPr lang="ru-RU" sz="1300" b="1" dirty="0" err="1"/>
              <a:t>проекти</a:t>
            </a:r>
            <a:r>
              <a:rPr lang="ru-RU" sz="1300" b="1" dirty="0"/>
              <a:t> </a:t>
            </a:r>
            <a:r>
              <a:rPr lang="ru-RU" sz="1300" b="1" dirty="0" err="1"/>
              <a:t>вимагають</a:t>
            </a:r>
            <a:r>
              <a:rPr lang="ru-RU" sz="1300" b="1" dirty="0"/>
              <a:t> </a:t>
            </a:r>
            <a:r>
              <a:rPr lang="ru-RU" sz="1300" b="1" dirty="0" err="1"/>
              <a:t>кваліфікованої</a:t>
            </a:r>
            <a:r>
              <a:rPr lang="ru-RU" sz="1300" b="1" dirty="0"/>
              <a:t> </a:t>
            </a:r>
            <a:r>
              <a:rPr lang="ru-RU" sz="1300" b="1" dirty="0" err="1"/>
              <a:t>координації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боку </a:t>
            </a:r>
            <a:r>
              <a:rPr lang="ru-RU" sz="1300" b="1" dirty="0" err="1"/>
              <a:t>спеціалістів</a:t>
            </a:r>
            <a:r>
              <a:rPr lang="ru-RU" sz="1300" b="1" dirty="0"/>
              <a:t>, </a:t>
            </a:r>
            <a:r>
              <a:rPr lang="ru-RU" sz="1300" b="1" dirty="0" err="1"/>
              <a:t>злагодженої</a:t>
            </a:r>
            <a:r>
              <a:rPr lang="ru-RU" sz="1300" b="1" dirty="0"/>
              <a:t> </a:t>
            </a:r>
            <a:r>
              <a:rPr lang="ru-RU" sz="1300" b="1" dirty="0" err="1"/>
              <a:t>роботи</a:t>
            </a:r>
            <a:r>
              <a:rPr lang="ru-RU" sz="1300" b="1" dirty="0"/>
              <a:t> </a:t>
            </a:r>
            <a:r>
              <a:rPr lang="ru-RU" sz="1300" b="1" dirty="0" err="1"/>
              <a:t>творчих</a:t>
            </a:r>
            <a:r>
              <a:rPr lang="ru-RU" sz="1300" b="1" dirty="0"/>
              <a:t> </a:t>
            </a:r>
            <a:r>
              <a:rPr lang="ru-RU" sz="1300" b="1" dirty="0" err="1"/>
              <a:t>груп</a:t>
            </a:r>
            <a:r>
              <a:rPr lang="ru-RU" sz="1300" b="1" dirty="0"/>
              <a:t>, </a:t>
            </a:r>
            <a:r>
              <a:rPr lang="ru-RU" sz="1300" b="1" dirty="0" err="1"/>
              <a:t>мають</a:t>
            </a:r>
            <a:r>
              <a:rPr lang="ru-RU" sz="1300" b="1" dirty="0"/>
              <a:t> </a:t>
            </a:r>
            <a:r>
              <a:rPr lang="ru-RU" sz="1300" b="1" dirty="0" err="1"/>
              <a:t>чітко</a:t>
            </a:r>
            <a:r>
              <a:rPr lang="ru-RU" sz="1300" b="1" dirty="0"/>
              <a:t> </a:t>
            </a:r>
            <a:r>
              <a:rPr lang="ru-RU" sz="1300" b="1" dirty="0" err="1"/>
              <a:t>виражені</a:t>
            </a:r>
            <a:r>
              <a:rPr lang="ru-RU" sz="1300" b="1" dirty="0"/>
              <a:t> </a:t>
            </a:r>
            <a:r>
              <a:rPr lang="ru-RU" sz="1300" b="1" dirty="0" err="1"/>
              <a:t>дослідницькі</a:t>
            </a:r>
            <a:r>
              <a:rPr lang="ru-RU" sz="1300" b="1" dirty="0"/>
              <a:t> </a:t>
            </a:r>
            <a:r>
              <a:rPr lang="ru-RU" sz="1300" b="1" dirty="0" err="1"/>
              <a:t>завдання</a:t>
            </a:r>
            <a:r>
              <a:rPr lang="ru-RU" sz="1300" b="1" dirty="0"/>
              <a:t>, добре </a:t>
            </a:r>
            <a:r>
              <a:rPr lang="ru-RU" sz="1300" b="1" dirty="0" err="1"/>
              <a:t>пророблені</a:t>
            </a:r>
            <a:r>
              <a:rPr lang="ru-RU" sz="1300" b="1" dirty="0"/>
              <a:t> </a:t>
            </a:r>
            <a:r>
              <a:rPr lang="ru-RU" sz="1300" b="1" dirty="0" err="1"/>
              <a:t>форми</a:t>
            </a:r>
            <a:r>
              <a:rPr lang="ru-RU" sz="1300" b="1" dirty="0"/>
              <a:t> </a:t>
            </a:r>
            <a:r>
              <a:rPr lang="ru-RU" sz="1300" b="1" dirty="0" err="1"/>
              <a:t>проміжних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підсумкових</a:t>
            </a:r>
            <a:r>
              <a:rPr lang="ru-RU" sz="1300" b="1" dirty="0"/>
              <a:t> </a:t>
            </a:r>
            <a:r>
              <a:rPr lang="ru-RU" sz="1300" b="1" dirty="0" err="1"/>
              <a:t>презентацій</a:t>
            </a:r>
            <a:r>
              <a:rPr lang="ru-RU" sz="1300" b="1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b="1" dirty="0"/>
          </a:p>
        </p:txBody>
      </p:sp>
      <p:pic>
        <p:nvPicPr>
          <p:cNvPr id="3074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572396"/>
            <a:ext cx="762000" cy="952500"/>
          </a:xfrm>
          <a:prstGeom prst="rect">
            <a:avLst/>
          </a:prstGeom>
          <a:noFill/>
        </p:spPr>
      </p:pic>
      <p:pic>
        <p:nvPicPr>
          <p:cNvPr id="3075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66811" cy="148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00108" y="357158"/>
            <a:ext cx="5343542" cy="7715304"/>
          </a:xfrm>
        </p:spPr>
        <p:txBody>
          <a:bodyPr>
            <a:normAutofit fontScale="90000"/>
          </a:bodyPr>
          <a:lstStyle/>
          <a:p>
            <a:r>
              <a:rPr lang="ru-RU" sz="1600" b="1" dirty="0"/>
              <a:t>   </a:t>
            </a:r>
            <a:r>
              <a:rPr lang="ru-RU" sz="1300" b="1" dirty="0"/>
              <a:t> Напрямки </a:t>
            </a:r>
            <a:r>
              <a:rPr lang="ru-RU" sz="1300" b="1" dirty="0" err="1"/>
              <a:t>дослідно-пізнавальної</a:t>
            </a:r>
            <a:r>
              <a:rPr lang="ru-RU" sz="1300" b="1" dirty="0"/>
              <a:t> </a:t>
            </a:r>
            <a:r>
              <a:rPr lang="ru-RU" sz="1300" b="1" dirty="0" err="1"/>
              <a:t>роботи</a:t>
            </a:r>
            <a:r>
              <a:rPr lang="ru-RU" sz="1300" b="1" dirty="0"/>
              <a:t> в </a:t>
            </a:r>
            <a:r>
              <a:rPr lang="ru-RU" sz="1300" b="1" dirty="0" err="1"/>
              <a:t>школі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err="1"/>
              <a:t>Пізнавально-дослідницька</a:t>
            </a:r>
            <a:r>
              <a:rPr lang="ru-RU" sz="1300" b="1" dirty="0"/>
              <a:t> робота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учнями</a:t>
            </a:r>
            <a:r>
              <a:rPr lang="ru-RU" sz="1300" b="1" dirty="0"/>
              <a:t> </a:t>
            </a:r>
            <a:r>
              <a:rPr lang="ru-RU" sz="1300" b="1" dirty="0" err="1"/>
              <a:t>провадиться</a:t>
            </a:r>
            <a:r>
              <a:rPr lang="ru-RU" sz="1300" b="1" dirty="0"/>
              <a:t> в </a:t>
            </a:r>
            <a:r>
              <a:rPr lang="ru-RU" sz="1300" b="1" dirty="0" err="1"/>
              <a:t>школі</a:t>
            </a:r>
            <a:r>
              <a:rPr lang="ru-RU" sz="1300" b="1" dirty="0"/>
              <a:t>  за </a:t>
            </a:r>
            <a:r>
              <a:rPr lang="ru-RU" sz="1300" b="1" dirty="0" err="1"/>
              <a:t>наступними</a:t>
            </a:r>
            <a:r>
              <a:rPr lang="ru-RU" sz="1300" b="1" dirty="0"/>
              <a:t> </a:t>
            </a:r>
            <a:r>
              <a:rPr lang="ru-RU" sz="1300" b="1" dirty="0" err="1"/>
              <a:t>напрямами</a:t>
            </a:r>
            <a:r>
              <a:rPr lang="ru-RU" sz="1300" b="1" dirty="0"/>
              <a:t>: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пізнавально-дослідницька</a:t>
            </a:r>
            <a:r>
              <a:rPr lang="ru-RU" sz="1300" b="1" dirty="0"/>
              <a:t> </a:t>
            </a:r>
            <a:r>
              <a:rPr lang="ru-RU" sz="1300" b="1" dirty="0" err="1"/>
              <a:t>діяльність</a:t>
            </a:r>
            <a:r>
              <a:rPr lang="ru-RU" sz="1300" b="1" dirty="0"/>
              <a:t> як </a:t>
            </a:r>
            <a:r>
              <a:rPr lang="ru-RU" sz="1300" b="1" dirty="0" err="1"/>
              <a:t>складова</a:t>
            </a:r>
            <a:r>
              <a:rPr lang="ru-RU" sz="1300" b="1" dirty="0"/>
              <a:t> </a:t>
            </a:r>
            <a:r>
              <a:rPr lang="ru-RU" sz="1300" b="1" dirty="0" err="1"/>
              <a:t>навчального</a:t>
            </a:r>
            <a:r>
              <a:rPr lang="ru-RU" sz="1300" b="1" dirty="0"/>
              <a:t> </a:t>
            </a:r>
            <a:r>
              <a:rPr lang="ru-RU" sz="1300" b="1" dirty="0" err="1"/>
              <a:t>процесу</a:t>
            </a:r>
            <a:r>
              <a:rPr lang="ru-RU" sz="1300" b="1" dirty="0"/>
              <a:t> (</a:t>
            </a:r>
            <a:r>
              <a:rPr lang="ru-RU" sz="1300" b="1" dirty="0" err="1"/>
              <a:t>повідомлення</a:t>
            </a:r>
            <a:r>
              <a:rPr lang="ru-RU" sz="1300" b="1" dirty="0"/>
              <a:t>, </a:t>
            </a:r>
            <a:r>
              <a:rPr lang="ru-RU" sz="1300" b="1" dirty="0" err="1"/>
              <a:t>доповіді</a:t>
            </a:r>
            <a:r>
              <a:rPr lang="ru-RU" sz="1300" b="1" dirty="0"/>
              <a:t>, </a:t>
            </a:r>
            <a:r>
              <a:rPr lang="ru-RU" sz="1300" b="1" dirty="0" err="1"/>
              <a:t>реферати</a:t>
            </a:r>
            <a:r>
              <a:rPr lang="ru-RU" sz="1300" b="1" dirty="0"/>
              <a:t>, </a:t>
            </a:r>
            <a:r>
              <a:rPr lang="ru-RU" sz="1300" b="1" dirty="0" err="1"/>
              <a:t>проекти</a:t>
            </a:r>
            <a:r>
              <a:rPr lang="ru-RU" sz="1300" b="1" dirty="0"/>
              <a:t> </a:t>
            </a:r>
            <a:r>
              <a:rPr lang="ru-RU" sz="1300" b="1" dirty="0" err="1"/>
              <a:t>учнів</a:t>
            </a:r>
            <a:r>
              <a:rPr lang="ru-RU" sz="1300" b="1" dirty="0"/>
              <a:t>);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пізнавально-дослідницька</a:t>
            </a:r>
            <a:r>
              <a:rPr lang="ru-RU" sz="1300" b="1" dirty="0"/>
              <a:t> </a:t>
            </a:r>
            <a:r>
              <a:rPr lang="ru-RU" sz="1300" b="1" dirty="0" err="1"/>
              <a:t>діяльність</a:t>
            </a:r>
            <a:r>
              <a:rPr lang="ru-RU" sz="1300" b="1" dirty="0"/>
              <a:t> , </a:t>
            </a:r>
            <a:r>
              <a:rPr lang="ru-RU" sz="1300" b="1" dirty="0" err="1"/>
              <a:t>що</a:t>
            </a:r>
            <a:r>
              <a:rPr lang="ru-RU" sz="1300" b="1" dirty="0"/>
              <a:t> </a:t>
            </a:r>
            <a:r>
              <a:rPr lang="ru-RU" sz="1300" b="1" dirty="0" err="1"/>
              <a:t>доповнює</a:t>
            </a:r>
            <a:r>
              <a:rPr lang="ru-RU" sz="1300" b="1" dirty="0"/>
              <a:t> </a:t>
            </a:r>
            <a:r>
              <a:rPr lang="ru-RU" sz="1300" b="1" dirty="0" err="1"/>
              <a:t>навчальний</a:t>
            </a:r>
            <a:r>
              <a:rPr lang="ru-RU" sz="1300" b="1" dirty="0"/>
              <a:t> </a:t>
            </a:r>
            <a:r>
              <a:rPr lang="ru-RU" sz="1300" b="1" dirty="0" err="1"/>
              <a:t>процес</a:t>
            </a:r>
            <a:r>
              <a:rPr lang="ru-RU" sz="1300" b="1" dirty="0"/>
              <a:t> (</a:t>
            </a:r>
            <a:r>
              <a:rPr lang="ru-RU" sz="1300" b="1" dirty="0" err="1"/>
              <a:t>факультативи</a:t>
            </a:r>
            <a:r>
              <a:rPr lang="ru-RU" sz="1300" b="1" dirty="0"/>
              <a:t>, </a:t>
            </a:r>
            <a:r>
              <a:rPr lang="ru-RU" sz="1300" b="1" dirty="0" err="1"/>
              <a:t>спецкурси</a:t>
            </a:r>
            <a:r>
              <a:rPr lang="ru-RU" sz="1300" b="1" dirty="0"/>
              <a:t>, </a:t>
            </a:r>
            <a:r>
              <a:rPr lang="ru-RU" sz="1300" b="1" dirty="0" err="1"/>
              <a:t>творчі</a:t>
            </a:r>
            <a:r>
              <a:rPr lang="ru-RU" sz="1300" b="1" dirty="0"/>
              <a:t> </a:t>
            </a:r>
            <a:r>
              <a:rPr lang="ru-RU" sz="1300" b="1" dirty="0" err="1"/>
              <a:t>конкурси</a:t>
            </a:r>
            <a:r>
              <a:rPr lang="ru-RU" sz="1300" b="1" dirty="0"/>
              <a:t>)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пізнавально-дослідницька</a:t>
            </a:r>
            <a:r>
              <a:rPr lang="ru-RU" sz="1300" b="1" dirty="0"/>
              <a:t> </a:t>
            </a:r>
            <a:r>
              <a:rPr lang="ru-RU" sz="1300" b="1" dirty="0" err="1"/>
              <a:t>діяльність</a:t>
            </a:r>
            <a:r>
              <a:rPr lang="ru-RU" sz="1300" b="1" dirty="0"/>
              <a:t>,  </a:t>
            </a:r>
            <a:r>
              <a:rPr lang="ru-RU" sz="1300" b="1" dirty="0" err="1"/>
              <a:t>що</a:t>
            </a:r>
            <a:r>
              <a:rPr lang="ru-RU" sz="1300" b="1" dirty="0"/>
              <a:t> </a:t>
            </a:r>
            <a:r>
              <a:rPr lang="ru-RU" sz="1300" b="1" dirty="0" err="1"/>
              <a:t>здійснюється</a:t>
            </a:r>
            <a:r>
              <a:rPr lang="ru-RU" sz="1300" b="1" dirty="0"/>
              <a:t> </a:t>
            </a:r>
            <a:r>
              <a:rPr lang="ru-RU" sz="1300" b="1" dirty="0" err="1"/>
              <a:t>паралельно</a:t>
            </a:r>
            <a:r>
              <a:rPr lang="ru-RU" sz="1300" b="1" dirty="0"/>
              <a:t> </a:t>
            </a:r>
            <a:r>
              <a:rPr lang="ru-RU" sz="1300" b="1" dirty="0" err="1"/>
              <a:t>навчальному</a:t>
            </a:r>
            <a:r>
              <a:rPr lang="ru-RU" sz="1300" b="1" dirty="0"/>
              <a:t> </a:t>
            </a:r>
            <a:r>
              <a:rPr lang="ru-RU" sz="1300" b="1" dirty="0" err="1"/>
              <a:t>процесу</a:t>
            </a:r>
            <a:r>
              <a:rPr lang="ru-RU" sz="1300" b="1" dirty="0"/>
              <a:t> (</a:t>
            </a:r>
            <a:r>
              <a:rPr lang="ru-RU" sz="1300" b="1" dirty="0" err="1"/>
              <a:t>конкурси</a:t>
            </a:r>
            <a:r>
              <a:rPr lang="ru-RU" sz="1300" b="1" dirty="0"/>
              <a:t> </a:t>
            </a:r>
            <a:r>
              <a:rPr lang="ru-RU" sz="1300" b="1" dirty="0" err="1"/>
              <a:t>науково-дослідницьких</a:t>
            </a:r>
            <a:r>
              <a:rPr lang="ru-RU" sz="1300" b="1" dirty="0"/>
              <a:t> </a:t>
            </a:r>
            <a:r>
              <a:rPr lang="ru-RU" sz="1300" b="1" dirty="0" err="1"/>
              <a:t>робіт</a:t>
            </a:r>
            <a:r>
              <a:rPr lang="ru-RU" sz="1300" b="1" dirty="0"/>
              <a:t> </a:t>
            </a:r>
            <a:r>
              <a:rPr lang="ru-RU" sz="1300" b="1" dirty="0" err="1"/>
              <a:t>різного</a:t>
            </a:r>
            <a:r>
              <a:rPr lang="ru-RU" sz="1300" b="1" dirty="0"/>
              <a:t> </a:t>
            </a:r>
            <a:r>
              <a:rPr lang="ru-RU" sz="1300" b="1" dirty="0" err="1"/>
              <a:t>рівня</a:t>
            </a:r>
            <a:r>
              <a:rPr lang="ru-RU" sz="1300" b="1" dirty="0"/>
              <a:t>, </a:t>
            </a:r>
            <a:r>
              <a:rPr lang="ru-RU" sz="1300" b="1" dirty="0" err="1"/>
              <a:t>турніри</a:t>
            </a:r>
            <a:r>
              <a:rPr lang="ru-RU" sz="1300" b="1" dirty="0"/>
              <a:t>  та </a:t>
            </a:r>
            <a:r>
              <a:rPr lang="ru-RU" sz="1300" b="1" dirty="0" err="1"/>
              <a:t>олімпіади</a:t>
            </a:r>
            <a:r>
              <a:rPr lang="ru-RU" sz="1300" b="1" dirty="0"/>
              <a:t>).</a:t>
            </a:r>
            <a:br>
              <a:rPr lang="ru-RU" sz="1300" b="1" dirty="0"/>
            </a:br>
            <a:r>
              <a:rPr lang="ru-RU" sz="1300" b="1" dirty="0"/>
              <a:t>При </a:t>
            </a:r>
            <a:r>
              <a:rPr lang="ru-RU" sz="1300" b="1" dirty="0" err="1"/>
              <a:t>цьому</a:t>
            </a:r>
            <a:r>
              <a:rPr lang="ru-RU" sz="1300" b="1" dirty="0"/>
              <a:t> </a:t>
            </a:r>
            <a:r>
              <a:rPr lang="ru-RU" sz="1300" b="1" dirty="0" err="1"/>
              <a:t>пізнавально-дослідницька</a:t>
            </a:r>
            <a:r>
              <a:rPr lang="ru-RU" sz="1300" b="1" dirty="0"/>
              <a:t> </a:t>
            </a:r>
            <a:r>
              <a:rPr lang="ru-RU" sz="1300" b="1" dirty="0" err="1"/>
              <a:t>діяльність</a:t>
            </a:r>
            <a:r>
              <a:rPr lang="ru-RU" sz="1300" b="1" dirty="0"/>
              <a:t> </a:t>
            </a:r>
            <a:r>
              <a:rPr lang="ru-RU" sz="1300" b="1" dirty="0" err="1"/>
              <a:t>розглядається</a:t>
            </a:r>
            <a:r>
              <a:rPr lang="ru-RU" sz="1300" b="1" dirty="0"/>
              <a:t> як: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невід’ємна</a:t>
            </a:r>
            <a:r>
              <a:rPr lang="ru-RU" sz="1300" b="1" dirty="0"/>
              <a:t> (а не </a:t>
            </a:r>
            <a:r>
              <a:rPr lang="ru-RU" sz="1300" b="1" dirty="0" err="1"/>
              <a:t>додаткова</a:t>
            </a:r>
            <a:r>
              <a:rPr lang="ru-RU" sz="1300" b="1" dirty="0"/>
              <a:t>) </a:t>
            </a:r>
            <a:r>
              <a:rPr lang="ru-RU" sz="1300" b="1" dirty="0" err="1"/>
              <a:t>складова</a:t>
            </a:r>
            <a:r>
              <a:rPr lang="ru-RU" sz="1300" b="1" dirty="0"/>
              <a:t> </a:t>
            </a:r>
            <a:r>
              <a:rPr lang="ru-RU" sz="1300" b="1" dirty="0" err="1"/>
              <a:t>навчально-виховного</a:t>
            </a:r>
            <a:r>
              <a:rPr lang="ru-RU" sz="1300" b="1" dirty="0"/>
              <a:t> </a:t>
            </a:r>
            <a:r>
              <a:rPr lang="ru-RU" sz="1300" b="1" dirty="0" err="1"/>
              <a:t>процесу</a:t>
            </a:r>
            <a:r>
              <a:rPr lang="ru-RU" sz="1300" b="1" dirty="0"/>
              <a:t>;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логічне</a:t>
            </a:r>
            <a:r>
              <a:rPr lang="ru-RU" sz="1300" b="1" dirty="0"/>
              <a:t> </a:t>
            </a:r>
            <a:r>
              <a:rPr lang="ru-RU" sz="1300" b="1" dirty="0" err="1"/>
              <a:t>продовження</a:t>
            </a:r>
            <a:r>
              <a:rPr lang="ru-RU" sz="1300" b="1" dirty="0"/>
              <a:t> </a:t>
            </a:r>
            <a:r>
              <a:rPr lang="ru-RU" sz="1300" b="1" dirty="0" err="1"/>
              <a:t>науково</a:t>
            </a:r>
            <a:r>
              <a:rPr lang="ru-RU" sz="1300" b="1" dirty="0"/>
              <a:t> </a:t>
            </a:r>
            <a:r>
              <a:rPr lang="ru-RU" sz="1300" b="1" dirty="0" err="1"/>
              <a:t>орієнтованої</a:t>
            </a:r>
            <a:r>
              <a:rPr lang="ru-RU" sz="1300" b="1" dirty="0"/>
              <a:t> </a:t>
            </a:r>
            <a:r>
              <a:rPr lang="ru-RU" sz="1300" b="1" dirty="0" err="1"/>
              <a:t>навчальної</a:t>
            </a:r>
            <a:r>
              <a:rPr lang="ru-RU" sz="1300" b="1" dirty="0"/>
              <a:t> </a:t>
            </a:r>
            <a:r>
              <a:rPr lang="ru-RU" sz="1300" b="1" dirty="0" err="1"/>
              <a:t>праці</a:t>
            </a:r>
            <a:r>
              <a:rPr lang="ru-RU" sz="1300" b="1" dirty="0"/>
              <a:t>  (а не </a:t>
            </a:r>
            <a:r>
              <a:rPr lang="ru-RU" sz="1300" b="1" dirty="0" err="1"/>
              <a:t>принципово</a:t>
            </a:r>
            <a:r>
              <a:rPr lang="ru-RU" sz="1300" b="1" dirty="0"/>
              <a:t> </a:t>
            </a:r>
            <a:r>
              <a:rPr lang="ru-RU" sz="1300" b="1" dirty="0" err="1"/>
              <a:t>інший</a:t>
            </a:r>
            <a:r>
              <a:rPr lang="ru-RU" sz="1300" b="1" dirty="0"/>
              <a:t> вид </a:t>
            </a:r>
            <a:r>
              <a:rPr lang="ru-RU" sz="1300" b="1" dirty="0" err="1"/>
              <a:t>діяльності</a:t>
            </a:r>
            <a:r>
              <a:rPr lang="ru-RU" sz="1300" b="1" dirty="0"/>
              <a:t>);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найбільш</a:t>
            </a:r>
            <a:r>
              <a:rPr lang="ru-RU" sz="1300" b="1" dirty="0"/>
              <a:t> </a:t>
            </a:r>
            <a:r>
              <a:rPr lang="ru-RU" sz="1300" b="1" dirty="0" err="1"/>
              <a:t>ефективний</a:t>
            </a:r>
            <a:r>
              <a:rPr lang="ru-RU" sz="1300" b="1" dirty="0"/>
              <a:t> </a:t>
            </a:r>
            <a:r>
              <a:rPr lang="ru-RU" sz="1300" b="1" dirty="0" err="1"/>
              <a:t>спосіб</a:t>
            </a:r>
            <a:r>
              <a:rPr lang="ru-RU" sz="1300" b="1" dirty="0"/>
              <a:t> </a:t>
            </a:r>
            <a:r>
              <a:rPr lang="ru-RU" sz="1300" b="1" dirty="0" err="1"/>
              <a:t>формування</a:t>
            </a:r>
            <a:r>
              <a:rPr lang="ru-RU" sz="1300" b="1" dirty="0"/>
              <a:t> </a:t>
            </a:r>
            <a:r>
              <a:rPr lang="ru-RU" sz="1300" b="1" dirty="0" err="1"/>
              <a:t>науково</a:t>
            </a:r>
            <a:r>
              <a:rPr lang="ru-RU" sz="1300" b="1" dirty="0"/>
              <a:t> </a:t>
            </a:r>
            <a:r>
              <a:rPr lang="ru-RU" sz="1300" b="1" dirty="0" err="1"/>
              <a:t>орієнтованого</a:t>
            </a:r>
            <a:r>
              <a:rPr lang="ru-RU" sz="1300" b="1" dirty="0"/>
              <a:t> </a:t>
            </a:r>
            <a:r>
              <a:rPr lang="ru-RU" sz="1300" b="1" dirty="0" err="1"/>
              <a:t>мислення</a:t>
            </a:r>
            <a:r>
              <a:rPr lang="ru-RU" sz="1300" b="1" dirty="0"/>
              <a:t> – </a:t>
            </a:r>
            <a:r>
              <a:rPr lang="ru-RU" sz="1300" b="1" dirty="0" err="1"/>
              <a:t>підґрунтя</a:t>
            </a:r>
            <a:r>
              <a:rPr lang="ru-RU" sz="1300" b="1" dirty="0"/>
              <a:t> конструктивного </a:t>
            </a:r>
            <a:r>
              <a:rPr lang="ru-RU" sz="1300" b="1" dirty="0" err="1"/>
              <a:t>існування</a:t>
            </a:r>
            <a:r>
              <a:rPr lang="ru-RU" sz="1300" b="1" dirty="0"/>
              <a:t> </a:t>
            </a:r>
            <a:r>
              <a:rPr lang="ru-RU" sz="1300" b="1" dirty="0" err="1"/>
              <a:t>особистості</a:t>
            </a:r>
            <a:r>
              <a:rPr lang="ru-RU" sz="1300" b="1" dirty="0"/>
              <a:t> в </a:t>
            </a:r>
            <a:r>
              <a:rPr lang="ru-RU" sz="1300" b="1" dirty="0" err="1"/>
              <a:t>системі</a:t>
            </a:r>
            <a:r>
              <a:rPr lang="ru-RU" sz="1300" b="1" dirty="0"/>
              <a:t> </a:t>
            </a:r>
            <a:r>
              <a:rPr lang="ru-RU" sz="1300" b="1" dirty="0" err="1"/>
              <a:t>безперервної</a:t>
            </a:r>
            <a:r>
              <a:rPr lang="ru-RU" sz="1300" b="1" dirty="0"/>
              <a:t> </a:t>
            </a:r>
            <a:r>
              <a:rPr lang="ru-RU" sz="1300" b="1" dirty="0" err="1"/>
              <a:t>освіти</a:t>
            </a:r>
            <a:r>
              <a:rPr lang="ru-RU" sz="1300" b="1" dirty="0"/>
              <a:t>;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процес</a:t>
            </a:r>
            <a:r>
              <a:rPr lang="ru-RU" sz="1300" b="1" dirty="0"/>
              <a:t> </a:t>
            </a:r>
            <a:r>
              <a:rPr lang="ru-RU" sz="1300" b="1" dirty="0" err="1"/>
              <a:t>перманентний</a:t>
            </a:r>
            <a:r>
              <a:rPr lang="ru-RU" sz="1300" b="1" dirty="0"/>
              <a:t>,  </a:t>
            </a:r>
            <a:r>
              <a:rPr lang="ru-RU" sz="1300" b="1" dirty="0" err="1"/>
              <a:t>що</a:t>
            </a:r>
            <a:r>
              <a:rPr lang="ru-RU" sz="1300" b="1" dirty="0"/>
              <a:t> </a:t>
            </a:r>
            <a:r>
              <a:rPr lang="ru-RU" sz="1300" b="1" dirty="0" err="1"/>
              <a:t>знаходить</a:t>
            </a:r>
            <a:r>
              <a:rPr lang="ru-RU" sz="1300" b="1" dirty="0"/>
              <a:t> </a:t>
            </a:r>
            <a:r>
              <a:rPr lang="ru-RU" sz="1300" b="1" dirty="0" err="1"/>
              <a:t>своє</a:t>
            </a:r>
            <a:r>
              <a:rPr lang="ru-RU" sz="1300" b="1" dirty="0"/>
              <a:t> </a:t>
            </a:r>
            <a:r>
              <a:rPr lang="ru-RU" sz="1300" b="1" dirty="0" err="1"/>
              <a:t>виявлення</a:t>
            </a:r>
            <a:r>
              <a:rPr lang="ru-RU" sz="1300" b="1" dirty="0"/>
              <a:t> в </a:t>
            </a:r>
            <a:r>
              <a:rPr lang="ru-RU" sz="1300" b="1" dirty="0" err="1"/>
              <a:t>різних</a:t>
            </a:r>
            <a:r>
              <a:rPr lang="ru-RU" sz="1300" b="1" dirty="0"/>
              <a:t> формах  </a:t>
            </a:r>
            <a:r>
              <a:rPr lang="ru-RU" sz="1300" b="1" dirty="0" err="1"/>
              <a:t>залежно</a:t>
            </a:r>
            <a:r>
              <a:rPr lang="ru-RU" sz="1300" b="1" dirty="0"/>
              <a:t> </a:t>
            </a:r>
            <a:r>
              <a:rPr lang="ru-RU" sz="1300" b="1" dirty="0" err="1"/>
              <a:t>від</a:t>
            </a:r>
            <a:r>
              <a:rPr lang="ru-RU" sz="1300" b="1" dirty="0"/>
              <a:t> </a:t>
            </a:r>
            <a:r>
              <a:rPr lang="ru-RU" sz="1300" b="1" dirty="0" err="1"/>
              <a:t>віку</a:t>
            </a:r>
            <a:r>
              <a:rPr lang="ru-RU" sz="1300" b="1" dirty="0"/>
              <a:t>,  виду </a:t>
            </a:r>
            <a:r>
              <a:rPr lang="ru-RU" sz="1300" b="1" dirty="0" err="1"/>
              <a:t>навчальної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,  </a:t>
            </a:r>
            <a:r>
              <a:rPr lang="ru-RU" sz="1300" b="1" dirty="0" err="1"/>
              <a:t>особливостей</a:t>
            </a:r>
            <a:r>
              <a:rPr lang="ru-RU" sz="1300" b="1" dirty="0"/>
              <a:t> </a:t>
            </a:r>
            <a:r>
              <a:rPr lang="ru-RU" sz="1300" b="1" dirty="0" err="1"/>
              <a:t>мислення</a:t>
            </a:r>
            <a:r>
              <a:rPr lang="ru-RU" sz="1300" b="1" dirty="0"/>
              <a:t>, </a:t>
            </a:r>
            <a:r>
              <a:rPr lang="ru-RU" sz="1300" b="1" dirty="0" err="1"/>
              <a:t>специфіки</a:t>
            </a:r>
            <a:r>
              <a:rPr lang="ru-RU" sz="1300" b="1" dirty="0"/>
              <a:t> </a:t>
            </a:r>
            <a:r>
              <a:rPr lang="ru-RU" sz="1300" b="1" dirty="0" err="1"/>
              <a:t>навчального</a:t>
            </a:r>
            <a:r>
              <a:rPr lang="ru-RU" sz="1300" b="1" dirty="0"/>
              <a:t> предмета, </a:t>
            </a:r>
            <a:r>
              <a:rPr lang="ru-RU" sz="1300" b="1" dirty="0" err="1"/>
              <a:t>ступеня</a:t>
            </a:r>
            <a:r>
              <a:rPr lang="ru-RU" sz="1300" b="1" dirty="0"/>
              <a:t> </a:t>
            </a:r>
            <a:r>
              <a:rPr lang="ru-RU" sz="1300" b="1" dirty="0" err="1"/>
              <a:t>складності</a:t>
            </a:r>
            <a:r>
              <a:rPr lang="ru-RU" sz="1300" b="1" dirty="0"/>
              <a:t> </a:t>
            </a:r>
            <a:r>
              <a:rPr lang="ru-RU" sz="1300" b="1" dirty="0" err="1"/>
              <a:t>наукової</a:t>
            </a:r>
            <a:r>
              <a:rPr lang="ru-RU" sz="1300" b="1" dirty="0"/>
              <a:t> </a:t>
            </a:r>
            <a:r>
              <a:rPr lang="ru-RU" sz="1300" b="1" dirty="0" err="1"/>
              <a:t>проблеми</a:t>
            </a:r>
            <a:r>
              <a:rPr lang="ru-RU" sz="1300" b="1" dirty="0"/>
              <a:t>;</a:t>
            </a:r>
            <a:br>
              <a:rPr lang="ru-RU" sz="1300" b="1" dirty="0"/>
            </a:br>
            <a:r>
              <a:rPr lang="ru-RU" sz="1300" b="1" dirty="0"/>
              <a:t>Ø  </a:t>
            </a:r>
            <a:r>
              <a:rPr lang="ru-RU" sz="1300" b="1" dirty="0" err="1"/>
              <a:t>особливий</a:t>
            </a:r>
            <a:r>
              <a:rPr lang="ru-RU" sz="1300" b="1" dirty="0"/>
              <a:t>, </a:t>
            </a:r>
            <a:r>
              <a:rPr lang="ru-RU" sz="1300" b="1" dirty="0" err="1"/>
              <a:t>специфічний</a:t>
            </a:r>
            <a:r>
              <a:rPr lang="ru-RU" sz="1300" b="1" dirty="0"/>
              <a:t> вид </a:t>
            </a:r>
            <a:r>
              <a:rPr lang="ru-RU" sz="1300" b="1" dirty="0" err="1"/>
              <a:t>навчальної</a:t>
            </a:r>
            <a:r>
              <a:rPr lang="ru-RU" sz="1300" b="1" dirty="0"/>
              <a:t> </a:t>
            </a:r>
            <a:r>
              <a:rPr lang="ru-RU" sz="1300" b="1" dirty="0" err="1"/>
              <a:t>діяльності</a:t>
            </a:r>
            <a:r>
              <a:rPr lang="ru-RU" sz="1300" b="1" dirty="0"/>
              <a:t>, у </a:t>
            </a:r>
            <a:r>
              <a:rPr lang="ru-RU" sz="1300" b="1" dirty="0" err="1"/>
              <a:t>процесі</a:t>
            </a:r>
            <a:r>
              <a:rPr lang="ru-RU" sz="1300" b="1" dirty="0"/>
              <a:t> </a:t>
            </a:r>
            <a:r>
              <a:rPr lang="ru-RU" sz="1300" b="1" dirty="0" err="1"/>
              <a:t>якої</a:t>
            </a:r>
            <a:r>
              <a:rPr lang="ru-RU" sz="1300" b="1" dirty="0"/>
              <a:t> </a:t>
            </a:r>
            <a:r>
              <a:rPr lang="ru-RU" sz="1300" b="1" dirty="0" err="1"/>
              <a:t>учень</a:t>
            </a:r>
            <a:r>
              <a:rPr lang="ru-RU" sz="1300" b="1" dirty="0"/>
              <a:t>, </a:t>
            </a:r>
            <a:r>
              <a:rPr lang="ru-RU" sz="1300" b="1" dirty="0" err="1"/>
              <a:t>використовуючи</a:t>
            </a:r>
            <a:r>
              <a:rPr lang="ru-RU" sz="1300" b="1" dirty="0"/>
              <a:t> </a:t>
            </a:r>
            <a:r>
              <a:rPr lang="ru-RU" sz="1300" b="1" dirty="0" err="1"/>
              <a:t>теоретичні</a:t>
            </a:r>
            <a:r>
              <a:rPr lang="ru-RU" sz="1300" b="1" dirty="0"/>
              <a:t> та </a:t>
            </a:r>
            <a:r>
              <a:rPr lang="ru-RU" sz="1300" b="1" dirty="0" err="1"/>
              <a:t>практичні</a:t>
            </a:r>
            <a:r>
              <a:rPr lang="ru-RU" sz="1300" b="1" dirty="0"/>
              <a:t> </a:t>
            </a:r>
            <a:r>
              <a:rPr lang="ru-RU" sz="1300" b="1" dirty="0" err="1"/>
              <a:t>знання</a:t>
            </a:r>
            <a:r>
              <a:rPr lang="ru-RU" sz="1300" b="1" dirty="0"/>
              <a:t>, </a:t>
            </a:r>
            <a:r>
              <a:rPr lang="ru-RU" sz="1300" b="1" dirty="0" err="1"/>
              <a:t>уміння</a:t>
            </a:r>
            <a:r>
              <a:rPr lang="ru-RU" sz="1300" b="1" dirty="0"/>
              <a:t> </a:t>
            </a:r>
            <a:r>
              <a:rPr lang="ru-RU" sz="1300" b="1" dirty="0" err="1"/>
              <a:t>й</a:t>
            </a:r>
            <a:r>
              <a:rPr lang="ru-RU" sz="1300" b="1" dirty="0"/>
              <a:t> </a:t>
            </a:r>
            <a:r>
              <a:rPr lang="ru-RU" sz="1300" b="1" dirty="0" err="1"/>
              <a:t>навички</a:t>
            </a:r>
            <a:r>
              <a:rPr lang="ru-RU" sz="1300" b="1" dirty="0"/>
              <a:t>, </a:t>
            </a:r>
            <a:r>
              <a:rPr lang="ru-RU" sz="1300" b="1" dirty="0" err="1"/>
              <a:t>знаходить</a:t>
            </a:r>
            <a:r>
              <a:rPr lang="ru-RU" sz="1300" b="1" dirty="0"/>
              <a:t> </a:t>
            </a:r>
            <a:r>
              <a:rPr lang="ru-RU" sz="1300" b="1" dirty="0" err="1"/>
              <a:t>розв’язання</a:t>
            </a:r>
            <a:r>
              <a:rPr lang="ru-RU" sz="1300" b="1" dirty="0"/>
              <a:t> </a:t>
            </a:r>
            <a:r>
              <a:rPr lang="ru-RU" sz="1300" b="1" dirty="0" err="1"/>
              <a:t>певної</a:t>
            </a:r>
            <a:r>
              <a:rPr lang="ru-RU" sz="1300" b="1" dirty="0"/>
              <a:t> </a:t>
            </a:r>
            <a:r>
              <a:rPr lang="ru-RU" sz="1300" b="1" dirty="0" err="1"/>
              <a:t>наукової</a:t>
            </a:r>
            <a:r>
              <a:rPr lang="ru-RU" sz="1300" b="1" dirty="0"/>
              <a:t>  (</a:t>
            </a:r>
            <a:r>
              <a:rPr lang="ru-RU" sz="1300" b="1" dirty="0" err="1"/>
              <a:t>теоретичної</a:t>
            </a:r>
            <a:r>
              <a:rPr lang="ru-RU" sz="1300" b="1" dirty="0"/>
              <a:t> </a:t>
            </a:r>
            <a:r>
              <a:rPr lang="ru-RU" sz="1300" b="1" dirty="0" err="1"/>
              <a:t>або</a:t>
            </a:r>
            <a:r>
              <a:rPr lang="ru-RU" sz="1300" b="1" dirty="0"/>
              <a:t> </a:t>
            </a:r>
            <a:r>
              <a:rPr lang="ru-RU" sz="1300" b="1" dirty="0" err="1"/>
              <a:t>прикладної</a:t>
            </a:r>
            <a:r>
              <a:rPr lang="ru-RU" sz="1300" b="1" dirty="0"/>
              <a:t>)  </a:t>
            </a:r>
            <a:r>
              <a:rPr lang="ru-RU" sz="1300" b="1" dirty="0" err="1"/>
              <a:t>проблеми</a:t>
            </a:r>
            <a:r>
              <a:rPr lang="ru-RU" sz="1300" b="1" dirty="0"/>
              <a:t>,  а </a:t>
            </a:r>
            <a:r>
              <a:rPr lang="ru-RU" sz="1300" b="1" dirty="0" err="1"/>
              <a:t>також</a:t>
            </a:r>
            <a:r>
              <a:rPr lang="ru-RU" sz="1300" b="1" dirty="0"/>
              <a:t> </a:t>
            </a:r>
            <a:r>
              <a:rPr lang="ru-RU" sz="1300" b="1" dirty="0" err="1"/>
              <a:t>оригінально</a:t>
            </a:r>
            <a:r>
              <a:rPr lang="ru-RU" sz="1300" b="1" dirty="0"/>
              <a:t> </a:t>
            </a:r>
            <a:r>
              <a:rPr lang="ru-RU" sz="1300" b="1" dirty="0" err="1"/>
              <a:t>застосовує</a:t>
            </a:r>
            <a:r>
              <a:rPr lang="ru-RU" sz="1300" b="1" dirty="0"/>
              <a:t> </a:t>
            </a:r>
            <a:r>
              <a:rPr lang="ru-RU" sz="1300" b="1" dirty="0" err="1"/>
              <a:t>відомий</a:t>
            </a:r>
            <a:r>
              <a:rPr lang="ru-RU" sz="1300" b="1" dirty="0"/>
              <a:t> </a:t>
            </a:r>
            <a:r>
              <a:rPr lang="ru-RU" sz="1300" b="1" dirty="0" err="1"/>
              <a:t>науковий</a:t>
            </a:r>
            <a:r>
              <a:rPr lang="ru-RU" sz="1300" b="1" dirty="0"/>
              <a:t> метод </a:t>
            </a:r>
            <a:r>
              <a:rPr lang="ru-RU" sz="1300" b="1" dirty="0" err="1"/>
              <a:t>розв’язання</a:t>
            </a:r>
            <a:r>
              <a:rPr lang="ru-RU" sz="1300" b="1" dirty="0"/>
              <a:t> </a:t>
            </a:r>
            <a:r>
              <a:rPr lang="ru-RU" sz="1300" b="1" dirty="0" err="1"/>
              <a:t>будь-якої</a:t>
            </a:r>
            <a:r>
              <a:rPr lang="ru-RU" sz="1300" b="1" dirty="0"/>
              <a:t> </a:t>
            </a:r>
            <a:r>
              <a:rPr lang="ru-RU" sz="1300" b="1" dirty="0" err="1"/>
              <a:t>проблеми</a:t>
            </a:r>
            <a:r>
              <a:rPr lang="ru-RU" sz="1300" b="1" dirty="0"/>
              <a:t> до </a:t>
            </a:r>
            <a:r>
              <a:rPr lang="ru-RU" sz="1300" b="1" dirty="0" err="1"/>
              <a:t>аналізу</a:t>
            </a:r>
            <a:r>
              <a:rPr lang="ru-RU" sz="1300" b="1" dirty="0"/>
              <a:t>, </a:t>
            </a:r>
            <a:r>
              <a:rPr lang="ru-RU" sz="1300" b="1" dirty="0" err="1"/>
              <a:t>подiбних</a:t>
            </a:r>
            <a:r>
              <a:rPr lang="ru-RU" sz="1300" b="1" dirty="0"/>
              <a:t> </a:t>
            </a:r>
            <a:r>
              <a:rPr lang="ru-RU" sz="1300" b="1" dirty="0" err="1"/>
              <a:t>до</a:t>
            </a:r>
            <a:r>
              <a:rPr lang="ru-RU" sz="1300" b="1" dirty="0"/>
              <a:t> </a:t>
            </a:r>
            <a:r>
              <a:rPr lang="ru-RU" sz="1300" b="1" dirty="0" err="1"/>
              <a:t>неї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/>
              <a:t>Не </a:t>
            </a:r>
            <a:r>
              <a:rPr lang="ru-RU" sz="1300" b="1" dirty="0" err="1"/>
              <a:t>кожний</a:t>
            </a:r>
            <a:r>
              <a:rPr lang="ru-RU" sz="1300" b="1" dirty="0"/>
              <a:t> учитель </a:t>
            </a:r>
            <a:r>
              <a:rPr lang="ru-RU" sz="1300" b="1" dirty="0" err="1"/>
              <a:t>може</a:t>
            </a:r>
            <a:r>
              <a:rPr lang="ru-RU" sz="1300" b="1" dirty="0"/>
              <a:t> </a:t>
            </a:r>
            <a:r>
              <a:rPr lang="ru-RU" sz="1300" b="1" dirty="0" err="1"/>
              <a:t>взятися</a:t>
            </a:r>
            <a:r>
              <a:rPr lang="ru-RU" sz="1300" b="1" dirty="0"/>
              <a:t> за </a:t>
            </a:r>
            <a:r>
              <a:rPr lang="ru-RU" sz="1300" b="1" dirty="0" err="1"/>
              <a:t>таку</a:t>
            </a:r>
            <a:r>
              <a:rPr lang="ru-RU" sz="1300" b="1" dirty="0"/>
              <a:t> </a:t>
            </a:r>
            <a:r>
              <a:rPr lang="ru-RU" sz="1300" b="1" dirty="0" err="1"/>
              <a:t>працю</a:t>
            </a:r>
            <a:r>
              <a:rPr lang="ru-RU" sz="1300" b="1" dirty="0"/>
              <a:t> , </a:t>
            </a:r>
            <a:r>
              <a:rPr lang="ru-RU" sz="1300" b="1" dirty="0" err="1"/>
              <a:t>і</a:t>
            </a:r>
            <a:r>
              <a:rPr lang="ru-RU" sz="1300" b="1" dirty="0"/>
              <a:t> не </a:t>
            </a:r>
            <a:r>
              <a:rPr lang="ru-RU" sz="1300" b="1" dirty="0" err="1"/>
              <a:t>кожний</a:t>
            </a:r>
            <a:r>
              <a:rPr lang="ru-RU" sz="1300" b="1" dirty="0"/>
              <a:t> </a:t>
            </a:r>
            <a:r>
              <a:rPr lang="ru-RU" sz="1300" b="1" dirty="0" err="1"/>
              <a:t>учень</a:t>
            </a:r>
            <a:r>
              <a:rPr lang="ru-RU" sz="1300" b="1" dirty="0"/>
              <a:t> </a:t>
            </a:r>
            <a:r>
              <a:rPr lang="ru-RU" sz="1300" b="1" dirty="0" err="1"/>
              <a:t>може</a:t>
            </a:r>
            <a:r>
              <a:rPr lang="ru-RU" sz="1300" b="1" dirty="0"/>
              <a:t> до </a:t>
            </a:r>
            <a:r>
              <a:rPr lang="ru-RU" sz="1300" b="1" dirty="0" err="1"/>
              <a:t>кінця</a:t>
            </a:r>
            <a:r>
              <a:rPr lang="ru-RU" sz="1300" b="1" dirty="0"/>
              <a:t> довести роботу, </a:t>
            </a:r>
            <a:r>
              <a:rPr lang="ru-RU" sz="1300" b="1" dirty="0" err="1"/>
              <a:t>але</a:t>
            </a:r>
            <a:r>
              <a:rPr lang="ru-RU" sz="1300" b="1" dirty="0"/>
              <a:t> </a:t>
            </a:r>
            <a:r>
              <a:rPr lang="ru-RU" sz="1300" b="1" dirty="0" err="1"/>
              <a:t>ті</a:t>
            </a:r>
            <a:r>
              <a:rPr lang="ru-RU" sz="1300" b="1" dirty="0"/>
              <a:t>, </a:t>
            </a:r>
            <a:r>
              <a:rPr lang="ru-RU" sz="1300" b="1" dirty="0" err="1"/>
              <a:t>хто</a:t>
            </a:r>
            <a:r>
              <a:rPr lang="ru-RU" sz="1300" b="1" dirty="0"/>
              <a:t>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зробив</a:t>
            </a:r>
            <a:r>
              <a:rPr lang="ru-RU" sz="1300" b="1" dirty="0"/>
              <a:t>, </a:t>
            </a:r>
            <a:r>
              <a:rPr lang="ru-RU" sz="1300" b="1" dirty="0" err="1"/>
              <a:t>мають</a:t>
            </a:r>
            <a:r>
              <a:rPr lang="ru-RU" sz="1300" b="1" dirty="0"/>
              <a:t> </a:t>
            </a:r>
            <a:r>
              <a:rPr lang="ru-RU" sz="1300" b="1" dirty="0" err="1"/>
              <a:t>дійсно</a:t>
            </a:r>
            <a:r>
              <a:rPr lang="ru-RU" sz="1300" b="1" dirty="0"/>
              <a:t> </a:t>
            </a:r>
            <a:r>
              <a:rPr lang="ru-RU" sz="1300" b="1" dirty="0" err="1"/>
              <a:t>наукову</a:t>
            </a:r>
            <a:r>
              <a:rPr lang="ru-RU" sz="1300" b="1" dirty="0"/>
              <a:t> </a:t>
            </a:r>
            <a:r>
              <a:rPr lang="ru-RU" sz="1300" b="1" dirty="0" err="1"/>
              <a:t>працю</a:t>
            </a:r>
            <a:r>
              <a:rPr lang="ru-RU" sz="1300" b="1" dirty="0"/>
              <a:t>, яка б за </a:t>
            </a:r>
            <a:r>
              <a:rPr lang="ru-RU" sz="1300" b="1" dirty="0" err="1"/>
              <a:t>змістом</a:t>
            </a:r>
            <a:r>
              <a:rPr lang="ru-RU" sz="1300" b="1" dirty="0"/>
              <a:t> могла </a:t>
            </a:r>
            <a:r>
              <a:rPr lang="ru-RU" sz="1300" b="1" dirty="0" err="1"/>
              <a:t>позмагатися</a:t>
            </a:r>
            <a:r>
              <a:rPr lang="ru-RU" sz="1300" b="1" dirty="0"/>
              <a:t>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курсовими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навіть</a:t>
            </a:r>
            <a:r>
              <a:rPr lang="ru-RU" sz="1300" b="1" dirty="0"/>
              <a:t> </a:t>
            </a:r>
            <a:r>
              <a:rPr lang="ru-RU" sz="1300" b="1" dirty="0" err="1"/>
              <a:t>дипломними</a:t>
            </a:r>
            <a:r>
              <a:rPr lang="ru-RU" sz="1300" b="1" dirty="0"/>
              <a:t> роботами </a:t>
            </a:r>
            <a:r>
              <a:rPr lang="ru-RU" sz="1300" b="1" dirty="0" err="1"/>
              <a:t>студентів</a:t>
            </a:r>
            <a:r>
              <a:rPr lang="ru-RU" sz="1300" b="1" dirty="0"/>
              <a:t> </a:t>
            </a:r>
            <a:r>
              <a:rPr lang="ru-RU" sz="1300" b="1" dirty="0" err="1"/>
              <a:t>вузів</a:t>
            </a: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b="1" dirty="0" err="1"/>
              <a:t>Пізнання</a:t>
            </a:r>
            <a:r>
              <a:rPr lang="ru-RU" sz="1300" b="1" dirty="0"/>
              <a:t> </a:t>
            </a:r>
            <a:r>
              <a:rPr lang="ru-RU" sz="1300" b="1" dirty="0" err="1"/>
              <a:t>дітьми</a:t>
            </a:r>
            <a:r>
              <a:rPr lang="ru-RU" sz="1300" b="1" dirty="0"/>
              <a:t> </a:t>
            </a:r>
            <a:r>
              <a:rPr lang="ru-RU" sz="1300" b="1" dirty="0" err="1"/>
              <a:t>природи</a:t>
            </a:r>
            <a:r>
              <a:rPr lang="ru-RU" sz="1300" b="1" dirty="0"/>
              <a:t> не </a:t>
            </a:r>
            <a:r>
              <a:rPr lang="ru-RU" sz="1300" b="1" dirty="0" err="1"/>
              <a:t>обмежується</a:t>
            </a:r>
            <a:r>
              <a:rPr lang="ru-RU" sz="1300" b="1" dirty="0"/>
              <a:t> рамками </a:t>
            </a:r>
            <a:r>
              <a:rPr lang="ru-RU" sz="1300" b="1" dirty="0" err="1"/>
              <a:t>уроків</a:t>
            </a:r>
            <a:r>
              <a:rPr lang="ru-RU" sz="1300" b="1" dirty="0"/>
              <a:t>. </a:t>
            </a:r>
            <a:r>
              <a:rPr lang="ru-RU" sz="1300" b="1" dirty="0" err="1"/>
              <a:t>Воно</a:t>
            </a:r>
            <a:r>
              <a:rPr lang="ru-RU" sz="1300" b="1" dirty="0"/>
              <a:t> </a:t>
            </a:r>
            <a:r>
              <a:rPr lang="ru-RU" sz="1300" b="1" dirty="0" err="1"/>
              <a:t>продовжується</a:t>
            </a:r>
            <a:r>
              <a:rPr lang="ru-RU" sz="1300" b="1" dirty="0"/>
              <a:t> </a:t>
            </a:r>
            <a:r>
              <a:rPr lang="ru-RU" sz="1300" b="1" dirty="0" err="1"/>
              <a:t>постійно</a:t>
            </a:r>
            <a:r>
              <a:rPr lang="ru-RU" sz="1300" b="1" dirty="0"/>
              <a:t> в </a:t>
            </a:r>
            <a:r>
              <a:rPr lang="ru-RU" sz="1300" b="1" dirty="0" err="1"/>
              <a:t>школі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за </a:t>
            </a:r>
            <a:r>
              <a:rPr lang="ru-RU" sz="1300" b="1" dirty="0" err="1"/>
              <a:t>її</a:t>
            </a:r>
            <a:r>
              <a:rPr lang="ru-RU" sz="1300" b="1" dirty="0"/>
              <a:t> </a:t>
            </a:r>
            <a:r>
              <a:rPr lang="ru-RU" sz="1300" b="1" dirty="0" err="1"/>
              <a:t>стінами</a:t>
            </a:r>
            <a:r>
              <a:rPr lang="ru-RU" sz="1300" b="1" dirty="0"/>
              <a:t>. Сам </a:t>
            </a:r>
            <a:r>
              <a:rPr lang="ru-RU" sz="1300" b="1" dirty="0" err="1"/>
              <a:t>навчальний</a:t>
            </a:r>
            <a:r>
              <a:rPr lang="ru-RU" sz="1300" b="1" dirty="0"/>
              <a:t> курс </a:t>
            </a:r>
            <a:r>
              <a:rPr lang="ru-RU" sz="1300" b="1" dirty="0" err="1"/>
              <a:t>є</a:t>
            </a:r>
            <a:r>
              <a:rPr lang="ru-RU" sz="1300" b="1" dirty="0"/>
              <a:t> </a:t>
            </a:r>
            <a:r>
              <a:rPr lang="ru-RU" sz="1300" b="1" dirty="0" err="1"/>
              <a:t>переважною</a:t>
            </a:r>
            <a:r>
              <a:rPr lang="ru-RU" sz="1300" b="1" dirty="0"/>
              <a:t> </a:t>
            </a:r>
            <a:r>
              <a:rPr lang="ru-RU" sz="1300" b="1" dirty="0" err="1"/>
              <a:t>мірою</a:t>
            </a:r>
            <a:r>
              <a:rPr lang="ru-RU" sz="1300" b="1" dirty="0"/>
              <a:t> </a:t>
            </a:r>
            <a:r>
              <a:rPr lang="ru-RU" sz="1300" b="1" dirty="0" err="1"/>
              <a:t>системотворчим</a:t>
            </a:r>
            <a:r>
              <a:rPr lang="ru-RU" sz="1300" b="1" dirty="0"/>
              <a:t> </a:t>
            </a:r>
            <a:r>
              <a:rPr lang="ru-RU" sz="1300" b="1" dirty="0" err="1"/>
              <a:t>стрижнем</a:t>
            </a:r>
            <a:r>
              <a:rPr lang="ru-RU" sz="1300" b="1" dirty="0"/>
              <a:t> </a:t>
            </a:r>
            <a:r>
              <a:rPr lang="ru-RU" sz="1300" b="1" dirty="0" err="1"/>
              <a:t>цього</a:t>
            </a:r>
            <a:r>
              <a:rPr lang="ru-RU" sz="1300" b="1" dirty="0"/>
              <a:t> </a:t>
            </a:r>
            <a:r>
              <a:rPr lang="ru-RU" sz="1300" b="1" dirty="0" err="1"/>
              <a:t>процесу</a:t>
            </a:r>
            <a:r>
              <a:rPr lang="ru-RU" sz="1300" b="1" dirty="0"/>
              <a:t>. Ось </a:t>
            </a:r>
            <a:r>
              <a:rPr lang="ru-RU" sz="1300" b="1" dirty="0" err="1"/>
              <a:t>чому</a:t>
            </a:r>
            <a:r>
              <a:rPr lang="ru-RU" sz="1300" b="1" dirty="0"/>
              <a:t> </a:t>
            </a:r>
            <a:r>
              <a:rPr lang="ru-RU" sz="1300" b="1" dirty="0" err="1"/>
              <a:t>важливо</a:t>
            </a:r>
            <a:r>
              <a:rPr lang="ru-RU" sz="1300" b="1" dirty="0"/>
              <a:t>, </a:t>
            </a:r>
            <a:r>
              <a:rPr lang="ru-RU" sz="1300" b="1" dirty="0" err="1"/>
              <a:t>щоб</a:t>
            </a:r>
            <a:r>
              <a:rPr lang="ru-RU" sz="1300" b="1" dirty="0"/>
              <a:t> робота </a:t>
            </a:r>
            <a:r>
              <a:rPr lang="ru-RU" sz="1300" b="1" dirty="0" err="1"/>
              <a:t>з</a:t>
            </a:r>
            <a:r>
              <a:rPr lang="ru-RU" sz="1300" b="1" dirty="0"/>
              <a:t> </a:t>
            </a:r>
            <a:r>
              <a:rPr lang="ru-RU" sz="1300" b="1" dirty="0" err="1"/>
              <a:t>дітьми</a:t>
            </a:r>
            <a:r>
              <a:rPr lang="ru-RU" sz="1300" b="1" dirty="0"/>
              <a:t>, </a:t>
            </a:r>
            <a:r>
              <a:rPr lang="ru-RU" sz="1300" b="1" dirty="0" err="1"/>
              <a:t>розпочата</a:t>
            </a:r>
            <a:r>
              <a:rPr lang="ru-RU" sz="1300" b="1" dirty="0"/>
              <a:t> на уроках, </a:t>
            </a:r>
            <a:r>
              <a:rPr lang="ru-RU" sz="1300" b="1" dirty="0" err="1"/>
              <a:t>продовжувалася</a:t>
            </a:r>
            <a:r>
              <a:rPr lang="ru-RU" sz="1300" b="1" dirty="0"/>
              <a:t> у </a:t>
            </a:r>
            <a:r>
              <a:rPr lang="ru-RU" sz="1300" b="1" dirty="0" err="1"/>
              <a:t>тій</a:t>
            </a:r>
            <a:r>
              <a:rPr lang="ru-RU" sz="1300" b="1" dirty="0"/>
              <a:t> </a:t>
            </a:r>
            <a:r>
              <a:rPr lang="ru-RU" sz="1300" b="1" dirty="0" err="1"/>
              <a:t>чи</a:t>
            </a:r>
            <a:r>
              <a:rPr lang="ru-RU" sz="1300" b="1" dirty="0"/>
              <a:t> </a:t>
            </a:r>
            <a:r>
              <a:rPr lang="ru-RU" sz="1300" b="1" dirty="0" err="1"/>
              <a:t>іншій</a:t>
            </a:r>
            <a:r>
              <a:rPr lang="ru-RU" sz="1300" b="1" dirty="0"/>
              <a:t> </a:t>
            </a:r>
            <a:r>
              <a:rPr lang="ru-RU" sz="1300" b="1" dirty="0" err="1"/>
              <a:t>формі</a:t>
            </a:r>
            <a:r>
              <a:rPr lang="ru-RU" sz="1300" b="1" dirty="0"/>
              <a:t>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після</a:t>
            </a:r>
            <a:r>
              <a:rPr lang="ru-RU" sz="1300" b="1" dirty="0"/>
              <a:t> них, </a:t>
            </a:r>
            <a:r>
              <a:rPr lang="ru-RU" sz="1300" b="1" dirty="0" err="1"/>
              <a:t>наприклад</a:t>
            </a:r>
            <a:r>
              <a:rPr lang="ru-RU" sz="1300" b="1" dirty="0"/>
              <a:t>, у </a:t>
            </a:r>
            <a:r>
              <a:rPr lang="ru-RU" sz="1300" b="1" dirty="0" err="1"/>
              <a:t>групі</a:t>
            </a:r>
            <a:r>
              <a:rPr lang="ru-RU" sz="1300" b="1" dirty="0"/>
              <a:t> </a:t>
            </a:r>
            <a:r>
              <a:rPr lang="ru-RU" sz="1300" b="1" dirty="0" err="1"/>
              <a:t>продовженого</a:t>
            </a:r>
            <a:r>
              <a:rPr lang="ru-RU" sz="1300" b="1" dirty="0"/>
              <a:t> дня, на </a:t>
            </a:r>
            <a:r>
              <a:rPr lang="ru-RU" sz="1300" b="1" dirty="0" err="1"/>
              <a:t>позакласних</a:t>
            </a:r>
            <a:r>
              <a:rPr lang="ru-RU" sz="1300" b="1" dirty="0"/>
              <a:t> заходах, «</a:t>
            </a:r>
            <a:r>
              <a:rPr lang="ru-RU" sz="1300" b="1" dirty="0" err="1"/>
              <a:t>тижнях</a:t>
            </a:r>
            <a:r>
              <a:rPr lang="ru-RU" sz="1300" b="1" dirty="0"/>
              <a:t> </a:t>
            </a:r>
            <a:r>
              <a:rPr lang="ru-RU" sz="1300" b="1" dirty="0" err="1"/>
              <a:t>природознавства</a:t>
            </a:r>
            <a:r>
              <a:rPr lang="ru-RU" sz="1300" b="1" dirty="0"/>
              <a:t> в </a:t>
            </a:r>
            <a:r>
              <a:rPr lang="ru-RU" sz="1300" b="1" dirty="0" err="1"/>
              <a:t>школі</a:t>
            </a:r>
            <a:r>
              <a:rPr lang="ru-RU" sz="1300" b="1" dirty="0"/>
              <a:t>». </a:t>
            </a:r>
            <a:r>
              <a:rPr lang="ru-RU" sz="1300" b="1" dirty="0" err="1"/>
              <a:t>Необхідно</a:t>
            </a:r>
            <a:r>
              <a:rPr lang="ru-RU" sz="1300" b="1" dirty="0"/>
              <a:t> </a:t>
            </a:r>
            <a:r>
              <a:rPr lang="ru-RU" sz="1300" b="1" dirty="0" err="1"/>
              <a:t>прагнути</a:t>
            </a:r>
            <a:r>
              <a:rPr lang="ru-RU" sz="1300" b="1" dirty="0"/>
              <a:t> до того, </a:t>
            </a:r>
            <a:r>
              <a:rPr lang="ru-RU" sz="1300" b="1" dirty="0" err="1"/>
              <a:t>щоб</a:t>
            </a:r>
            <a:r>
              <a:rPr lang="ru-RU" sz="1300" b="1" dirty="0"/>
              <a:t> батьки </a:t>
            </a:r>
            <a:r>
              <a:rPr lang="ru-RU" sz="1300" b="1" dirty="0" err="1"/>
              <a:t>учнів</a:t>
            </a:r>
            <a:r>
              <a:rPr lang="ru-RU" sz="1300" b="1" dirty="0"/>
              <a:t> у </a:t>
            </a:r>
            <a:r>
              <a:rPr lang="ru-RU" sz="1300" b="1" dirty="0" err="1"/>
              <a:t>щоденному</a:t>
            </a:r>
            <a:r>
              <a:rPr lang="ru-RU" sz="1300" b="1" dirty="0"/>
              <a:t> </a:t>
            </a:r>
            <a:r>
              <a:rPr lang="ru-RU" sz="1300" b="1" dirty="0" err="1"/>
              <a:t>спілкуванні</a:t>
            </a:r>
            <a:r>
              <a:rPr lang="ru-RU" sz="1300" b="1" dirty="0"/>
              <a:t> </a:t>
            </a:r>
            <a:r>
              <a:rPr lang="ru-RU" sz="1300" b="1" dirty="0" err="1"/>
              <a:t>зі</a:t>
            </a:r>
            <a:r>
              <a:rPr lang="ru-RU" sz="1300" b="1" dirty="0"/>
              <a:t> </a:t>
            </a:r>
            <a:r>
              <a:rPr lang="ru-RU" sz="1300" b="1" dirty="0" err="1"/>
              <a:t>своїми</a:t>
            </a:r>
            <a:r>
              <a:rPr lang="ru-RU" sz="1300" b="1" dirty="0"/>
              <a:t> </a:t>
            </a:r>
            <a:r>
              <a:rPr lang="ru-RU" sz="1300" b="1" dirty="0" err="1"/>
              <a:t>дітьми</a:t>
            </a:r>
            <a:r>
              <a:rPr lang="ru-RU" sz="1300" b="1" dirty="0"/>
              <a:t> </a:t>
            </a:r>
            <a:r>
              <a:rPr lang="ru-RU" sz="1300" b="1" dirty="0" err="1"/>
              <a:t>підтримували</a:t>
            </a:r>
            <a:r>
              <a:rPr lang="ru-RU" sz="1300" b="1" dirty="0"/>
              <a:t> </a:t>
            </a:r>
            <a:r>
              <a:rPr lang="ru-RU" sz="1300" b="1" dirty="0" err="1"/>
              <a:t>їхні</a:t>
            </a:r>
            <a:r>
              <a:rPr lang="ru-RU" sz="1300" b="1" dirty="0"/>
              <a:t> </a:t>
            </a:r>
            <a:r>
              <a:rPr lang="ru-RU" sz="1300" b="1" dirty="0" err="1"/>
              <a:t>пізнавальні</a:t>
            </a:r>
            <a:r>
              <a:rPr lang="ru-RU" sz="1300" b="1" dirty="0"/>
              <a:t> </a:t>
            </a:r>
            <a:r>
              <a:rPr lang="ru-RU" sz="1300" b="1" dirty="0" err="1"/>
              <a:t>ініціативи</a:t>
            </a:r>
            <a:r>
              <a:rPr lang="ru-RU" sz="1300" b="1" dirty="0"/>
              <a:t>, </a:t>
            </a:r>
            <a:r>
              <a:rPr lang="ru-RU" sz="1300" b="1" dirty="0" err="1"/>
              <a:t>які</a:t>
            </a:r>
            <a:r>
              <a:rPr lang="ru-RU" sz="1300" b="1" dirty="0"/>
              <a:t> </a:t>
            </a:r>
            <a:r>
              <a:rPr lang="ru-RU" sz="1300" b="1" dirty="0" err="1"/>
              <a:t>пробуджуються</a:t>
            </a:r>
            <a:r>
              <a:rPr lang="ru-RU" sz="1300" b="1" dirty="0"/>
              <a:t> на уроках. </a:t>
            </a:r>
            <a:r>
              <a:rPr lang="ru-RU" sz="1300" b="1" dirty="0" err="1"/>
              <a:t>Це</a:t>
            </a:r>
            <a:r>
              <a:rPr lang="ru-RU" sz="1300" b="1" dirty="0"/>
              <a:t> </a:t>
            </a:r>
            <a:r>
              <a:rPr lang="ru-RU" sz="1300" b="1" dirty="0" err="1"/>
              <a:t>можуть</a:t>
            </a:r>
            <a:r>
              <a:rPr lang="ru-RU" sz="1300" b="1" dirty="0"/>
              <a:t> бути </a:t>
            </a:r>
            <a:r>
              <a:rPr lang="ru-RU" sz="1300" b="1" dirty="0" err="1"/>
              <a:t>і</a:t>
            </a:r>
            <a:r>
              <a:rPr lang="ru-RU" sz="1300" b="1" dirty="0"/>
              <a:t> </a:t>
            </a:r>
            <a:r>
              <a:rPr lang="ru-RU" sz="1300" b="1" dirty="0" err="1"/>
              <a:t>конкретні</a:t>
            </a:r>
            <a:r>
              <a:rPr lang="ru-RU" sz="1300" b="1" dirty="0"/>
              <a:t> </a:t>
            </a:r>
            <a:r>
              <a:rPr lang="ru-RU" sz="1300" b="1" dirty="0" err="1"/>
              <a:t>завдання</a:t>
            </a:r>
            <a:r>
              <a:rPr lang="ru-RU" sz="1300" b="1" dirty="0"/>
              <a:t> для </a:t>
            </a:r>
            <a:r>
              <a:rPr lang="ru-RU" sz="1300" b="1" dirty="0" err="1"/>
              <a:t>домашніх</a:t>
            </a:r>
            <a:r>
              <a:rPr lang="ru-RU" sz="1300" b="1" dirty="0"/>
              <a:t> </a:t>
            </a:r>
            <a:r>
              <a:rPr lang="ru-RU" sz="1300" b="1" dirty="0" err="1"/>
              <a:t>дослідів</a:t>
            </a:r>
            <a:r>
              <a:rPr lang="ru-RU" sz="1300" b="1" dirty="0"/>
              <a:t>, </a:t>
            </a:r>
            <a:r>
              <a:rPr lang="ru-RU" sz="1300" b="1" dirty="0" err="1"/>
              <a:t>читання</a:t>
            </a:r>
            <a:r>
              <a:rPr lang="ru-RU" sz="1300" b="1" dirty="0"/>
              <a:t> та </a:t>
            </a:r>
            <a:r>
              <a:rPr lang="ru-RU" sz="1300" b="1" dirty="0" err="1"/>
              <a:t>отримання</a:t>
            </a:r>
            <a:r>
              <a:rPr lang="ru-RU" sz="1300" b="1" dirty="0"/>
              <a:t> </a:t>
            </a:r>
            <a:r>
              <a:rPr lang="ru-RU" sz="1300" b="1" dirty="0" err="1"/>
              <a:t>інформації</a:t>
            </a:r>
            <a:r>
              <a:rPr lang="ru-RU" sz="1300" b="1" dirty="0"/>
              <a:t> для </a:t>
            </a:r>
            <a:r>
              <a:rPr lang="ru-RU" sz="1300" b="1" dirty="0" err="1"/>
              <a:t>дорослих</a:t>
            </a:r>
            <a:r>
              <a:rPr lang="ru-RU" sz="1300" b="1" dirty="0"/>
              <a:t>.</a:t>
            </a:r>
            <a:br>
              <a:rPr lang="ru-RU" sz="1300" b="1" dirty="0"/>
            </a:br>
            <a:r>
              <a:rPr lang="ru-RU" sz="1300" b="1" dirty="0"/>
              <a:t> </a:t>
            </a:r>
            <a:br>
              <a:rPr lang="ru-RU" sz="1300" b="1" dirty="0"/>
            </a:br>
            <a:r>
              <a:rPr lang="ru-RU" sz="1300" b="1" dirty="0"/>
              <a:t> </a:t>
            </a:r>
            <a:br>
              <a:rPr lang="ru-RU" sz="1300" b="1" dirty="0"/>
            </a:br>
            <a:r>
              <a:rPr lang="ru-RU" sz="1300" b="1" dirty="0"/>
              <a:t> </a:t>
            </a:r>
            <a:br>
              <a:rPr lang="ru-RU" sz="1300" b="1" dirty="0"/>
            </a:br>
            <a:endParaRPr lang="ru-RU" sz="1300" b="1" dirty="0"/>
          </a:p>
        </p:txBody>
      </p:sp>
      <p:pic>
        <p:nvPicPr>
          <p:cNvPr id="4098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643834"/>
            <a:ext cx="762000" cy="952500"/>
          </a:xfrm>
          <a:prstGeom prst="rect">
            <a:avLst/>
          </a:prstGeom>
          <a:noFill/>
        </p:spPr>
      </p:pic>
      <p:pic>
        <p:nvPicPr>
          <p:cNvPr id="4099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09687" cy="1670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6cff3_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143776" cy="9144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   </a:t>
            </a:r>
            <a:endParaRPr lang="ru-RU" sz="13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28700" y="1000100"/>
            <a:ext cx="5472134" cy="6518300"/>
          </a:xfrm>
        </p:spPr>
        <p:txBody>
          <a:bodyPr/>
          <a:lstStyle/>
          <a:p>
            <a:r>
              <a:rPr lang="uk-UA" dirty="0" smtClean="0"/>
              <a:t>Використана література: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32" y="1500166"/>
            <a:ext cx="571504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ru-RU" sz="1400" b="1" dirty="0" smtClean="0"/>
              <a:t>       Закон </a:t>
            </a:r>
            <a:r>
              <a:rPr lang="ru-RU" sz="1400" b="1" dirty="0" err="1" smtClean="0"/>
              <a:t>України</a:t>
            </a:r>
            <a:r>
              <a:rPr lang="ru-RU" sz="1400" b="1" dirty="0" smtClean="0"/>
              <a:t> «Про </a:t>
            </a:r>
            <a:r>
              <a:rPr lang="ru-RU" sz="1400" b="1" dirty="0" err="1" smtClean="0"/>
              <a:t>освіту</a:t>
            </a:r>
            <a:r>
              <a:rPr lang="ru-RU" sz="1400" b="1" dirty="0" smtClean="0"/>
              <a:t>», 1991</a:t>
            </a:r>
            <a:br>
              <a:rPr lang="ru-RU" sz="1400" b="1" dirty="0" smtClean="0"/>
            </a:br>
            <a:r>
              <a:rPr lang="ru-RU" sz="1400" b="1" dirty="0" smtClean="0"/>
              <a:t> Закон </a:t>
            </a:r>
            <a:r>
              <a:rPr lang="ru-RU" sz="1400" b="1" dirty="0" err="1" smtClean="0"/>
              <a:t>України</a:t>
            </a:r>
            <a:r>
              <a:rPr lang="ru-RU" sz="1400" b="1" dirty="0" smtClean="0"/>
              <a:t> «Про </a:t>
            </a:r>
            <a:r>
              <a:rPr lang="ru-RU" sz="1400" b="1" dirty="0" err="1" smtClean="0"/>
              <a:t>загальну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середню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освіту</a:t>
            </a:r>
            <a:r>
              <a:rPr lang="ru-RU" sz="1400" b="1" dirty="0" smtClean="0"/>
              <a:t>»</a:t>
            </a:r>
            <a:br>
              <a:rPr lang="ru-RU" sz="1400" b="1" dirty="0" smtClean="0"/>
            </a:br>
            <a:r>
              <a:rPr lang="ru-RU" sz="1400" b="1" dirty="0" smtClean="0"/>
              <a:t>Постанова </a:t>
            </a:r>
            <a:r>
              <a:rPr lang="ru-RU" sz="1400" b="1" dirty="0" err="1" smtClean="0"/>
              <a:t>Кабінету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Міністрів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16 листопада 2000 року за №1717 «Про </a:t>
            </a:r>
            <a:r>
              <a:rPr lang="ru-RU" sz="1400" b="1" dirty="0" err="1" smtClean="0"/>
              <a:t>перехід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загальнонавчальних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закладів</a:t>
            </a:r>
            <a:r>
              <a:rPr lang="ru-RU" sz="1400" b="1" dirty="0" smtClean="0"/>
              <a:t> на </a:t>
            </a:r>
            <a:r>
              <a:rPr lang="ru-RU" sz="1400" b="1" dirty="0" err="1" smtClean="0"/>
              <a:t>новий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зміст</a:t>
            </a:r>
            <a:r>
              <a:rPr lang="ru-RU" sz="1400" b="1" dirty="0" smtClean="0"/>
              <a:t>, структуру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12- </a:t>
            </a:r>
            <a:r>
              <a:rPr lang="ru-RU" sz="1400" b="1" dirty="0" err="1" smtClean="0"/>
              <a:t>річний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термін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навчання</a:t>
            </a:r>
            <a:r>
              <a:rPr lang="ru-RU" sz="1400" b="1" dirty="0" smtClean="0"/>
              <a:t>»</a:t>
            </a:r>
            <a:br>
              <a:rPr lang="ru-RU" sz="1400" b="1" dirty="0" smtClean="0"/>
            </a:br>
            <a:r>
              <a:rPr lang="ru-RU" sz="1400" b="1" dirty="0" smtClean="0"/>
              <a:t> </a:t>
            </a:r>
            <a:r>
              <a:rPr lang="ru-RU" sz="1400" b="1" dirty="0" err="1" smtClean="0"/>
              <a:t>Сиротенко</a:t>
            </a:r>
            <a:r>
              <a:rPr lang="ru-RU" sz="1400" b="1" dirty="0" smtClean="0"/>
              <a:t> Г.О. </a:t>
            </a:r>
            <a:r>
              <a:rPr lang="ru-RU" sz="1400" b="1" dirty="0" err="1" smtClean="0"/>
              <a:t>Сучасний</a:t>
            </a:r>
            <a:r>
              <a:rPr lang="ru-RU" sz="1400" b="1" dirty="0" smtClean="0"/>
              <a:t> урок: </a:t>
            </a:r>
            <a:r>
              <a:rPr lang="ru-RU" sz="1400" b="1" dirty="0" err="1" smtClean="0"/>
              <a:t>інтерактивні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технології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навчання</a:t>
            </a:r>
            <a:r>
              <a:rPr lang="ru-RU" sz="1400" b="1" dirty="0" smtClean="0"/>
              <a:t>. – </a:t>
            </a:r>
            <a:r>
              <a:rPr lang="ru-RU" sz="1400" b="1" dirty="0" err="1" smtClean="0"/>
              <a:t>Харків</a:t>
            </a:r>
            <a:r>
              <a:rPr lang="ru-RU" sz="1400" b="1" dirty="0" smtClean="0"/>
              <a:t>: Вид. </a:t>
            </a:r>
            <a:r>
              <a:rPr lang="ru-RU" sz="1400" b="1" dirty="0" err="1" smtClean="0"/>
              <a:t>група</a:t>
            </a:r>
            <a:r>
              <a:rPr lang="ru-RU" sz="1400" b="1" dirty="0" smtClean="0"/>
              <a:t> “Основа”, 2003</a:t>
            </a:r>
            <a:br>
              <a:rPr lang="ru-RU" sz="1400" b="1" dirty="0" smtClean="0"/>
            </a:br>
            <a:r>
              <a:rPr lang="ru-RU" sz="1400" b="1" dirty="0" err="1" smtClean="0"/>
              <a:t>Антіпова</a:t>
            </a:r>
            <a:r>
              <a:rPr lang="ru-RU" sz="1400" b="1" dirty="0" smtClean="0"/>
              <a:t> Г.О. </a:t>
            </a:r>
            <a:r>
              <a:rPr lang="ru-RU" sz="1400" b="1" dirty="0" err="1" smtClean="0"/>
              <a:t>Методи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викладання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громадянської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освіти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середній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загальноосвітній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школі</a:t>
            </a:r>
            <a:r>
              <a:rPr lang="ru-RU" sz="1400" b="1" dirty="0" smtClean="0"/>
              <a:t> США. – </a:t>
            </a:r>
            <a:r>
              <a:rPr lang="ru-RU" sz="1400" b="1" dirty="0" err="1" smtClean="0"/>
              <a:t>Луганськ</a:t>
            </a:r>
            <a:r>
              <a:rPr lang="ru-RU" sz="1400" b="1" dirty="0" smtClean="0"/>
              <a:t>: </a:t>
            </a:r>
            <a:r>
              <a:rPr lang="ru-RU" sz="1400" b="1" dirty="0" err="1" smtClean="0"/>
              <a:t>Луганський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педагогічний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університет</a:t>
            </a:r>
            <a:r>
              <a:rPr lang="ru-RU" sz="1400" b="1" dirty="0" smtClean="0"/>
              <a:t>, 2006</a:t>
            </a:r>
            <a:br>
              <a:rPr lang="ru-RU" sz="1400" b="1" dirty="0" smtClean="0"/>
            </a:br>
            <a:r>
              <a:rPr lang="ru-RU" sz="1400" b="1" dirty="0" smtClean="0"/>
              <a:t> Панченко О., Оката О. </a:t>
            </a:r>
            <a:r>
              <a:rPr lang="ru-RU" sz="1400" b="1" dirty="0" err="1" smtClean="0"/>
              <a:t>Застосування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навчальному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процесі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активних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методів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навчання</a:t>
            </a:r>
            <a:r>
              <a:rPr lang="ru-RU" sz="1400" b="1" dirty="0" smtClean="0"/>
              <a:t> // </a:t>
            </a:r>
            <a:r>
              <a:rPr lang="ru-RU" sz="1400" b="1" dirty="0" err="1" smtClean="0"/>
              <a:t>Освіта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Технікуми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коледжі</a:t>
            </a:r>
            <a:r>
              <a:rPr lang="ru-RU" sz="1400" b="1" dirty="0" smtClean="0"/>
              <a:t>. – 2010. - № 1(25)</a:t>
            </a:r>
            <a:br>
              <a:rPr lang="ru-RU" sz="1400" b="1" dirty="0" smtClean="0"/>
            </a:br>
            <a:r>
              <a:rPr lang="ru-RU" sz="1400" b="1" dirty="0" err="1" smtClean="0"/>
              <a:t>Ніколаєва</a:t>
            </a:r>
            <a:r>
              <a:rPr lang="ru-RU" sz="1400" b="1" dirty="0" smtClean="0"/>
              <a:t> Л. </a:t>
            </a:r>
            <a:r>
              <a:rPr lang="ru-RU" sz="1400" b="1" dirty="0" err="1" smtClean="0"/>
              <a:t>Активні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методи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навчання</a:t>
            </a:r>
            <a:r>
              <a:rPr lang="ru-RU" sz="1400" b="1" dirty="0" smtClean="0"/>
              <a:t> для </a:t>
            </a:r>
            <a:r>
              <a:rPr lang="ru-RU" sz="1400" b="1" dirty="0" err="1" smtClean="0"/>
              <a:t>підвищення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розумової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діяльності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майбутніх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спеціалістів</a:t>
            </a:r>
            <a:r>
              <a:rPr lang="ru-RU" sz="1400" b="1" dirty="0" smtClean="0"/>
              <a:t> // </a:t>
            </a:r>
            <a:r>
              <a:rPr lang="ru-RU" sz="1400" b="1" dirty="0" err="1" smtClean="0"/>
              <a:t>Освіта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Технікуми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коледжі</a:t>
            </a:r>
            <a:r>
              <a:rPr lang="ru-RU" sz="1400" b="1" dirty="0" smtClean="0"/>
              <a:t>. – 2010 - № 1(25)</a:t>
            </a:r>
            <a:br>
              <a:rPr lang="ru-RU" sz="1400" b="1" dirty="0" smtClean="0"/>
            </a:br>
            <a:r>
              <a:rPr lang="ru-RU" sz="1400" b="1" dirty="0" smtClean="0"/>
              <a:t> </a:t>
            </a:r>
            <a:r>
              <a:rPr lang="ru-RU" sz="1400" b="1" dirty="0" err="1" smtClean="0"/>
              <a:t>Шеремета</a:t>
            </a:r>
            <a:r>
              <a:rPr lang="ru-RU" sz="1400" b="1" dirty="0" smtClean="0"/>
              <a:t> П. </a:t>
            </a:r>
            <a:r>
              <a:rPr lang="ru-RU" sz="1400" b="1" dirty="0" err="1" smtClean="0"/>
              <a:t>Дещо</a:t>
            </a:r>
            <a:r>
              <a:rPr lang="ru-RU" sz="1400" b="1" dirty="0" smtClean="0"/>
              <a:t> про </a:t>
            </a:r>
            <a:r>
              <a:rPr lang="ru-RU" sz="1400" b="1" dirty="0" err="1" smtClean="0"/>
              <a:t>методи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навчання</a:t>
            </a:r>
            <a:r>
              <a:rPr lang="ru-RU" sz="1400" b="1" dirty="0" smtClean="0"/>
              <a:t> // </a:t>
            </a:r>
            <a:r>
              <a:rPr lang="ru-RU" sz="1400" b="1" dirty="0" err="1" smtClean="0"/>
              <a:t>Рідна</a:t>
            </a:r>
            <a:r>
              <a:rPr lang="ru-RU" sz="1400" b="1" dirty="0" smtClean="0"/>
              <a:t> школа. – 2004 - № 6(893)</a:t>
            </a:r>
            <a:br>
              <a:rPr lang="ru-RU" sz="1400" b="1" dirty="0" smtClean="0"/>
            </a:br>
            <a:r>
              <a:rPr lang="ru-RU" sz="1400" b="1" dirty="0" smtClean="0"/>
              <a:t> </a:t>
            </a:r>
            <a:r>
              <a:rPr lang="ru-RU" sz="1400" b="1" dirty="0" err="1" smtClean="0"/>
              <a:t>Португальський</a:t>
            </a:r>
            <a:r>
              <a:rPr lang="ru-RU" sz="1400" b="1" dirty="0" smtClean="0"/>
              <a:t> О. </a:t>
            </a:r>
            <a:r>
              <a:rPr lang="ru-RU" sz="1400" b="1" dirty="0" err="1" smtClean="0"/>
              <a:t>Проблемно-символічні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сигнали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курсі</a:t>
            </a:r>
            <a:r>
              <a:rPr lang="ru-RU" sz="1400" b="1" dirty="0" smtClean="0"/>
              <a:t> « </a:t>
            </a:r>
            <a:r>
              <a:rPr lang="ru-RU" sz="1400" b="1" dirty="0" err="1" smtClean="0"/>
              <a:t>Географія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материків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океанів</a:t>
            </a:r>
            <a:r>
              <a:rPr lang="ru-RU" sz="1400" b="1" dirty="0" smtClean="0"/>
              <a:t> » // </a:t>
            </a:r>
            <a:r>
              <a:rPr lang="ru-RU" sz="1400" b="1" dirty="0" err="1" smtClean="0"/>
              <a:t>Краєзнавство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Географія</a:t>
            </a:r>
            <a:r>
              <a:rPr lang="ru-RU" sz="1400" b="1" dirty="0" smtClean="0"/>
              <a:t>. Туризм. – 2004. - № 33 ( 374 ).</a:t>
            </a:r>
            <a:br>
              <a:rPr lang="ru-RU" sz="1400" b="1" dirty="0" smtClean="0"/>
            </a:br>
            <a:r>
              <a:rPr lang="ru-RU" sz="1400" b="1" dirty="0" err="1" smtClean="0"/>
              <a:t>Португальський</a:t>
            </a:r>
            <a:r>
              <a:rPr lang="ru-RU" sz="1400" b="1" dirty="0" smtClean="0"/>
              <a:t> О. </a:t>
            </a:r>
            <a:r>
              <a:rPr lang="ru-RU" sz="1400" b="1" dirty="0" err="1" smtClean="0"/>
              <a:t>Проблемно-символічні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сигнали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курсі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природознавства</a:t>
            </a:r>
            <a:r>
              <a:rPr lang="ru-RU" sz="1400" b="1" dirty="0" smtClean="0"/>
              <a:t>. 5 </a:t>
            </a:r>
            <a:r>
              <a:rPr lang="ru-RU" sz="1400" b="1" dirty="0" err="1" smtClean="0"/>
              <a:t>клас</a:t>
            </a:r>
            <a:r>
              <a:rPr lang="ru-RU" sz="1400" b="1" dirty="0" smtClean="0"/>
              <a:t> // </a:t>
            </a:r>
            <a:r>
              <a:rPr lang="ru-RU" sz="1400" b="1" dirty="0" err="1" smtClean="0"/>
              <a:t>Краєзнавство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Географія</a:t>
            </a:r>
            <a:r>
              <a:rPr lang="ru-RU" sz="1400" b="1" dirty="0" smtClean="0"/>
              <a:t>. Туризм. – 2009. - № 1 ( 582 ).</a:t>
            </a:r>
            <a:br>
              <a:rPr lang="ru-RU" sz="1400" b="1" dirty="0" smtClean="0"/>
            </a:br>
            <a:r>
              <a:rPr lang="ru-RU" sz="1400" b="1" dirty="0" smtClean="0"/>
              <a:t> </a:t>
            </a:r>
            <a:r>
              <a:rPr lang="ru-RU" sz="1400" b="1" dirty="0" err="1" smtClean="0"/>
              <a:t>Португальський</a:t>
            </a:r>
            <a:r>
              <a:rPr lang="ru-RU" sz="1400" b="1" dirty="0" smtClean="0"/>
              <a:t> О. </a:t>
            </a:r>
            <a:r>
              <a:rPr lang="ru-RU" sz="1400" b="1" dirty="0" err="1" smtClean="0"/>
              <a:t>Проблемно-символічні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сигнали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Природознавство</a:t>
            </a:r>
            <a:r>
              <a:rPr lang="ru-RU" sz="1400" b="1" dirty="0" smtClean="0"/>
              <a:t>. 6 </a:t>
            </a:r>
            <a:r>
              <a:rPr lang="ru-RU" sz="1400" b="1" dirty="0" err="1" smtClean="0"/>
              <a:t>клас</a:t>
            </a:r>
            <a:r>
              <a:rPr lang="ru-RU" sz="1400" b="1" dirty="0" smtClean="0"/>
              <a:t> // </a:t>
            </a:r>
            <a:r>
              <a:rPr lang="ru-RU" sz="1400" b="1" dirty="0" err="1" smtClean="0"/>
              <a:t>Краєзнавство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Географія</a:t>
            </a:r>
            <a:r>
              <a:rPr lang="ru-RU" sz="1400" b="1" dirty="0" smtClean="0"/>
              <a:t>. Туризм. – 2009. - № 37 ( 618 ). 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pic>
        <p:nvPicPr>
          <p:cNvPr id="5122" name="Picture 2" descr="D:\шаблони презентацій\картинки\png\thumb_wax_u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7715272"/>
            <a:ext cx="762000" cy="952500"/>
          </a:xfrm>
          <a:prstGeom prst="rect">
            <a:avLst/>
          </a:prstGeom>
          <a:noFill/>
        </p:spPr>
      </p:pic>
      <p:pic>
        <p:nvPicPr>
          <p:cNvPr id="5123" name="Picture 3" descr="D:\шаблони презентацій\картинки\png\7d9f61c7a7a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04" y="0"/>
            <a:ext cx="1284527" cy="1638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276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Рекомендації  щодо  вивчення природознавства у 2013-2014 навчальному  році та  формування навички  складання  міні – проектів учнями 5класу. </vt:lpstr>
      <vt:lpstr>Підготувала: вчитель географії ЗОШ  1-2 ступенів  с. Дзвиняч Теслюк Наталія Ярославівна</vt:lpstr>
      <vt:lpstr>«Природознавство» – предмет, який поєднує в собі елементи знань з біології, географії, фізики, хімії, астрономії та екології. Він завершує природничо-наукову складову предмета «Природознавство» початкової школи і є пропедевтикою для систематичних курсів фізики, хімії, біології, географії та астрономії в основній школі. Зміст і методика природознавства формують цілісне сприйняття навколишнього світу, екологічну грамотність і відрізняються практичною спрямованістю. Згідно з новою редакцією Державного стандарту базової і повної загальної середньої освіти мета навчання природознавства полягає у формуванні природознавчої компетентності учнів через засвоєння системи інтегрованих знань про природу і людину, основ екологічних знань, удосконалення способів навчально-пізнавальної діяльності, розвиток ціннісних орієнтацій у ставленні до природи. Досягнення цієї мети забезпечується шляхом реалізації нового змісту навчання та організації навчально-виховного процесу на засадах компетентнісного, діяльнісного підходів та особистісно-орієнтованого навчання. Основні положення Державного стандарту спрямовані не стільки на засвоєння суми природничо-наукових знань, скільки на формування вмінь здобувати ці знання. Державний стандарт зобов'язує забезпечувати практико-орієнтовану діяльність учнів з вивчення визначених  питань, соціальну та особистісну значимість цієї діяльності. У рамках практичної діяльності школярів з вивчення і збереження природи рідного краю, спостереження й оцінки екологічного стану навколишнього природного середовища виховуються необхідні ціннісні орієнтації у ставленні до природного середовища. Усе це підвищує виховний потенціал природничої освіти. У 2013-2014 навчальному році вивчення природознавства у 5 класі здійснюватиметься за новою навчальною програмою для 5 класів загальноосвітніх навчальних закладів, розробленою  на основі нового Державного стандарту базової і повної загальної середньої освіти (постанова Кабінету Міністрів України від 23.11.2011 р. № 1392) і затвердженою наказом Міністерства від 6.06.2012 р. № 664. Типовими навчальними планами на вивчення предмета «Природознавство» в 5 класі за новою програмою передбачено 2 години на тиждень. Загальний обсяг навчального часу становить 70 год, з них 3 год – резервний час, який може бути використаний для організації різноманітних форм навчальної діяльності: екскурсій, проектної та дослідницької  діяльності учнів, роботи з додатковими джерелами інформації, корекції та узагальнення знань.   </vt:lpstr>
      <vt:lpstr>Зміст природознавства для 5 класу поєднує в собі емпіричну спрямованість вивчення природи з оволодінням елементами природничо-наукових методів пізнання на рівні окремих прийомів дослідницької діяльності. В рамках природознавства розширюються знання учнів про різноманіття природних об'єктів, отримані в початковій школі, здійснюється систематизації знань про природні об'єкти та будову Всесвіту, формування первинних уявлень про взаємозв'язок між світом живої і неживої природи, між організмами, а також між діяльністю людини і змінами, що відбуваються в навколишньому середовищі. Вивчення природи своєї місцевості, усвідомлення себе частиною цієї природи сприяє формуванню у школярів емоційно-ціннісного ставлення до природи. Такий зміст предмета відповідає як віковим особливостям дітей, так і екологічним вимогам сучасного життя. В основу програми покладено діяльнісний підхід.  Оволодіння учнями окремими прийомами дослідницької діяльності є найбільш істотною функцією природознавства як пропедевтичного природничого курсу. Програма визначає обов'язковий перелік способів діяльності, до яких відносяться: визначення (впізнавання), спостереження, опис, порівняння природних об'єктів, вимірювання, проведення дослідів, використання довідкової літератури, участь у соціально-орієнтованій діяльності з вивчення екологічних проблем своєї місцевості. Програма визначає мінімальну кількість демонстрацій,  практичних робіт, практичних занять, завдань для дослідницького практикуму і проектної діяльності. В якості пріоритетів програма розглядає формування у школярів способів роботи з природничою інформацією, комунікативних умінь, а також набуття  елементів природознавчої, здоров'язбережувальної та екологічної компетенцій.   </vt:lpstr>
      <vt:lpstr>Проектна технологія навчання сприяє самостійній діяльності учнів щодо розв’язання тієї чи іншої проблеми з використанням різноманітних засобів інтеграції знань і вмінь з різних галузей. Результати виконаних проектів мають бути безпосередньо пов’язані з реальним життям. Форма представлення проекту може бути різна: теоретичне розв’язання проблеми, діюча модель, плакат, екологічний знак, план дій, результат, готовий до впровадження, тощо. Виконання проекту передбачає декілька послідовних дій: визначення мети проекту; висування ідей проекту і вибір з-поміж них кращої; планування проектної діяльності; безпосередня реалізація проекту; презентація проекту; оцінювання проекту і власної діяльності у ньому (самооцінювання). Участь у проектній діяльності передбачає розвиток в учнів самостійності, ініціативності, креативності, здатності визначати мету діяльності. Працюючи над проектом, діти вчаться самостійно мислити, знаходити і розв’язувати проблеми, у них розвиваються здібності до прогнозування результатів, можливих наслідків різних варіантів розв’язання проблеми, формується вміння встановлювати причинно-наслідкові зв’язки. П’ятикласники навчаються планувати свою роботу, працювати в групі, обговорювати висунуті ідеї, вислуховувати пропозиції інших членів групи, розподіляти завдання для виконання, знайомляться з вимогами до роботи (кінцевого продукту), дізнаються про джерела здобуття інформації. У проектній діяльності проявляється індивідуальність дитини, вона може самостійно визначитися у виборі способу діяльності. Учень, працюючи над проектом, проходить стадії планування, аналізу, синтезу, активної діяльності. При організації проектної діяльності можлива не тільки індивідуальна, самостійна, але і групова робота учнів. Це дозволяє формувати комунікативні навички та вміння. Постановка завдань, вирішення проблем підвищує мотивацію до проектної діяльності і припускає: цілепокладання, предметність, ініціативність, оригінальність у вирішенні пізнавальних питань, неординарність підходів, інтенсивність розумової праці, дослідницький досвід. </vt:lpstr>
      <vt:lpstr>Основні принципи організації проектної діяльності: • створення умов, що сприяють підтриманню природної цікавості учнів, їхнього інтересу і прагнення до самостійної роботи над вирішенням проблеми; • постійна увага до діяльності учнів у процесі навчання, готовність перебудовуватися у ході роботи на інший вид діяльності. Основні вміння і навички • вміти здобувати і практично використовувати знання, знаходити інформацію, аналізувати, інтерпретувати і адекватно використовувати її для вирішення проблем; • оволодіти технологією індивідуальної та групової проектної діяльності, навчити рефлексувати власну діяльність. За домінуючою діяльністю проекти можуть бути: практико-орієнтовані, дослідницькі, інформаційні, творчі, рольові (ігрові). Не менш важливим є питання оцінювання результативності роботи над проектом на всіх етапах роботи. Тут можна виділити два варіанти. Перший варіант оцінювання проекту передбачає обговорення етапів розробки, реалізації та захисту проекту. Можлива самооцінка і оцінка однокласників. Основними критеріями можуть бути: • Самостійність роботи над проектом • Актуальність та значимість теми • Повнота розкриття теми • Оригінальність вирішення проблеми • Артистизм і виразність виступу • Розкриття змісту проекту на презентації • Використання засобів наочності, технічних засобів. Перші чотири критерії – оцінка проекту, решта – оцінка презентації. Тематику міні-проектів учитель може змінювати відповідно до матеріально-технічного забезпечення, наявності власних цікавих дидактичних розробок, рівня підготовленості класу, інтересів дітей, регіональних особливостей природи рідного краю тощо. </vt:lpstr>
      <vt:lpstr>  З огляду на різні підходи до класифікації проектів кожний учитель вибирає власний тип проектів для  уроку, для певної категорії учнів.  Найбільш активну участь у проектних технологіях беруть учні старших класів, це зумовлено тим, що в програмі з інформатики, технологій, курсу з ІКТ, курсу «Шлях до успіху» передбачено захист проектів наприкінці даної теми або всього курсу.  Деякі найбільш успішні проекти вiдсилаються на різноманітні конкурси або представляються учнями  на екзаменi з інформатики ( якщо виконуються всі умови, які дозволяють учневі 11 класу замість екзамену захищати проект). До проектної діяльності залучаються не лише  учні старших класів, а і молодших. Інколи  батьки учнів молодших класів активно підключаються до проектної діяльності , і разом з учителем допомагають дітям. Розглянемо використання різного типу проектів на прикладі проектної діяльності учителів та учнів школи.          Предметно-змістова складова проектів Згідно  предметно  – змістової області виділяють проекти двох типів : монопроекти та міжпредметні. Монопроекти   – це проекти, які проводяться в рамках одного предмету, найбільш складних розділів або тем у ході серії занять. Робота над монопроектами вимагає знань і з інших областей наук для вирішення тієї чи іншої проблеми, яка лежить у руслі досліджуваної проблеми. Завдання: -          проаналізувати побут, звичаї, традиції певної суспільної групи населення; -          скласти кодекси честі і моралі; -          сконструювати моделі житла та створити аплікації одягу певного стану. Учитель постійно контролює виконання завдання, допомагає інформацією, відеоматеріалами, направляє учнів. На завершальному етапі учні презентують свою роботу у вигляді доповідей та створених власноруч макетів замків, одягу тощо. Міжпредметні проекти використовуються в позаурочний час. До них відносяться або невеликі проекти, що стосуються кількох предметів, або об’ємні, тривалі, загальні, які можуть вирішити проблему, важливу для всіх учасників проекту. Такі проекти вимагають кваліфікованої координації з боку спеціалістів, злагодженої роботи творчих груп, мають чітко виражені дослідницькі завдання, добре пророблені форми проміжних і підсумкових презентацій. </vt:lpstr>
      <vt:lpstr>    Напрямки дослідно-пізнавальної роботи в школі Пізнавально-дослідницька робота з учнями провадиться в школі  за наступними напрямами: Ø  пізнавально-дослідницька діяльність як складова навчального процесу (повідомлення, доповіді, реферати, проекти учнів); Ø  пізнавально-дослідницька діяльність , що доповнює навчальний процес (факультативи, спецкурси, творчі конкурси) Ø  пізнавально-дослідницька діяльність,  що здійснюється паралельно навчальному процесу (конкурси науково-дослідницьких робіт різного рівня, турніри  та олімпіади). При цьому пізнавально-дослідницька діяльність розглядається як: Ø  невід’ємна (а не додаткова) складова навчально-виховного процесу; Ø  логічне продовження науково орієнтованої навчальної праці  (а не принципово інший вид діяльності); Ø  найбільш ефективний спосіб формування науково орієнтованого мислення – підґрунтя конструктивного існування особистості в системі безперервної освіти; Ø  процес перманентний,  що знаходить своє виявлення в різних формах  залежно від віку,  виду навчальної діяльності,  особливостей мислення, специфіки навчального предмета, ступеня складності наукової проблеми; Ø  особливий, специфічний вид навчальної діяльності, у процесі якої учень, використовуючи теоретичні та практичні знання, уміння й навички, знаходить розв’язання певної наукової  (теоретичної або прикладної)  проблеми,  а також оригінально застосовує відомий науковий метод розв’язання будь-якої проблеми до аналізу, подiбних до неї. Не кожний учитель може взятися за таку працю , і не кожний учень може до кінця довести роботу, але ті, хто це зробив, мають дійсно наукову працю, яка б за змістом могла позмагатися з курсовими і навіть дипломними роботами студентів вузів Пізнання дітьми природи не обмежується рамками уроків. Воно продовжується постійно в школі і за її стінами. Сам навчальний курс є переважною мірою системотворчим стрижнем цього процесу. Ось чому важливо, щоб робота з дітьми, розпочата на уроках, продовжувалася у тій чи іншій формі і після них, наприклад, у групі продовженого дня, на позакласних заходах, «тижнях природознавства в школі». Необхідно прагнути до того, щоб батьки учнів у щоденному спілкуванні зі своїми дітьми підтримували їхні пізнавальні ініціативи, які пробуджуються на уроках. Це можуть бути і конкретні завдання для домашніх дослідів, читання та отримання інформації для дорослих.       </vt:lpstr>
      <vt:lpstr>   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«Природознавство» – предмет, який поєднує в собі елементи знань з біології, географії, фізики, хімії, астрономії та екології. Він завершує природничо-наукову складову предмета «Природознавство» початкової школи і є пропедевтикою для систематичних курсів фізики, хімії, біології, географії та астрономії в основній школі. Зміст і методика природознавства формують цілісне сприйняття навколишнього світу, екологічну грамотність і відрізняються практичною спрямованістю. Згідно з новою редакцією Державного стандарту базової і повної загальної середньої освіти мета навчання природознавства полягає у формуванні природознавчої компетентності учнів через засвоєння системи інтегрованих знань про природу і людину, основ екологічних знань, удосконалення способів навчально-пізнавальної діяльності, розвиток ціннісних орієнтацій у ставленні до природи. Досягнення цієї мети забезпечується шляхом реалізації нового змісту навчання та організації навчально-виховного процесу на засадах компетентнісного, діяльнісного підходів та особистісно-орієнтованого навчання. Основні положення Державного стандарту спрямовані не стільки на засвоєння суми природничо-наукових знань, скільки на формування вмінь здобувати ці знання. Державний стандарт зобов'язує забезпечувати практико-орієнтовану діяльність учнів з вивчення визначених  питань, соціальну та особистісну значимість цієї діяльності. У рамках практичної діяльності школярів з вивчення і збереження природи рідного краю, спостереження й оцінки екологічного стану навколишнього природного середовища виховуються необхідні ціннісні орієнтації у ставленні до природного середовища. Усе це підвищує виховний потенціал природничої освіти. У 2013-2014 навчальному році вивчення природознавства у 5 класі здійснюватиметься за новою навчальною програмою для 5 класів загальноосвітніх навчальних закладів, розробленою  на основі нового Державного стандарту базової і повної загальної середньої освіти (постанова Кабінету Міністрів України від 23.11.2011 р. № 1392) і затвердженою наказом Міністерства від 6.06.2012 р. № 664. Типовими навчальними планами на вивчення предмета «Природознавство» в 5 класі за новою програмою передбачено 2 години на тиждень. Загальний обсяг навчального часу становить 70 год, з них 3 год – резервний час, який може бути використаний для організації різноманітних форм навчальної діяльності: екскурсій, проектної та дослідницької  діяльності учнів, роботи з додатковими джерелами інформації, корекції та узагальнення знань.   </dc:title>
  <dc:creator>Администратор</dc:creator>
  <cp:lastModifiedBy>Администратор</cp:lastModifiedBy>
  <cp:revision>14</cp:revision>
  <dcterms:created xsi:type="dcterms:W3CDTF">2013-10-11T10:15:24Z</dcterms:created>
  <dcterms:modified xsi:type="dcterms:W3CDTF">2013-10-21T13:04:04Z</dcterms:modified>
</cp:coreProperties>
</file>