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6" r:id="rId3"/>
    <p:sldId id="276" r:id="rId4"/>
    <p:sldId id="259" r:id="rId5"/>
    <p:sldId id="307" r:id="rId6"/>
    <p:sldId id="308" r:id="rId7"/>
    <p:sldId id="309" r:id="rId8"/>
    <p:sldId id="310" r:id="rId9"/>
    <p:sldId id="287" r:id="rId10"/>
    <p:sldId id="311" r:id="rId11"/>
    <p:sldId id="312" r:id="rId12"/>
    <p:sldId id="313" r:id="rId13"/>
    <p:sldId id="289" r:id="rId14"/>
    <p:sldId id="290" r:id="rId15"/>
    <p:sldId id="314" r:id="rId16"/>
    <p:sldId id="315" r:id="rId17"/>
    <p:sldId id="294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1E54"/>
    <a:srgbClr val="003300"/>
    <a:srgbClr val="1D208F"/>
    <a:srgbClr val="F4E59C"/>
    <a:srgbClr val="DDDDDD"/>
    <a:srgbClr val="B2B2B2"/>
    <a:srgbClr val="D476D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9" autoAdjust="0"/>
    <p:restoredTop sz="94660"/>
  </p:normalViewPr>
  <p:slideViewPr>
    <p:cSldViewPr>
      <p:cViewPr>
        <p:scale>
          <a:sx n="76" d="100"/>
          <a:sy n="76" d="100"/>
        </p:scale>
        <p:origin x="-11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84CB633D-129B-4CB8-BAA4-C8D2AFAE8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E85DD-9CF0-40B9-920E-344AEF92F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15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CB4C-A5AD-4A6F-8621-03EA7D731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7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42150-F695-4616-A48C-7D05B8FF0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3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AC35-FA5E-4E1F-A784-BED7B7CC3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6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28C26-5D15-40E6-B296-06487F46A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22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55B6-C169-4331-898C-9BDE76DAF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5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8DE08-4D34-44CA-981B-5FF7E8308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6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C324-7639-4A48-83EC-B1F59E82B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7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54535-CED6-46B7-A4EA-5F336732D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01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2662-63B9-4DDC-93B3-4E7EC67A9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12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3D02F-DC38-4F0D-8D90-88ECDB3E18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00496" y="1643050"/>
            <a:ext cx="4972048" cy="2214578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</a:effectLst>
                <a:latin typeface="Baron Munchausen" pitchFamily="2" charset="0"/>
              </a:rPr>
              <a:t>З досвіду роботи вчителя географії ЗОШ І-ІІ ступенів </a:t>
            </a:r>
            <a:br>
              <a:rPr lang="uk-UA" sz="3600" dirty="0" smtClean="0">
                <a:solidFill>
                  <a:srgbClr val="002060"/>
                </a:soli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</a:effectLst>
                <a:latin typeface="Baron Munchausen" pitchFamily="2" charset="0"/>
              </a:rPr>
            </a:br>
            <a:r>
              <a:rPr lang="uk-UA" sz="3600" dirty="0" smtClean="0">
                <a:solidFill>
                  <a:srgbClr val="002060"/>
                </a:soli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</a:effectLst>
                <a:latin typeface="Baron Munchausen" pitchFamily="2" charset="0"/>
              </a:rPr>
              <a:t>с. </a:t>
            </a:r>
            <a:r>
              <a:rPr lang="uk-UA" sz="3600" dirty="0" err="1" smtClean="0">
                <a:solidFill>
                  <a:srgbClr val="002060"/>
                </a:soli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</a:effectLst>
                <a:latin typeface="Baron Munchausen" pitchFamily="2" charset="0"/>
              </a:rPr>
              <a:t>Дзвиняч</a:t>
            </a:r>
            <a:endParaRPr lang="en-US" sz="3600" dirty="0">
              <a:solidFill>
                <a:srgbClr val="002060"/>
              </a:solidFill>
              <a:effectLst>
                <a:glow rad="101600">
                  <a:schemeClr val="bg2">
                    <a:lumMod val="60000"/>
                    <a:lumOff val="40000"/>
                    <a:alpha val="60000"/>
                  </a:schemeClr>
                </a:glow>
              </a:effectLst>
              <a:latin typeface="Baron Munchausen" pitchFamily="2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ron Munchausen" pitchFamily="2" charset="0"/>
              </a:rPr>
              <a:t>Теслюк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ron Munchausen" pitchFamily="2" charset="0"/>
              </a:rPr>
              <a:t> Наталії Ярославівни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ron Munchaus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428604"/>
            <a:ext cx="6072230" cy="563563"/>
          </a:xfrm>
        </p:spPr>
        <p:txBody>
          <a:bodyPr/>
          <a:lstStyle/>
          <a:p>
            <a:pPr>
              <a:defRPr/>
            </a:pP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Вплив на особистість учнів </a:t>
            </a:r>
            <a:b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</a:b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мультимедійних методів навчання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ron Munchausen" pitchFamily="2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385" y="1350"/>
              <a:ext cx="984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Формування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Інформаційної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культури учнів</a:t>
              </a:r>
              <a:endParaRPr lang="ru-RU" sz="1400" b="1" dirty="0" smtClean="0">
                <a:solidFill>
                  <a:srgbClr val="181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125" y="1890"/>
              <a:ext cx="1240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Реалізація творчого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потенціалу   учнів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та формування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соціальних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і комунікативних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200" b="1" dirty="0" err="1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компетенцій</a:t>
              </a:r>
              <a:endParaRPr lang="ru-RU" sz="1200" b="1" dirty="0">
                <a:solidFill>
                  <a:srgbClr val="181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555" y="1980"/>
              <a:ext cx="949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uk-UA" sz="16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Розвиток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6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пізнавальної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6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активності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6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учнів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385" y="2475"/>
              <a:ext cx="110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Створення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цілісного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уявлення про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 наукову картину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uk-UA" sz="1400" b="1" dirty="0" smtClean="0">
                  <a:solidFill>
                    <a:srgbClr val="181000"/>
                  </a:solidFill>
                  <a:latin typeface="Arial" pitchFamily="34" charset="0"/>
                  <a:cs typeface="Arial" pitchFamily="34" charset="0"/>
                </a:rPr>
                <a:t>світу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211E54"/>
                </a:solidFill>
                <a:latin typeface="Baron Munchausen" pitchFamily="2" charset="0"/>
              </a:rPr>
              <a:t>У своїй роботі намагаюся пам'ятати:</a:t>
            </a:r>
            <a:endParaRPr lang="en-US" sz="4000" dirty="0">
              <a:solidFill>
                <a:srgbClr val="211E54"/>
              </a:solidFill>
              <a:latin typeface="Baron Munchausen" pitchFamily="2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562600" y="2819400"/>
            <a:ext cx="2819400" cy="2862322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uk-UA" sz="2000" b="1" dirty="0" smtClean="0">
                <a:solidFill>
                  <a:srgbClr val="211E54"/>
                </a:solidFill>
                <a:latin typeface="Baron Munchausen" pitchFamily="2" charset="0"/>
              </a:rPr>
              <a:t>У ході створення презентацій учні розвивають своє мислення і творчу уяву, використовуючи прийоми порівняння, виділення головного в навчальному матеріалі. </a:t>
            </a:r>
            <a:endParaRPr lang="ru-RU" sz="2000" b="1" dirty="0" smtClean="0">
              <a:solidFill>
                <a:srgbClr val="211E54"/>
              </a:solidFill>
              <a:latin typeface="Baron Munchausen" pitchFamily="2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200400" y="2819400"/>
            <a:ext cx="2971800" cy="2554545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uk-UA" sz="2000" b="1" dirty="0" smtClean="0">
                <a:solidFill>
                  <a:srgbClr val="211E54"/>
                </a:solidFill>
                <a:latin typeface="Baron Munchausen" pitchFamily="2" charset="0"/>
              </a:rPr>
              <a:t>У навчанні особливе значення надається власній діяльності дитини, її пошуку, розвитку творчої уяви, усвідомленню і застосуванню нею нових знань. 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838200" y="2819400"/>
            <a:ext cx="2971800" cy="1631216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r>
              <a:rPr lang="uk-UA" sz="2000" b="1" dirty="0" smtClean="0">
                <a:solidFill>
                  <a:srgbClr val="211E54"/>
                </a:solidFill>
                <a:latin typeface="Baron Munchausen" pitchFamily="2" charset="0"/>
              </a:rPr>
              <a:t>Власні мультимедійні презентації учнів – ефективна форма роботи в процесі розвитку їх творчих здібностей</a:t>
            </a:r>
            <a:endParaRPr lang="ru-RU" sz="2000" b="1" dirty="0">
              <a:solidFill>
                <a:srgbClr val="211E54"/>
              </a:solidFill>
              <a:latin typeface="Baron Munchausen" pitchFamily="2" charset="0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>
            <a:off x="1066800" y="19812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3386138" y="19812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>
            <a:off x="5715000" y="19812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Проект-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особливий</a:t>
            </a:r>
            <a:r>
              <a:rPr lang="ru-RU" sz="1600" dirty="0" smtClean="0"/>
              <a:t> вид </a:t>
            </a:r>
            <a:r>
              <a:rPr lang="ru-RU" sz="1600" dirty="0" err="1" smtClean="0"/>
              <a:t>пізнавальної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намагаюся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на уроках </a:t>
            </a:r>
            <a:r>
              <a:rPr lang="ru-RU" sz="1600" dirty="0" err="1" smtClean="0"/>
              <a:t>географії</a:t>
            </a:r>
            <a:endParaRPr lang="en-US" sz="16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>
            <a:off x="2916238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gray">
          <a:xfrm>
            <a:off x="5651500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54438" y="2387600"/>
            <a:ext cx="1636712" cy="1636713"/>
            <a:chOff x="4166" y="1706"/>
            <a:chExt cx="1252" cy="1252"/>
          </a:xfrm>
        </p:grpSpPr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5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500813" y="2387600"/>
            <a:ext cx="1636712" cy="1636713"/>
            <a:chOff x="4166" y="1706"/>
            <a:chExt cx="1252" cy="1252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9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91" name="AutoShape 35"/>
          <p:cNvSpPr>
            <a:spLocks noChangeArrowheads="1"/>
          </p:cNvSpPr>
          <p:nvPr/>
        </p:nvSpPr>
        <p:spPr bwMode="auto">
          <a:xfrm>
            <a:off x="804863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Міні-проекти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2" name="AutoShape 36"/>
          <p:cNvSpPr>
            <a:spLocks noChangeArrowheads="1"/>
          </p:cNvSpPr>
          <p:nvPr/>
        </p:nvSpPr>
        <p:spPr bwMode="auto">
          <a:xfrm>
            <a:off x="3538538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короткострокові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3" name="AutoShape 37"/>
          <p:cNvSpPr>
            <a:spLocks noChangeArrowheads="1"/>
          </p:cNvSpPr>
          <p:nvPr/>
        </p:nvSpPr>
        <p:spPr bwMode="auto">
          <a:xfrm>
            <a:off x="6291263" y="46656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довгострокові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gray">
          <a:xfrm>
            <a:off x="857225" y="2500306"/>
            <a:ext cx="192882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rgbClr val="002060"/>
                </a:solidFill>
              </a:rPr>
              <a:t>наявність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соціально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 eaLnBrk="0" hangingPunct="0"/>
            <a:r>
              <a:rPr lang="ru-RU" b="1" dirty="0" err="1" smtClean="0">
                <a:solidFill>
                  <a:srgbClr val="002060"/>
                </a:solidFill>
              </a:rPr>
              <a:t>значущої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задачі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,</a:t>
            </a:r>
          </a:p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gray">
          <a:xfrm>
            <a:off x="3571868" y="2643182"/>
            <a:ext cx="19288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rgbClr val="002060"/>
                </a:solidFill>
              </a:rPr>
              <a:t>планування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вирішення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gray">
          <a:xfrm>
            <a:off x="6429388" y="2428868"/>
            <a:ext cx="1714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err="1" smtClean="0">
                <a:solidFill>
                  <a:srgbClr val="002060"/>
                </a:solidFill>
              </a:rPr>
              <a:t>пошук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інформації</a:t>
            </a:r>
            <a:r>
              <a:rPr lang="ru-RU" sz="1600" b="1" dirty="0" smtClean="0">
                <a:solidFill>
                  <a:srgbClr val="002060"/>
                </a:solidFill>
              </a:rPr>
              <a:t> , яка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потім</a:t>
            </a:r>
            <a:r>
              <a:rPr lang="ru-RU" sz="1600" b="1" dirty="0" smtClean="0">
                <a:solidFill>
                  <a:srgbClr val="002060"/>
                </a:solidFill>
              </a:rPr>
              <a:t> буде </a:t>
            </a:r>
            <a:r>
              <a:rPr lang="ru-RU" sz="1600" b="1" dirty="0" err="1" smtClean="0">
                <a:solidFill>
                  <a:srgbClr val="002060"/>
                </a:solidFill>
              </a:rPr>
              <a:t>оброблена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осмислена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учнями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6629400" cy="30164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Використання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на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уроці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міні-проектів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вирішує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багато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завдань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a_AlgeriusNr" pitchFamily="82" charset="-52"/>
              </a:rPr>
              <a:t>  </a:t>
            </a:r>
            <a:endParaRPr lang="en-US" sz="1600" dirty="0">
              <a:ln w="50800"/>
              <a:solidFill>
                <a:schemeClr val="bg1">
                  <a:shade val="50000"/>
                </a:schemeClr>
              </a:solidFill>
              <a:latin typeface="a_AlgeriusNr" pitchFamily="82" charset="-52"/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35" y="1260"/>
              <a:ext cx="2576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b="1" dirty="0" err="1" smtClean="0">
                  <a:solidFill>
                    <a:srgbClr val="002060"/>
                  </a:solidFill>
                </a:rPr>
                <a:t>навчання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плануванню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(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учень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повинен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вміти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чітко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визначити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мету ,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описати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основні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кроки 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досягненн</a:t>
              </a:r>
              <a:r>
                <a:rPr lang="uk-UA" sz="1400" b="1" dirty="0" smtClean="0">
                  <a:solidFill>
                    <a:srgbClr val="002060"/>
                  </a:solidFill>
                </a:rPr>
                <a:t>я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поставленої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мети,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концентруватися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на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досягненні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мети ,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протягом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всієї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роботи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);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3348039"/>
            <a:ext cx="5562600" cy="1409700"/>
            <a:chOff x="1104" y="2109"/>
            <a:chExt cx="3504" cy="888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400" b="1" dirty="0" err="1" smtClean="0">
                  <a:solidFill>
                    <a:srgbClr val="002060"/>
                  </a:solidFill>
                </a:rPr>
                <a:t>формування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навичок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збору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та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обробки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інформації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,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матеріалів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(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учень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повинен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вміти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вибрати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відповідну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інформацію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і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правильно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її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</a:rPr>
                <a:t>використовувати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 ) ;</a:t>
              </a:r>
            </a:p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752600" y="4808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dirty="0" smtClean="0"/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вміння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аналізувати</a:t>
              </a:r>
              <a:r>
                <a:rPr lang="ru-RU" b="1" dirty="0" smtClean="0">
                  <a:solidFill>
                    <a:srgbClr val="002060"/>
                  </a:solidFill>
                </a:rPr>
                <a:t> (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креативність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і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критичне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мислення</a:t>
              </a:r>
              <a:r>
                <a:rPr lang="ru-RU" b="1" dirty="0" smtClean="0">
                  <a:solidFill>
                    <a:srgbClr val="002060"/>
                  </a:solidFill>
                </a:rPr>
                <a:t> )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2" name="Рисунок 21" descr="AN0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3116"/>
            <a:ext cx="1038225" cy="781050"/>
          </a:xfrm>
          <a:prstGeom prst="rect">
            <a:avLst/>
          </a:prstGeom>
        </p:spPr>
      </p:pic>
      <p:pic>
        <p:nvPicPr>
          <p:cNvPr id="23" name="Рисунок 22" descr="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87976"/>
            <a:ext cx="1060679" cy="941166"/>
          </a:xfrm>
          <a:prstGeom prst="rect">
            <a:avLst/>
          </a:prstGeom>
        </p:spPr>
      </p:pic>
      <p:pic>
        <p:nvPicPr>
          <p:cNvPr id="24" name="Рисунок 23" descr="36_2_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72074"/>
            <a:ext cx="833436" cy="833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2357422" y="1928802"/>
            <a:ext cx="4716463" cy="4419600"/>
            <a:chOff x="1488" y="1200"/>
            <a:chExt cx="2971" cy="2784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1488" y="1200"/>
              <a:ext cx="2782" cy="2757"/>
              <a:chOff x="1824" y="633"/>
              <a:chExt cx="2832" cy="2849"/>
            </a:xfrm>
          </p:grpSpPr>
          <p:sp>
            <p:nvSpPr>
              <p:cNvPr id="64517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8" name="Puzzle2"/>
              <p:cNvSpPr>
                <a:spLocks noEditPoints="1" noChangeArrowheads="1"/>
              </p:cNvSpPr>
              <p:nvPr/>
            </p:nvSpPr>
            <p:spPr bwMode="gray">
              <a:xfrm>
                <a:off x="2878" y="1749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9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973" y="2640"/>
              <a:ext cx="90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800" b="1" dirty="0" err="1" smtClean="0">
                  <a:solidFill>
                    <a:srgbClr val="002060"/>
                  </a:solidFill>
                  <a:effectLst>
                    <a:glow rad="101600">
                      <a:srgbClr val="FFC000">
                        <a:alpha val="60000"/>
                      </a:srgbClr>
                    </a:glow>
                  </a:effectLst>
                  <a:latin typeface="Garamond Swash" pitchFamily="2" charset="0"/>
                </a:rPr>
                <a:t>Накла-дання</a:t>
              </a:r>
              <a:r>
                <a:rPr lang="uk-UA" sz="2800" b="1" dirty="0" smtClean="0">
                  <a:solidFill>
                    <a:srgbClr val="002060"/>
                  </a:solidFill>
                  <a:effectLst>
                    <a:glow rad="101600">
                      <a:srgbClr val="FFC000">
                        <a:alpha val="60000"/>
                      </a:srgbClr>
                    </a:glow>
                  </a:effectLst>
                  <a:latin typeface="Garamond Swash" pitchFamily="2" charset="0"/>
                </a:rPr>
                <a:t> карт</a:t>
              </a:r>
              <a:endParaRPr lang="en-US" sz="28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aramond Swash" pitchFamily="2" charset="0"/>
              </a:endParaRP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632" y="1248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endParaRPr lang="en-US" b="1" dirty="0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688" y="3753"/>
              <a:ext cx="1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b="1" dirty="0"/>
            </a:p>
          </p:txBody>
        </p: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214290"/>
            <a:ext cx="7772400" cy="1362075"/>
          </a:xfrm>
        </p:spPr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  <a:t>Інтерактивні карти – новий тип інтерактивних засобів навчання</a:t>
            </a:r>
            <a:endParaRPr lang="ru-RU" sz="2400" dirty="0">
              <a:solidFill>
                <a:srgbClr val="00206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928926" y="3000372"/>
            <a:ext cx="1920861" cy="76358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aramond Swash" pitchFamily="2" charset="0"/>
              </a:rPr>
              <a:t>Використання  на  уроці  декількох  карт</a:t>
            </a:r>
            <a:endParaRPr lang="ru-RU" sz="2400" dirty="0">
              <a:solidFill>
                <a:srgbClr val="00206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Garamond Swash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2214554"/>
            <a:ext cx="1500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ln w="1905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 Swash" pitchFamily="2" charset="0"/>
              </a:rPr>
              <a:t>Виді-</a:t>
            </a:r>
            <a:endParaRPr lang="uk-UA" sz="2400" b="1" dirty="0" smtClean="0">
              <a:ln w="1905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 Swash" pitchFamily="2" charset="0"/>
            </a:endParaRPr>
          </a:p>
          <a:p>
            <a:r>
              <a:rPr lang="uk-UA" sz="2400" b="1" dirty="0" err="1" smtClean="0">
                <a:ln w="1905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 Swash" pitchFamily="2" charset="0"/>
              </a:rPr>
              <a:t>лення</a:t>
            </a:r>
            <a:r>
              <a:rPr lang="uk-UA" sz="2400" b="1" dirty="0" smtClean="0">
                <a:ln w="1905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 Swash" pitchFamily="2" charset="0"/>
              </a:rPr>
              <a:t>  основної території</a:t>
            </a:r>
            <a:endParaRPr lang="ru-RU" sz="2400" b="1" dirty="0">
              <a:ln w="1905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 Swash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4214818"/>
            <a:ext cx="1785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aramond Swash" pitchFamily="2" charset="0"/>
              </a:rPr>
              <a:t>Виконання різноманітних завдань на контурних картах</a:t>
            </a:r>
            <a:endParaRPr lang="ru-RU" sz="2400" dirty="0">
              <a:solidFill>
                <a:srgbClr val="00206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Garamond Swa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rgbClr val="00206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Garamond Swash" pitchFamily="2" charset="0"/>
              </a:rPr>
              <a:t>Результативність роботи</a:t>
            </a:r>
            <a:endParaRPr lang="en-US" sz="5400" dirty="0">
              <a:solidFill>
                <a:srgbClr val="002060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Garamond Swash" pitchFamily="2" charset="0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gray">
          <a:xfrm>
            <a:off x="1143000" y="255270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gray">
          <a:xfrm>
            <a:off x="1176338" y="256063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gray">
          <a:xfrm>
            <a:off x="1193800" y="462438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>
            <a:off x="1193800" y="258286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87538" y="2244725"/>
            <a:ext cx="642937" cy="642938"/>
            <a:chOff x="1289" y="582"/>
            <a:chExt cx="668" cy="668"/>
          </a:xfrm>
        </p:grpSpPr>
        <p:sp>
          <p:nvSpPr>
            <p:cNvPr id="77835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39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40" name="Text Box 16"/>
          <p:cNvSpPr txBox="1">
            <a:spLocks noChangeArrowheads="1"/>
          </p:cNvSpPr>
          <p:nvPr/>
        </p:nvSpPr>
        <p:spPr bwMode="gray">
          <a:xfrm>
            <a:off x="2025650" y="2336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gray">
          <a:xfrm>
            <a:off x="1219200" y="3006725"/>
            <a:ext cx="2057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Garamond Swash" pitchFamily="2" charset="0"/>
              </a:rPr>
              <a:t>Високі результати участі учнів у предметних та інтерактивних олімпіадах</a:t>
            </a:r>
            <a:endParaRPr lang="en-US" sz="2400" b="1" dirty="0">
              <a:solidFill>
                <a:srgbClr val="002060"/>
              </a:solidFill>
              <a:latin typeface="Garamond Swash" pitchFamily="2" charset="0"/>
            </a:endParaRPr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gray">
          <a:xfrm>
            <a:off x="3505200" y="255270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gray">
          <a:xfrm>
            <a:off x="3538538" y="256063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gray">
          <a:xfrm>
            <a:off x="3556000" y="462438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gray">
          <a:xfrm>
            <a:off x="3556000" y="258286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gray">
          <a:xfrm>
            <a:off x="4249738" y="2244725"/>
            <a:ext cx="642937" cy="64293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gray">
          <a:xfrm>
            <a:off x="4256088" y="2249488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gray">
          <a:xfrm>
            <a:off x="4264025" y="2252663"/>
            <a:ext cx="608013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gray">
          <a:xfrm>
            <a:off x="4270375" y="2259013"/>
            <a:ext cx="577850" cy="5667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gray">
          <a:xfrm>
            <a:off x="4305300" y="2274888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gray">
          <a:xfrm>
            <a:off x="4387850" y="2336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gray">
          <a:xfrm>
            <a:off x="3571868" y="2857496"/>
            <a:ext cx="2057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Garamond Swash" pitchFamily="2" charset="0"/>
              </a:rPr>
              <a:t>Підготовка та участь учнівських проектних робіт у обласних та Всеукраїнських конкурсах</a:t>
            </a:r>
            <a:endParaRPr lang="en-US" sz="2400" b="1" dirty="0">
              <a:solidFill>
                <a:srgbClr val="002060"/>
              </a:solidFill>
              <a:latin typeface="Garamond Swash" pitchFamily="2" charset="0"/>
            </a:endParaRPr>
          </a:p>
        </p:txBody>
      </p:sp>
      <p:sp>
        <p:nvSpPr>
          <p:cNvPr id="77857" name="AutoShape 33"/>
          <p:cNvSpPr>
            <a:spLocks noChangeArrowheads="1"/>
          </p:cNvSpPr>
          <p:nvPr/>
        </p:nvSpPr>
        <p:spPr bwMode="gray">
          <a:xfrm>
            <a:off x="5867400" y="255270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8" name="AutoShape 34"/>
          <p:cNvSpPr>
            <a:spLocks noChangeArrowheads="1"/>
          </p:cNvSpPr>
          <p:nvPr/>
        </p:nvSpPr>
        <p:spPr bwMode="gray">
          <a:xfrm>
            <a:off x="5900738" y="256063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9" name="AutoShape 35"/>
          <p:cNvSpPr>
            <a:spLocks noChangeArrowheads="1"/>
          </p:cNvSpPr>
          <p:nvPr/>
        </p:nvSpPr>
        <p:spPr bwMode="gray">
          <a:xfrm>
            <a:off x="5918200" y="462438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60" name="AutoShape 36"/>
          <p:cNvSpPr>
            <a:spLocks noChangeArrowheads="1"/>
          </p:cNvSpPr>
          <p:nvPr/>
        </p:nvSpPr>
        <p:spPr bwMode="gray">
          <a:xfrm>
            <a:off x="5918200" y="258286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611938" y="2244725"/>
            <a:ext cx="642937" cy="642938"/>
            <a:chOff x="1289" y="582"/>
            <a:chExt cx="668" cy="668"/>
          </a:xfrm>
        </p:grpSpPr>
        <p:sp>
          <p:nvSpPr>
            <p:cNvPr id="77862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4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5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6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67" name="Text Box 43"/>
          <p:cNvSpPr txBox="1">
            <a:spLocks noChangeArrowheads="1"/>
          </p:cNvSpPr>
          <p:nvPr/>
        </p:nvSpPr>
        <p:spPr bwMode="gray">
          <a:xfrm>
            <a:off x="6750050" y="2336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gray">
          <a:xfrm>
            <a:off x="5943600" y="3006725"/>
            <a:ext cx="22003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Garamond Swash" pitchFamily="2" charset="0"/>
              </a:rPr>
              <a:t>Участь учнів у краєзнавчо-дослідницьких експедиційних загонах; збір та оформлення краєзнавчого матеріалу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Oval 3"/>
          <p:cNvSpPr>
            <a:spLocks noChangeArrowheads="1"/>
          </p:cNvSpPr>
          <p:nvPr/>
        </p:nvSpPr>
        <p:spPr bwMode="ltGray">
          <a:xfrm>
            <a:off x="2209800" y="4465638"/>
            <a:ext cx="5562600" cy="1325562"/>
          </a:xfrm>
          <a:prstGeom prst="ellipse">
            <a:avLst/>
          </a:prstGeom>
          <a:gradFill rotWithShape="1">
            <a:gsLst>
              <a:gs pos="0">
                <a:srgbClr val="003399"/>
              </a:gs>
              <a:gs pos="100000">
                <a:srgbClr val="29292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gray">
          <a:xfrm rot="-998297">
            <a:off x="1484313" y="23526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gray">
          <a:xfrm rot="-998297">
            <a:off x="1541463" y="21907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rc 6"/>
          <p:cNvSpPr>
            <a:spLocks/>
          </p:cNvSpPr>
          <p:nvPr/>
        </p:nvSpPr>
        <p:spPr bwMode="gray">
          <a:xfrm rot="-998297">
            <a:off x="4189413" y="2268538"/>
            <a:ext cx="2851150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Arc 7"/>
          <p:cNvSpPr>
            <a:spLocks/>
          </p:cNvSpPr>
          <p:nvPr/>
        </p:nvSpPr>
        <p:spPr bwMode="gray">
          <a:xfrm rot="20601703" flipH="1">
            <a:off x="1595438" y="35814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Arc 8"/>
          <p:cNvSpPr>
            <a:spLocks/>
          </p:cNvSpPr>
          <p:nvPr/>
        </p:nvSpPr>
        <p:spPr bwMode="gray">
          <a:xfrm rot="-998297">
            <a:off x="3433763" y="1997075"/>
            <a:ext cx="2813050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Arc 9"/>
          <p:cNvSpPr>
            <a:spLocks/>
          </p:cNvSpPr>
          <p:nvPr/>
        </p:nvSpPr>
        <p:spPr bwMode="gray">
          <a:xfrm rot="20601703" flipH="1">
            <a:off x="1395413" y="2649538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gray">
          <a:xfrm rot="-998297">
            <a:off x="3001963" y="29051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gray">
          <a:xfrm>
            <a:off x="1785918" y="2571744"/>
            <a:ext cx="16430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Міжнародна інтерактивна олімпіада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“Геліантус”</a:t>
            </a:r>
            <a:endParaRPr lang="en-US" sz="20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gray">
          <a:xfrm>
            <a:off x="3357554" y="2000240"/>
            <a:ext cx="22860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Предметні олімпіади з географії</a:t>
            </a:r>
            <a:endParaRPr lang="en-US" sz="24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gray">
          <a:xfrm>
            <a:off x="5429256" y="2143116"/>
            <a:ext cx="28480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Міжнародна інтерактивна олімпіада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“Колосок”</a:t>
            </a:r>
            <a:endParaRPr lang="en-US" sz="24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  <p:sp>
        <p:nvSpPr>
          <p:cNvPr id="79886" name="Freeform 14"/>
          <p:cNvSpPr>
            <a:spLocks/>
          </p:cNvSpPr>
          <p:nvPr/>
        </p:nvSpPr>
        <p:spPr bwMode="gray">
          <a:xfrm>
            <a:off x="6324600" y="3203575"/>
            <a:ext cx="1295400" cy="1711325"/>
          </a:xfrm>
          <a:custGeom>
            <a:avLst/>
            <a:gdLst>
              <a:gd name="T0" fmla="*/ 0 w 816"/>
              <a:gd name="T1" fmla="*/ 841 h 1078"/>
              <a:gd name="T2" fmla="*/ 784 w 816"/>
              <a:gd name="T3" fmla="*/ 0 h 1078"/>
              <a:gd name="T4" fmla="*/ 816 w 816"/>
              <a:gd name="T5" fmla="*/ 280 h 1078"/>
              <a:gd name="T6" fmla="*/ 544 w 816"/>
              <a:gd name="T7" fmla="*/ 672 h 1078"/>
              <a:gd name="T8" fmla="*/ 25 w 816"/>
              <a:gd name="T9" fmla="*/ 1078 h 1078"/>
              <a:gd name="T10" fmla="*/ 0 w 816"/>
              <a:gd name="T11" fmla="*/ 841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6600CC">
                  <a:gamma/>
                  <a:tint val="45490"/>
                  <a:invGamma/>
                </a:srgbClr>
              </a:gs>
              <a:gs pos="100000">
                <a:srgbClr val="66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887" name="Arc 15"/>
          <p:cNvSpPr>
            <a:spLocks/>
          </p:cNvSpPr>
          <p:nvPr/>
        </p:nvSpPr>
        <p:spPr bwMode="gray">
          <a:xfrm rot="-1060795">
            <a:off x="4722813" y="3209925"/>
            <a:ext cx="2984500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Freeform 16"/>
          <p:cNvSpPr>
            <a:spLocks/>
          </p:cNvSpPr>
          <p:nvPr/>
        </p:nvSpPr>
        <p:spPr bwMode="gray">
          <a:xfrm>
            <a:off x="4624388" y="3684588"/>
            <a:ext cx="1758950" cy="1236662"/>
          </a:xfrm>
          <a:custGeom>
            <a:avLst/>
            <a:gdLst>
              <a:gd name="T0" fmla="*/ 1071 w 1108"/>
              <a:gd name="T1" fmla="*/ 546 h 779"/>
              <a:gd name="T2" fmla="*/ 1108 w 1108"/>
              <a:gd name="T3" fmla="*/ 779 h 779"/>
              <a:gd name="T4" fmla="*/ 67 w 1108"/>
              <a:gd name="T5" fmla="*/ 168 h 779"/>
              <a:gd name="T6" fmla="*/ 0 w 1108"/>
              <a:gd name="T7" fmla="*/ 0 h 779"/>
              <a:gd name="T8" fmla="*/ 1071 w 1108"/>
              <a:gd name="T9" fmla="*/ 546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5007A1">
                  <a:gamma/>
                  <a:tint val="45490"/>
                  <a:invGamma/>
                </a:srgbClr>
              </a:gs>
              <a:gs pos="100000">
                <a:srgbClr val="5007A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gray">
          <a:xfrm>
            <a:off x="3286116" y="4214818"/>
            <a:ext cx="22145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Лауреати Всеукраїнського конкурсу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“Використання</a:t>
            </a:r>
            <a:r>
              <a:rPr lang="uk-UA" sz="2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 ІКТ на уроках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географії”</a:t>
            </a:r>
            <a:endParaRPr lang="en-US" sz="20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gray">
          <a:xfrm>
            <a:off x="1303468" y="3944699"/>
            <a:ext cx="20717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Участь у обласному етапі екологічного конкурсу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“Твій</a:t>
            </a:r>
            <a:r>
              <a:rPr lang="uk-UA" sz="2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 рідний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край”</a:t>
            </a:r>
            <a:endParaRPr lang="en-US" sz="20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white">
          <a:xfrm rot="-998297">
            <a:off x="3074244" y="2982024"/>
            <a:ext cx="2586037" cy="1245417"/>
          </a:xfrm>
          <a:prstGeom prst="ellipse">
            <a:avLst/>
          </a:prstGeom>
          <a:gradFill rotWithShape="1">
            <a:gsLst>
              <a:gs pos="0">
                <a:srgbClr val="1D208F">
                  <a:gamma/>
                  <a:shade val="46275"/>
                  <a:invGamma/>
                </a:srgbClr>
              </a:gs>
              <a:gs pos="100000">
                <a:srgbClr val="1D208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93" name="Freeform 21"/>
          <p:cNvSpPr>
            <a:spLocks/>
          </p:cNvSpPr>
          <p:nvPr/>
        </p:nvSpPr>
        <p:spPr bwMode="gray">
          <a:xfrm>
            <a:off x="4800600" y="4079875"/>
            <a:ext cx="1282700" cy="1028700"/>
          </a:xfrm>
          <a:custGeom>
            <a:avLst/>
            <a:gdLst>
              <a:gd name="T0" fmla="*/ 0 w 808"/>
              <a:gd name="T1" fmla="*/ 24 h 648"/>
              <a:gd name="T2" fmla="*/ 352 w 808"/>
              <a:gd name="T3" fmla="*/ 448 h 648"/>
              <a:gd name="T4" fmla="*/ 360 w 808"/>
              <a:gd name="T5" fmla="*/ 648 h 648"/>
              <a:gd name="T6" fmla="*/ 808 w 808"/>
              <a:gd name="T7" fmla="*/ 424 h 648"/>
              <a:gd name="T8" fmla="*/ 104 w 808"/>
              <a:gd name="T9" fmla="*/ 0 h 648"/>
              <a:gd name="T10" fmla="*/ 0 w 808"/>
              <a:gd name="T11" fmla="*/ 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5643570" y="3500438"/>
            <a:ext cx="1857389" cy="76358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astasiaScript" pitchFamily="2" charset="0"/>
              </a:rPr>
              <a:t>Робота на перспективу</a:t>
            </a:r>
            <a:endParaRPr lang="ru-RU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solidFill>
                  <a:srgbClr val="C00000"/>
                </a:solidFill>
                <a:latin typeface="TatianaCTT" pitchFamily="2" charset="0"/>
              </a:rPr>
              <a:t>Мої досягнення:</a:t>
            </a:r>
            <a:endParaRPr lang="en-US" sz="4800" dirty="0">
              <a:solidFill>
                <a:srgbClr val="C00000"/>
              </a:solidFill>
              <a:latin typeface="TatianaCTT" pitchFamily="2" charset="0"/>
            </a:endParaRPr>
          </a:p>
        </p:txBody>
      </p:sp>
      <p:sp>
        <p:nvSpPr>
          <p:cNvPr id="68611" name="Freeform 3"/>
          <p:cNvSpPr>
            <a:spLocks/>
          </p:cNvSpPr>
          <p:nvPr/>
        </p:nvSpPr>
        <p:spPr bwMode="invGray">
          <a:xfrm>
            <a:off x="7761288" y="1752600"/>
            <a:ext cx="614362" cy="981075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563F">
                  <a:gamma/>
                  <a:shade val="46275"/>
                  <a:invGamma/>
                </a:srgbClr>
              </a:gs>
              <a:gs pos="50000">
                <a:srgbClr val="00563F"/>
              </a:gs>
              <a:gs pos="100000">
                <a:srgbClr val="00563F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2" name="Freeform 4"/>
          <p:cNvSpPr>
            <a:spLocks/>
          </p:cNvSpPr>
          <p:nvPr/>
        </p:nvSpPr>
        <p:spPr bwMode="invGray">
          <a:xfrm>
            <a:off x="4821238" y="1752600"/>
            <a:ext cx="3560762" cy="627063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7143750" y="2727325"/>
            <a:ext cx="612775" cy="97472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4B1092">
                  <a:gamma/>
                  <a:shade val="46275"/>
                  <a:invGamma/>
                </a:srgbClr>
              </a:gs>
              <a:gs pos="50000">
                <a:srgbClr val="4B1092"/>
              </a:gs>
              <a:gs pos="100000">
                <a:srgbClr val="4B1092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4" name="Freeform 6"/>
          <p:cNvSpPr>
            <a:spLocks/>
          </p:cNvSpPr>
          <p:nvPr/>
        </p:nvSpPr>
        <p:spPr bwMode="gray">
          <a:xfrm>
            <a:off x="3937000" y="2727325"/>
            <a:ext cx="3827463" cy="625475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6524625" y="3690938"/>
            <a:ext cx="611188" cy="981075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0330A">
                  <a:gamma/>
                  <a:shade val="46275"/>
                  <a:invGamma/>
                </a:srgbClr>
              </a:gs>
              <a:gs pos="50000">
                <a:srgbClr val="90330A"/>
              </a:gs>
              <a:gs pos="100000">
                <a:srgbClr val="90330A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6" name="Freeform 8"/>
          <p:cNvSpPr>
            <a:spLocks/>
          </p:cNvSpPr>
          <p:nvPr/>
        </p:nvSpPr>
        <p:spPr bwMode="gray">
          <a:xfrm>
            <a:off x="5857884" y="4643446"/>
            <a:ext cx="614362" cy="981075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rgbClr val="906B0E">
                  <a:gamma/>
                  <a:shade val="46275"/>
                  <a:invGamma/>
                </a:srgbClr>
              </a:gs>
              <a:gs pos="50000">
                <a:srgbClr val="906B0E"/>
              </a:gs>
              <a:gs pos="100000">
                <a:srgbClr val="906B0E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>
            <a:off x="2143108" y="4643446"/>
            <a:ext cx="4357718" cy="627062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F2E1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7" name="Freeform 19"/>
          <p:cNvSpPr>
            <a:spLocks/>
          </p:cNvSpPr>
          <p:nvPr/>
        </p:nvSpPr>
        <p:spPr bwMode="invGray">
          <a:xfrm>
            <a:off x="2786050" y="1928802"/>
            <a:ext cx="1957387" cy="3157537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FACD69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gray">
          <a:xfrm>
            <a:off x="4827588" y="2379663"/>
            <a:ext cx="2947987" cy="352425"/>
          </a:xfrm>
          <a:prstGeom prst="rect">
            <a:avLst/>
          </a:prstGeom>
          <a:gradFill rotWithShape="1">
            <a:gsLst>
              <a:gs pos="0">
                <a:srgbClr val="00906A">
                  <a:gamma/>
                  <a:shade val="72549"/>
                  <a:invGamma/>
                </a:srgbClr>
              </a:gs>
              <a:gs pos="50000">
                <a:srgbClr val="00906A"/>
              </a:gs>
              <a:gs pos="100000">
                <a:srgbClr val="00906A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gray">
          <a:xfrm>
            <a:off x="3938588" y="3352800"/>
            <a:ext cx="3211512" cy="346075"/>
          </a:xfrm>
          <a:prstGeom prst="rect">
            <a:avLst/>
          </a:prstGeom>
          <a:gradFill rotWithShape="1">
            <a:gsLst>
              <a:gs pos="0">
                <a:srgbClr val="8041FF">
                  <a:gamma/>
                  <a:shade val="72549"/>
                  <a:invGamma/>
                </a:srgbClr>
              </a:gs>
              <a:gs pos="50000">
                <a:srgbClr val="8041FF"/>
              </a:gs>
              <a:gs pos="100000">
                <a:srgbClr val="8041FF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68630" name="Freeform 22"/>
          <p:cNvSpPr>
            <a:spLocks/>
          </p:cNvSpPr>
          <p:nvPr/>
        </p:nvSpPr>
        <p:spPr bwMode="gray">
          <a:xfrm>
            <a:off x="3059113" y="3690938"/>
            <a:ext cx="4083050" cy="631825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gray">
          <a:xfrm>
            <a:off x="3060700" y="4322763"/>
            <a:ext cx="3478213" cy="344487"/>
          </a:xfrm>
          <a:prstGeom prst="rect">
            <a:avLst/>
          </a:prstGeom>
          <a:gradFill rotWithShape="1">
            <a:gsLst>
              <a:gs pos="0">
                <a:srgbClr val="DC7150">
                  <a:gamma/>
                  <a:shade val="72549"/>
                  <a:invGamma/>
                </a:srgbClr>
              </a:gs>
              <a:gs pos="50000">
                <a:srgbClr val="DC7150"/>
              </a:gs>
              <a:gs pos="100000">
                <a:srgbClr val="DC7150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gray">
          <a:xfrm>
            <a:off x="2143108" y="5286388"/>
            <a:ext cx="3741737" cy="344487"/>
          </a:xfrm>
          <a:prstGeom prst="rect">
            <a:avLst/>
          </a:prstGeom>
          <a:gradFill rotWithShape="1">
            <a:gsLst>
              <a:gs pos="0">
                <a:srgbClr val="D0A11C">
                  <a:gamma/>
                  <a:shade val="72549"/>
                  <a:invGamma/>
                </a:srgbClr>
              </a:gs>
              <a:gs pos="50000">
                <a:srgbClr val="D0A11C"/>
              </a:gs>
              <a:gs pos="100000">
                <a:srgbClr val="D0A11C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invGray">
          <a:xfrm>
            <a:off x="5000628" y="1571612"/>
            <a:ext cx="35004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400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tianaCTT" pitchFamily="2" charset="0"/>
              </a:rPr>
              <a:t>Підготовка та створення методичних рекомендацій щодо проведення уроків природознавства у 5 класі за новою програмою</a:t>
            </a:r>
            <a:endParaRPr lang="uk-UA" sz="1400" dirty="0" smtClean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atianaCTT" pitchFamily="2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invGray">
          <a:xfrm>
            <a:off x="4357686" y="2786058"/>
            <a:ext cx="4000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200" dirty="0" smtClean="0">
                <a:solidFill>
                  <a:srgbClr val="C00000"/>
                </a:solidFill>
                <a:latin typeface="TatianaCTT" pitchFamily="2" charset="0"/>
              </a:rPr>
              <a:t>Лауреат Всеукраїнського конкурсу </a:t>
            </a:r>
            <a:r>
              <a:rPr lang="uk-UA" sz="1200" dirty="0" err="1" smtClean="0">
                <a:solidFill>
                  <a:srgbClr val="C00000"/>
                </a:solidFill>
                <a:latin typeface="TatianaCTT" pitchFamily="2" charset="0"/>
              </a:rPr>
              <a:t>“Використання</a:t>
            </a:r>
            <a:r>
              <a:rPr lang="uk-UA" sz="1200" dirty="0" smtClean="0">
                <a:solidFill>
                  <a:srgbClr val="C00000"/>
                </a:solidFill>
                <a:latin typeface="TatianaCTT" pitchFamily="2" charset="0"/>
              </a:rPr>
              <a:t> ІКТ на уроках </a:t>
            </a:r>
            <a:r>
              <a:rPr lang="uk-UA" sz="1200" dirty="0" err="1" smtClean="0">
                <a:solidFill>
                  <a:srgbClr val="C00000"/>
                </a:solidFill>
                <a:latin typeface="TatianaCTT" pitchFamily="2" charset="0"/>
              </a:rPr>
              <a:t>географії”</a:t>
            </a:r>
            <a:r>
              <a:rPr lang="uk-UA" sz="1200" dirty="0" smtClean="0">
                <a:solidFill>
                  <a:srgbClr val="C00000"/>
                </a:solidFill>
                <a:latin typeface="TatianaCTT" pitchFamily="2" charset="0"/>
              </a:rPr>
              <a:t>; лауреат Всеукраїнського конкурсу </a:t>
            </a:r>
            <a:r>
              <a:rPr lang="uk-UA" sz="1200" dirty="0" err="1" smtClean="0">
                <a:solidFill>
                  <a:srgbClr val="C00000"/>
                </a:solidFill>
                <a:latin typeface="TatianaCTT" pitchFamily="2" charset="0"/>
              </a:rPr>
              <a:t>“Панорама</a:t>
            </a:r>
            <a:r>
              <a:rPr lang="uk-UA" sz="1200" dirty="0" smtClean="0">
                <a:solidFill>
                  <a:srgbClr val="C00000"/>
                </a:solidFill>
                <a:latin typeface="TatianaCTT" pitchFamily="2" charset="0"/>
              </a:rPr>
              <a:t> творчих </a:t>
            </a:r>
            <a:r>
              <a:rPr lang="uk-UA" sz="1200" dirty="0" err="1" smtClean="0">
                <a:solidFill>
                  <a:srgbClr val="C00000"/>
                </a:solidFill>
                <a:latin typeface="TatianaCTT" pitchFamily="2" charset="0"/>
              </a:rPr>
              <a:t>уроків”</a:t>
            </a:r>
            <a:endParaRPr lang="en-US" sz="1200" dirty="0">
              <a:solidFill>
                <a:srgbClr val="C00000"/>
              </a:solidFill>
              <a:latin typeface="TatianaCTT" pitchFamily="2" charset="0"/>
            </a:endParaRP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invGray">
          <a:xfrm>
            <a:off x="3286116" y="3643314"/>
            <a:ext cx="41434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400" b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atianaCTT" pitchFamily="2" charset="0"/>
              </a:rPr>
              <a:t>Лауреат обласного етапу конкурсу </a:t>
            </a:r>
            <a:r>
              <a:rPr lang="uk-UA" sz="1400" b="1" dirty="0" err="1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atianaCTT" pitchFamily="2" charset="0"/>
              </a:rPr>
              <a:t>“Учитель</a:t>
            </a:r>
            <a:r>
              <a:rPr lang="uk-UA" sz="1400" b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atianaCTT" pitchFamily="2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atianaCTT" pitchFamily="2" charset="0"/>
              </a:rPr>
              <a:t>року”</a:t>
            </a:r>
            <a:r>
              <a:rPr lang="uk-UA" sz="1400" b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atianaCTT" pitchFamily="2" charset="0"/>
              </a:rPr>
              <a:t> 2010; проведення обласного семінару-практикуму з краєзнавчої роботи в школі</a:t>
            </a:r>
            <a:endParaRPr lang="en-US" sz="1400" b="1" dirty="0"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atianaCTT" pitchFamily="2" charset="0"/>
            </a:endParaRP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invGray">
          <a:xfrm>
            <a:off x="3143240" y="4714884"/>
            <a:ext cx="2928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400" b="1" dirty="0" smtClean="0">
                <a:solidFill>
                  <a:srgbClr val="211E54"/>
                </a:solidFill>
                <a:latin typeface="TatianaCTT" pitchFamily="2" charset="0"/>
              </a:rPr>
              <a:t>Переможець районних конкурсів </a:t>
            </a:r>
            <a:r>
              <a:rPr lang="uk-UA" sz="1400" b="1" dirty="0" err="1" smtClean="0">
                <a:solidFill>
                  <a:srgbClr val="211E54"/>
                </a:solidFill>
                <a:latin typeface="TatianaCTT" pitchFamily="2" charset="0"/>
              </a:rPr>
              <a:t>“Учитель</a:t>
            </a:r>
            <a:r>
              <a:rPr lang="uk-UA" sz="1400" b="1" dirty="0" smtClean="0">
                <a:solidFill>
                  <a:srgbClr val="211E54"/>
                </a:solidFill>
                <a:latin typeface="TatianaCTT" pitchFamily="2" charset="0"/>
              </a:rPr>
              <a:t> </a:t>
            </a:r>
            <a:r>
              <a:rPr lang="uk-UA" sz="1400" b="1" dirty="0" err="1" smtClean="0">
                <a:solidFill>
                  <a:srgbClr val="211E54"/>
                </a:solidFill>
                <a:latin typeface="TatianaCTT" pitchFamily="2" charset="0"/>
              </a:rPr>
              <a:t>року”</a:t>
            </a:r>
            <a:r>
              <a:rPr lang="uk-UA" sz="1400" b="1" dirty="0" smtClean="0">
                <a:solidFill>
                  <a:srgbClr val="211E54"/>
                </a:solidFill>
                <a:latin typeface="TatianaCTT" pitchFamily="2" charset="0"/>
              </a:rPr>
              <a:t> 2003; 2010</a:t>
            </a:r>
            <a:endParaRPr lang="en-US" sz="1400" b="1" dirty="0">
              <a:solidFill>
                <a:srgbClr val="211E54"/>
              </a:solidFill>
              <a:latin typeface="Tatiana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7937" y="1000108"/>
            <a:ext cx="5326063" cy="4452950"/>
          </a:xfrm>
        </p:spPr>
        <p:txBody>
          <a:bodyPr/>
          <a:lstStyle/>
          <a:p>
            <a:pPr algn="ctr">
              <a:defRPr/>
            </a:pPr>
            <a:r>
              <a:rPr lang="uk-UA" sz="3200" b="1" i="1" dirty="0" err="1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ssandra" pitchFamily="66" charset="0"/>
              </a:rPr>
              <a:t>“Пам'ятайте</a:t>
            </a:r>
            <a:r>
              <a:rPr lang="uk-UA" sz="3200" b="1" i="1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ssandra" pitchFamily="66" charset="0"/>
              </a:rPr>
              <a:t>, що ви не тільки сховище живих знань, не тільки фахівець, який уміє передати інтелектуальне багатство людства молодому поколінню, запалити в його душі вогник допитливості, любові до знань. Ви - один зі скульпторів, який творить людину </a:t>
            </a:r>
            <a:r>
              <a:rPr lang="uk-UA" sz="3200" b="1" i="1" dirty="0" err="1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ssandra" pitchFamily="66" charset="0"/>
              </a:rPr>
              <a:t>майбутнього”</a:t>
            </a:r>
            <a:endParaRPr lang="uk-UA" sz="3200" b="1" i="1" dirty="0" smtClean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Cassandra" pitchFamily="66" charset="0"/>
            </a:endParaRPr>
          </a:p>
          <a:p>
            <a:pPr algn="r">
              <a:defRPr/>
            </a:pPr>
            <a:r>
              <a:rPr lang="uk-UA" sz="3200" b="1" i="1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ssandra" pitchFamily="66" charset="0"/>
              </a:rPr>
              <a:t>Василь Сухомлинський</a:t>
            </a:r>
            <a:endParaRPr lang="ru-RU" sz="3200" b="1" i="1" dirty="0" smtClean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Cassandra" pitchFamily="66" charset="0"/>
            </a:endParaRPr>
          </a:p>
          <a:p>
            <a:endParaRPr lang="en-US" sz="3200" dirty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Cassandr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ron Munchausen" pitchFamily="2" charset="0"/>
              </a:rPr>
              <a:t>Проблема над якою працюю: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Забезпечення умов для розвитку, самоствердження й самореалізації особистості впродовж усього періоду навчання, що передбачає </a:t>
            </a:r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особистісно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 – зорієнтований підхід на уроках географії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ron Munchausen" pitchFamily="2" charset="0"/>
            </a:endParaRPr>
          </a:p>
        </p:txBody>
      </p:sp>
      <p:pic>
        <p:nvPicPr>
          <p:cNvPr id="4" name="Рисунок 3" descr="teacher_1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369" y="3643314"/>
            <a:ext cx="1626631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6629400" cy="563563"/>
          </a:xfrm>
        </p:spPr>
        <p:txBody>
          <a:bodyPr/>
          <a:lstStyle/>
          <a:p>
            <a:r>
              <a:rPr lang="uk-UA" sz="3600" dirty="0" smtClean="0">
                <a:solidFill>
                  <a:srgbClr val="FFC000"/>
                </a:solidFill>
                <a:latin typeface="Baron Munchausen" pitchFamily="2" charset="0"/>
              </a:rPr>
              <a:t>Щоб реалізувати проблему ставлю за мету:</a:t>
            </a:r>
            <a:br>
              <a:rPr lang="uk-UA" sz="3600" dirty="0" smtClean="0">
                <a:solidFill>
                  <a:srgbClr val="FFC000"/>
                </a:solidFill>
                <a:latin typeface="Baron Munchausen" pitchFamily="2" charset="0"/>
              </a:rPr>
            </a:br>
            <a:endParaRPr lang="en-US" sz="3600" dirty="0">
              <a:solidFill>
                <a:srgbClr val="FFC000"/>
              </a:solidFill>
              <a:latin typeface="Baron Munchausen" pitchFamily="2" charset="0"/>
            </a:endParaRP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981200" y="1947863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981200" y="2862263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5574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2786050" y="1785926"/>
            <a:ext cx="38417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сформувати інтерес до </a:t>
            </a:r>
          </a:p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вивчення предмета;</a:t>
            </a:r>
          </a:p>
          <a:p>
            <a:pPr eaLnBrk="0" hangingPunct="0"/>
            <a:endParaRPr lang="en-US" sz="2400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178050" y="2046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590800" y="34718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2714612" y="2571744"/>
            <a:ext cx="523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помітити, зберегти та розвинути </a:t>
            </a:r>
          </a:p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кожну індивідуальність;</a:t>
            </a:r>
          </a:p>
          <a:p>
            <a:pPr eaLnBrk="0" hangingPunct="0"/>
            <a:endParaRPr lang="en-US" sz="2400" dirty="0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178050" y="29606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981200" y="3754438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1981200" y="4668838"/>
            <a:ext cx="762000" cy="665162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590800" y="43640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2786050" y="3500438"/>
            <a:ext cx="5623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ненав'язливо виховати схильність </a:t>
            </a:r>
          </a:p>
          <a:p>
            <a:pPr eaLnBrk="0" hangingPunct="0"/>
            <a:r>
              <a:rPr lang="uk-UA" sz="2400" b="1" dirty="0" smtClean="0">
                <a:solidFill>
                  <a:srgbClr val="92D050"/>
                </a:solidFill>
              </a:rPr>
              <a:t>до образного мислення;</a:t>
            </a:r>
          </a:p>
          <a:p>
            <a:pPr eaLnBrk="0" hangingPunct="0"/>
            <a:endParaRPr lang="en-US" sz="2400" dirty="0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178050" y="3852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2590800" y="52784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2786050" y="4500570"/>
            <a:ext cx="417473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92D050"/>
                </a:solidFill>
              </a:rPr>
              <a:t>практично застосовувати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uk-UA" sz="2400" b="1" dirty="0" smtClean="0">
                <a:solidFill>
                  <a:srgbClr val="92D050"/>
                </a:solidFill>
              </a:rPr>
              <a:t>свої знання;</a:t>
            </a:r>
          </a:p>
          <a:p>
            <a:pPr marL="285750" indent="-285750">
              <a:lnSpc>
                <a:spcPct val="80000"/>
              </a:lnSpc>
              <a:defRPr/>
            </a:pPr>
            <a:endParaRPr lang="uk-UA" sz="2400" b="1" dirty="0">
              <a:solidFill>
                <a:srgbClr val="92D050"/>
              </a:solidFill>
            </a:endParaRPr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2178050" y="47672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4</a:t>
            </a:r>
          </a:p>
        </p:txBody>
      </p:sp>
      <p:sp>
        <p:nvSpPr>
          <p:cNvPr id="35" name="Line 113"/>
          <p:cNvSpPr>
            <a:spLocks noChangeShapeType="1"/>
          </p:cNvSpPr>
          <p:nvPr/>
        </p:nvSpPr>
        <p:spPr bwMode="auto">
          <a:xfrm>
            <a:off x="2714612" y="600076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" name="Group 102"/>
          <p:cNvGrpSpPr>
            <a:grpSpLocks/>
          </p:cNvGrpSpPr>
          <p:nvPr/>
        </p:nvGrpSpPr>
        <p:grpSpPr bwMode="auto">
          <a:xfrm>
            <a:off x="2000232" y="5572140"/>
            <a:ext cx="762000" cy="665162"/>
            <a:chOff x="1110" y="2656"/>
            <a:chExt cx="1549" cy="1351"/>
          </a:xfrm>
        </p:grpSpPr>
        <p:sp>
          <p:nvSpPr>
            <p:cNvPr id="37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2000" b="1" dirty="0" smtClean="0"/>
                <a:t> 5</a:t>
              </a:r>
              <a:endParaRPr lang="ru-RU" sz="2000" b="1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857488" y="528638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defRPr/>
            </a:pPr>
            <a:r>
              <a:rPr lang="uk-UA" sz="2000" b="1" dirty="0" smtClean="0">
                <a:solidFill>
                  <a:srgbClr val="92D050"/>
                </a:solidFill>
              </a:rPr>
              <a:t>  підготувати до життя та діяльності в умовах сучасного суспільства;</a:t>
            </a:r>
            <a:endParaRPr lang="uk-UA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i="1" dirty="0" smtClean="0">
                <a:solidFill>
                  <a:srgbClr val="FFFF00"/>
                </a:solidFill>
                <a:latin typeface="Baron Munchausen" pitchFamily="2" charset="0"/>
              </a:rPr>
              <a:t>Щоб досягти поставленої мети:</a:t>
            </a:r>
            <a:endParaRPr lang="en-US" sz="4800" dirty="0">
              <a:solidFill>
                <a:srgbClr val="FFFF00"/>
              </a:solidFill>
              <a:latin typeface="Baron Munchausen" pitchFamily="2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/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Чергую уроки вивчення теоретичного матеріалу з практичними роботами</a:t>
            </a:r>
          </a:p>
          <a:p>
            <a:pPr lvl="1"/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Добираю завдання з урахуванням      індивідуальних здібностей учнів</a:t>
            </a:r>
          </a:p>
          <a:p>
            <a:pPr lvl="1"/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 Використовую на уроках інтерактивні методи    навчання</a:t>
            </a:r>
          </a:p>
          <a:p>
            <a:pPr lvl="1"/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 Проводжу нестандартні уроки</a:t>
            </a:r>
          </a:p>
          <a:p>
            <a:pPr lvl="1"/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Здійснюю </a:t>
            </a:r>
            <a:r>
              <a:rPr lang="uk-UA" sz="3600" b="1" dirty="0" err="1" smtClean="0">
                <a:ln/>
                <a:solidFill>
                  <a:schemeClr val="accent3"/>
                </a:solidFill>
                <a:latin typeface="Baron Munchausen" pitchFamily="2" charset="0"/>
              </a:rPr>
              <a:t>міжпредметні</a:t>
            </a:r>
            <a:r>
              <a:rPr lang="uk-UA" sz="3600" b="1" dirty="0" smtClean="0">
                <a:ln/>
                <a:solidFill>
                  <a:schemeClr val="accent3"/>
                </a:solidFill>
                <a:latin typeface="Baron Munchausen" pitchFamily="2" charset="0"/>
              </a:rPr>
              <a:t> зв’язки</a:t>
            </a:r>
            <a:endParaRPr lang="en-US" sz="3600" b="1" dirty="0">
              <a:ln/>
              <a:solidFill>
                <a:schemeClr val="accent3"/>
              </a:solidFill>
              <a:latin typeface="Baron Munchausen" pitchFamily="2" charset="0"/>
            </a:endParaRPr>
          </a:p>
          <a:p>
            <a:pPr lvl="1"/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>
                <a:latin typeface="Baron Munchausen" pitchFamily="2" charset="0"/>
              </a:rPr>
              <a:t>Напрямки роботи на уроках географії:</a:t>
            </a:r>
            <a:endParaRPr lang="en-US" sz="4000" dirty="0">
              <a:latin typeface="Baron Munchausen" pitchFamily="2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28687" y="1785938"/>
            <a:ext cx="7524750" cy="4614863"/>
            <a:chOff x="585" y="1125"/>
            <a:chExt cx="4740" cy="2907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385" y="1125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372" y="322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764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585" y="1935"/>
              <a:ext cx="117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Постійне введення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на уроках ігрових елементів (міні-кросвордів, </a:t>
              </a:r>
              <a:r>
                <a:rPr lang="uk-UA" sz="1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чайнвордів</a:t>
              </a:r>
              <a:r>
                <a:rPr lang="uk-UA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ребусів, загадок)</a:t>
              </a:r>
            </a:p>
            <a:p>
              <a:pPr algn="ctr" eaLnBrk="0" hangingPunct="0"/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295" y="1215"/>
              <a:ext cx="127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Використання опорних схем, тестів  </a:t>
              </a:r>
              <a:endPara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230" y="1350"/>
              <a:ext cx="108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Використання </a:t>
              </a:r>
              <a:r>
                <a:rPr lang="uk-UA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мульти-медійних</a:t>
              </a:r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засобів</a:t>
              </a:r>
            </a:p>
            <a:p>
              <a:pPr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240" y="3015"/>
              <a:ext cx="190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Проведення інтегрованих уроків із вчителем інформатики (створення буклетів)</a:t>
              </a:r>
              <a:endPara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535" y="3513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160" y="2451"/>
              <a:ext cx="1632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 rot="20440955">
            <a:off x="3071802" y="3000372"/>
            <a:ext cx="3786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ФОРМУВАННЯ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       СТІЙКОГО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     ІНТЕРЕСУ 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       ВИВЧЕННЯ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ron Munchausen" pitchFamily="2" charset="0"/>
              </a:rPr>
              <a:t>        ГЕОГРАФІЇ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8794" y="5072074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Самостійне вивчення багатьох тем по цікаво сформульованих завданнях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випереджаючі завдання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629400" cy="97629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i="1" cap="all" dirty="0" smtClean="0">
                <a:ln w="0"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Інтерактивні  методи  навчання, які  я  використовую  на  уроках:</a:t>
            </a:r>
            <a:endParaRPr lang="en-US" cap="all" dirty="0">
              <a:ln w="0"/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aron Munchausen" pitchFamily="2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3929058" y="2311400"/>
            <a:ext cx="370523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Географічна розминка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“Лови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помилку”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4183063" y="2973388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Мозковий штурм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4449763" y="363378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Метод </a:t>
            </a:r>
            <a:r>
              <a:rPr lang="uk-UA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“Мікрофону”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 та метод </a:t>
            </a:r>
            <a:r>
              <a:rPr lang="uk-UA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“Прес”</a:t>
            </a:r>
            <a:endParaRPr lang="uk-UA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4143372" y="4286256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endParaRPr lang="uk-UA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  <a:p>
            <a:pPr algn="ctr" eaLnBrk="0" hangingPunct="0"/>
            <a:r>
              <a: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Використання ІКТ</a:t>
            </a:r>
          </a:p>
          <a:p>
            <a:pPr algn="ctr" eaLnBrk="0" hangingPunct="0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3852863" y="4956175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Розв'язування проблемних ситуацій</a:t>
            </a:r>
          </a:p>
        </p:txBody>
      </p:sp>
      <p:pic>
        <p:nvPicPr>
          <p:cNvPr id="13" name="Рисунок 12" descr="teacher_13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310" y="2285992"/>
            <a:ext cx="152568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9"/>
          <p:cNvSpPr>
            <a:spLocks noChangeArrowheads="1"/>
          </p:cNvSpPr>
          <p:nvPr/>
        </p:nvSpPr>
        <p:spPr bwMode="gray">
          <a:xfrm rot="16200000">
            <a:off x="6572264" y="2571744"/>
            <a:ext cx="1714512" cy="169069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Урок-пригода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gray">
          <a:xfrm rot="16200000">
            <a:off x="5709052" y="3363518"/>
            <a:ext cx="1702603" cy="183356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Урок-дискусія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5257808" cy="801711"/>
          </a:xfrm>
        </p:spPr>
        <p:txBody>
          <a:bodyPr/>
          <a:lstStyle/>
          <a:p>
            <a:r>
              <a:rPr lang="uk-UA" sz="4800" dirty="0" smtClean="0">
                <a:solidFill>
                  <a:srgbClr val="FFC000"/>
                </a:solidFill>
                <a:latin typeface="Baron Munchausen" pitchFamily="2" charset="0"/>
              </a:rPr>
              <a:t>Форми і методи роботи :</a:t>
            </a:r>
            <a:endParaRPr lang="en-US" sz="4800" dirty="0">
              <a:solidFill>
                <a:srgbClr val="FFC000"/>
              </a:solidFill>
              <a:latin typeface="Baron Munchausen" pitchFamily="2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5800" y="1428750"/>
            <a:ext cx="6096000" cy="4591050"/>
            <a:chOff x="432" y="900"/>
            <a:chExt cx="3840" cy="2892"/>
          </a:xfrm>
        </p:grpSpPr>
        <p:sp>
          <p:nvSpPr>
            <p:cNvPr id="78851" name="Freeform 3"/>
            <p:cNvSpPr>
              <a:spLocks noEditPoints="1"/>
            </p:cNvSpPr>
            <p:nvPr/>
          </p:nvSpPr>
          <p:spPr bwMode="gray">
            <a:xfrm>
              <a:off x="528" y="1248"/>
              <a:ext cx="3744" cy="2544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76" y="2417"/>
              <a:ext cx="1248" cy="1279"/>
              <a:chOff x="1776" y="2417"/>
              <a:chExt cx="1248" cy="1279"/>
            </a:xfrm>
          </p:grpSpPr>
          <p:pic>
            <p:nvPicPr>
              <p:cNvPr id="78853" name="Picture 5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854" name="Oval 6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gray"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gray"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76" y="2188"/>
              <a:ext cx="1056" cy="1028"/>
              <a:chOff x="576" y="2188"/>
              <a:chExt cx="1056" cy="1028"/>
            </a:xfrm>
          </p:grpSpPr>
          <p:pic>
            <p:nvPicPr>
              <p:cNvPr id="78859" name="Picture 1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1" name="Oval 13"/>
              <p:cNvSpPr>
                <a:spLocks noChangeArrowheads="1"/>
              </p:cNvSpPr>
              <p:nvPr/>
            </p:nvSpPr>
            <p:spPr bwMode="gray">
              <a:xfrm>
                <a:off x="720" y="2205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734" y="2201"/>
                <a:ext cx="798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32" y="1305"/>
              <a:ext cx="864" cy="780"/>
              <a:chOff x="432" y="1305"/>
              <a:chExt cx="864" cy="780"/>
            </a:xfrm>
          </p:grpSpPr>
          <p:pic>
            <p:nvPicPr>
              <p:cNvPr id="78865" name="Picture 17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866" name="Oval 18"/>
              <p:cNvSpPr>
                <a:spLocks noChangeArrowheads="1"/>
              </p:cNvSpPr>
              <p:nvPr/>
            </p:nvSpPr>
            <p:spPr bwMode="gray">
              <a:xfrm>
                <a:off x="540" y="1305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8" name="Oval 20"/>
              <p:cNvSpPr>
                <a:spLocks noChangeArrowheads="1"/>
              </p:cNvSpPr>
              <p:nvPr/>
            </p:nvSpPr>
            <p:spPr bwMode="gray">
              <a:xfrm>
                <a:off x="575" y="1336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9" name="Oval 21"/>
              <p:cNvSpPr>
                <a:spLocks noChangeArrowheads="1"/>
              </p:cNvSpPr>
              <p:nvPr/>
            </p:nvSpPr>
            <p:spPr bwMode="gray"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440" y="900"/>
              <a:ext cx="810" cy="630"/>
              <a:chOff x="1440" y="900"/>
              <a:chExt cx="810" cy="630"/>
            </a:xfrm>
          </p:grpSpPr>
          <p:pic>
            <p:nvPicPr>
              <p:cNvPr id="78871" name="Picture 2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296"/>
                <a:ext cx="672" cy="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gray">
              <a:xfrm>
                <a:off x="1571" y="900"/>
                <a:ext cx="679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gray">
              <a:xfrm>
                <a:off x="1575" y="966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5" name="Oval 27"/>
              <p:cNvSpPr>
                <a:spLocks noChangeArrowheads="1"/>
              </p:cNvSpPr>
              <p:nvPr/>
            </p:nvSpPr>
            <p:spPr bwMode="gray">
              <a:xfrm>
                <a:off x="1598" y="978"/>
                <a:ext cx="562" cy="50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1552" y="1101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540" y="1215"/>
              <a:ext cx="713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Урок-</a:t>
              </a:r>
              <a:endPara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r>
                <a:rPr lang="uk-UA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подорож</a:t>
              </a:r>
              <a:endPara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8878" name="Text Box 30"/>
            <p:cNvSpPr txBox="1">
              <a:spLocks noChangeArrowheads="1"/>
            </p:cNvSpPr>
            <p:nvPr/>
          </p:nvSpPr>
          <p:spPr bwMode="auto">
            <a:xfrm>
              <a:off x="675" y="2295"/>
              <a:ext cx="946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Урок-</a:t>
              </a:r>
              <a:endPara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r>
                <a:rPr lang="uk-UA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практикум</a:t>
              </a:r>
              <a:endPara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8879" name="Text Box 31"/>
            <p:cNvSpPr txBox="1">
              <a:spLocks noChangeArrowheads="1"/>
            </p:cNvSpPr>
            <p:nvPr/>
          </p:nvSpPr>
          <p:spPr bwMode="auto">
            <a:xfrm>
              <a:off x="1935" y="2520"/>
              <a:ext cx="1028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Урок-</a:t>
              </a:r>
              <a:endPara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r>
                <a:rPr lang="uk-UA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ron Munchausen" pitchFamily="2" charset="0"/>
                </a:rPr>
                <a:t>дослідження</a:t>
              </a:r>
              <a:endPara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endParaRPr>
            </a:p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428860" y="1500174"/>
            <a:ext cx="11430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Урок-пошук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gray">
          <a:xfrm rot="15988672">
            <a:off x="7278953" y="1635816"/>
            <a:ext cx="1714512" cy="170610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Урок-</a:t>
            </a:r>
            <a:endParaRPr lang="uk-UA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ron Munchausen" pitchFamily="2" charset="0"/>
              </a:rPr>
              <a:t>конференція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ron Munchaus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186502" cy="563563"/>
          </a:xfrm>
        </p:spPr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  <a:latin typeface="Baron Munchausen" pitchFamily="2" charset="0"/>
              </a:rPr>
              <a:t>Використання опорних схем допомагає формувати у учнів:</a:t>
            </a:r>
            <a:endParaRPr lang="en-US" sz="2400" dirty="0">
              <a:solidFill>
                <a:srgbClr val="002060"/>
              </a:solidFill>
              <a:latin typeface="Baron Munchausen" pitchFamily="2" charset="0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71472" y="2143116"/>
            <a:ext cx="4110038" cy="6524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 глибоких знань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71472" y="2857496"/>
            <a:ext cx="4110038" cy="5810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  логічного мислення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71472" y="3500438"/>
            <a:ext cx="4143404" cy="5715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Осмислене засвоєння понять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6072198" y="1428736"/>
            <a:ext cx="2857520" cy="478634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571472" y="4143380"/>
            <a:ext cx="4143404" cy="64294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 глибоких знань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blackWhite">
          <a:xfrm>
            <a:off x="571472" y="4857760"/>
            <a:ext cx="4110038" cy="5810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 здатності до аналізу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857364"/>
            <a:ext cx="250033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rgbClr val="0000FF"/>
              </a:buClr>
              <a:buSzPct val="73000"/>
              <a:defRPr/>
            </a:pPr>
            <a:r>
              <a:rPr lang="uk-UA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Лаконічність  матеріалу                </a:t>
            </a:r>
          </a:p>
          <a:p>
            <a:pPr>
              <a:buClr>
                <a:srgbClr val="0000FF"/>
              </a:buClr>
              <a:buSzPct val="73000"/>
              <a:defRPr/>
            </a:pPr>
            <a:r>
              <a:rPr lang="uk-UA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Структурність  матеріалу</a:t>
            </a:r>
          </a:p>
          <a:p>
            <a:pPr>
              <a:buClr>
                <a:srgbClr val="0000FF"/>
              </a:buClr>
              <a:buSzPct val="73000"/>
              <a:defRPr/>
            </a:pPr>
            <a:r>
              <a:rPr lang="uk-UA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Компактність   матеріалу</a:t>
            </a:r>
          </a:p>
          <a:p>
            <a:pPr>
              <a:buClr>
                <a:srgbClr val="0000FF"/>
              </a:buClr>
              <a:buSzPct val="73000"/>
              <a:defRPr/>
            </a:pPr>
            <a:r>
              <a:rPr lang="uk-UA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Простота зображення</a:t>
            </a:r>
          </a:p>
          <a:p>
            <a:pPr>
              <a:buClr>
                <a:srgbClr val="0000FF"/>
              </a:buClr>
              <a:buSzPct val="73000"/>
              <a:defRPr/>
            </a:pPr>
            <a:r>
              <a:rPr lang="uk-UA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Доступність розуміння </a:t>
            </a:r>
          </a:p>
          <a:p>
            <a:pPr marL="0" indent="0">
              <a:buClr>
                <a:srgbClr val="0000FF"/>
              </a:buClr>
              <a:buSzPct val="73000"/>
              <a:buFont typeface="Arial" pitchFamily="34" charset="0"/>
              <a:buNone/>
              <a:defRPr/>
            </a:pPr>
            <a:r>
              <a:rPr lang="ru-RU" sz="2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ron Munchause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62600" y="3095625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виконувати </a:t>
            </a:r>
            <a:r>
              <a:rPr lang="uk-UA" sz="1400" b="1" dirty="0" err="1" smtClean="0">
                <a:solidFill>
                  <a:srgbClr val="211E54"/>
                </a:solidFill>
              </a:rPr>
              <a:t>прак-</a:t>
            </a:r>
            <a:endParaRPr lang="uk-UA" sz="1400" b="1" dirty="0" smtClean="0">
              <a:solidFill>
                <a:srgbClr val="211E54"/>
              </a:solidFill>
            </a:endParaRPr>
          </a:p>
          <a:p>
            <a:pPr eaLnBrk="1" hangingPunct="1">
              <a:defRPr/>
            </a:pPr>
            <a:r>
              <a:rPr lang="uk-UA" sz="1400" b="1" dirty="0" err="1" smtClean="0">
                <a:solidFill>
                  <a:srgbClr val="211E54"/>
                </a:solidFill>
              </a:rPr>
              <a:t>тичні</a:t>
            </a:r>
            <a:r>
              <a:rPr lang="uk-UA" sz="1400" b="1" dirty="0" smtClean="0">
                <a:solidFill>
                  <a:srgbClr val="211E54"/>
                </a:solidFill>
              </a:rPr>
              <a:t> та самостійні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роботи;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створювати </a:t>
            </a:r>
            <a:r>
              <a:rPr lang="uk-UA" sz="1400" b="1" dirty="0" err="1" smtClean="0">
                <a:solidFill>
                  <a:srgbClr val="211E54"/>
                </a:solidFill>
              </a:rPr>
              <a:t>презента-</a:t>
            </a:r>
            <a:endParaRPr lang="uk-UA" sz="1400" b="1" dirty="0" smtClean="0">
              <a:solidFill>
                <a:srgbClr val="211E54"/>
              </a:solidFill>
            </a:endParaRPr>
          </a:p>
          <a:p>
            <a:pPr eaLnBrk="1" hangingPunct="1">
              <a:defRPr/>
            </a:pPr>
            <a:r>
              <a:rPr lang="uk-UA" sz="1400" b="1" dirty="0" err="1" smtClean="0">
                <a:solidFill>
                  <a:srgbClr val="211E54"/>
                </a:solidFill>
              </a:rPr>
              <a:t>ції</a:t>
            </a:r>
            <a:r>
              <a:rPr lang="uk-UA" sz="1400" b="1" dirty="0" smtClean="0">
                <a:solidFill>
                  <a:srgbClr val="211E54"/>
                </a:solidFill>
              </a:rPr>
              <a:t>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супроводжувати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лекційні заняття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слайдами, які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допомагають краще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зрозуміти вивчений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 матеріал</a:t>
            </a:r>
            <a:r>
              <a:rPr lang="uk-UA" b="1" dirty="0" smtClean="0">
                <a:solidFill>
                  <a:srgbClr val="211E54"/>
                </a:solidFill>
              </a:rPr>
              <a:t>.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1143000" y="3095625"/>
            <a:ext cx="22860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Надають можливість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здійснювати віртуальну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взаємодію учнів з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 географічними об</a:t>
            </a:r>
            <a:r>
              <a:rPr lang="en-US" sz="1400" b="1" dirty="0" smtClean="0">
                <a:solidFill>
                  <a:srgbClr val="211E54"/>
                </a:solidFill>
              </a:rPr>
              <a:t>’</a:t>
            </a:r>
            <a:r>
              <a:rPr lang="uk-UA" sz="1400" b="1" dirty="0" err="1" smtClean="0">
                <a:solidFill>
                  <a:srgbClr val="211E54"/>
                </a:solidFill>
              </a:rPr>
              <a:t>єк-</a:t>
            </a:r>
            <a:endParaRPr lang="uk-UA" sz="1400" b="1" dirty="0" smtClean="0">
              <a:solidFill>
                <a:srgbClr val="211E54"/>
              </a:solidFill>
            </a:endParaRP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тами та процесами;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дають змогу складати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 головоломки, тренувальні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 вправи, діаграми,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211E54"/>
                </a:solidFill>
              </a:rPr>
              <a:t> графіки, логічні </a:t>
            </a:r>
            <a:r>
              <a:rPr lang="uk-UA" sz="1400" b="1" dirty="0" err="1" smtClean="0">
                <a:solidFill>
                  <a:srgbClr val="211E54"/>
                </a:solidFill>
              </a:rPr>
              <a:t>лан-</a:t>
            </a:r>
            <a:endParaRPr lang="uk-UA" sz="1400" b="1" dirty="0" smtClean="0">
              <a:solidFill>
                <a:srgbClr val="211E54"/>
              </a:solidFill>
            </a:endParaRPr>
          </a:p>
          <a:p>
            <a:pPr eaLnBrk="1" hangingPunct="1">
              <a:defRPr/>
            </a:pPr>
            <a:r>
              <a:rPr lang="uk-UA" sz="1400" b="1" dirty="0" err="1" smtClean="0">
                <a:solidFill>
                  <a:srgbClr val="211E54"/>
                </a:solidFill>
              </a:rPr>
              <a:t>цюжки</a:t>
            </a:r>
            <a:r>
              <a:rPr lang="uk-UA" sz="1400" b="1" dirty="0" smtClean="0">
                <a:solidFill>
                  <a:srgbClr val="211E54"/>
                </a:solidFill>
              </a:rPr>
              <a:t>, опорні схеми;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38250" y="3295650"/>
            <a:ext cx="2038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357554" y="3000372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143240" y="1643050"/>
            <a:ext cx="27655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/>
            <a:r>
              <a:rPr lang="uk-UA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Переваги ІКТ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810250" y="3352800"/>
            <a:ext cx="2038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0" y="142853"/>
            <a:ext cx="7772400" cy="928694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MiniatureC" pitchFamily="2" charset="0"/>
              </a:rPr>
              <a:t>Часто використовую ІКТ на уроках географії</a:t>
            </a:r>
            <a:endParaRPr lang="ru-RU" sz="2800" dirty="0">
              <a:solidFill>
                <a:srgbClr val="002060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Miniature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cdb2004199d</Template>
  <TotalTime>428</TotalTime>
  <Words>757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cdb2004199d</vt:lpstr>
      <vt:lpstr>З досвіду роботи вчителя географії ЗОШ І-ІІ ступенів  с. Дзвиняч</vt:lpstr>
      <vt:lpstr>Проблема над якою працюю:</vt:lpstr>
      <vt:lpstr>Щоб реалізувати проблему ставлю за мету: </vt:lpstr>
      <vt:lpstr>Щоб досягти поставленої мети:</vt:lpstr>
      <vt:lpstr>Напрямки роботи на уроках географії:</vt:lpstr>
      <vt:lpstr>Інтерактивні  методи  навчання, які  я  використовую  на  уроках:</vt:lpstr>
      <vt:lpstr>Форми і методи роботи :</vt:lpstr>
      <vt:lpstr>Використання опорних схем допомагає формувати у учнів:</vt:lpstr>
      <vt:lpstr>Слайд 9</vt:lpstr>
      <vt:lpstr>Вплив на особистість учнів  мультимедійних методів навчання</vt:lpstr>
      <vt:lpstr>У своїй роботі намагаюся пам'ятати:</vt:lpstr>
      <vt:lpstr>Проект- це особливий вид пізнавальної діяльності учнів, який намагаюся використовувати на уроках географії</vt:lpstr>
      <vt:lpstr>Використання на уроці міні-проектів вирішує багато завдань  </vt:lpstr>
      <vt:lpstr>Інтерактивні карти – новий тип інтерактивних засобів навчання</vt:lpstr>
      <vt:lpstr>Результативність роботи</vt:lpstr>
      <vt:lpstr>Слайд 16</vt:lpstr>
      <vt:lpstr>Мої досягнення: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вчителя географії ЗОШ І-ІІ ступенів  с. Дзвиняч</dc:title>
  <cp:lastModifiedBy>Адмын</cp:lastModifiedBy>
  <cp:revision>90</cp:revision>
  <dcterms:created xsi:type="dcterms:W3CDTF">2013-03-06T14:29:11Z</dcterms:created>
  <dcterms:modified xsi:type="dcterms:W3CDTF">2014-01-27T08:55:35Z</dcterms:modified>
</cp:coreProperties>
</file>