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tags/tag6.xml" ContentType="application/vnd.openxmlformats-officedocument.presentationml.tag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18"/>
  </p:notesMasterIdLst>
  <p:sldIdLst>
    <p:sldId id="260" r:id="rId3"/>
    <p:sldId id="273" r:id="rId4"/>
    <p:sldId id="270" r:id="rId5"/>
    <p:sldId id="278" r:id="rId6"/>
    <p:sldId id="301" r:id="rId7"/>
    <p:sldId id="289" r:id="rId8"/>
    <p:sldId id="302" r:id="rId9"/>
    <p:sldId id="298" r:id="rId10"/>
    <p:sldId id="304" r:id="rId11"/>
    <p:sldId id="306" r:id="rId12"/>
    <p:sldId id="300" r:id="rId13"/>
    <p:sldId id="290" r:id="rId14"/>
    <p:sldId id="293" r:id="rId15"/>
    <p:sldId id="295" r:id="rId16"/>
    <p:sldId id="30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49CEE9"/>
    <a:srgbClr val="2F243C"/>
    <a:srgbClr val="1611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0" autoAdjust="0"/>
    <p:restoredTop sz="94834" autoAdjust="0"/>
  </p:normalViewPr>
  <p:slideViewPr>
    <p:cSldViewPr showGuides="1">
      <p:cViewPr varScale="1">
        <p:scale>
          <a:sx n="76" d="100"/>
          <a:sy n="76" d="100"/>
        </p:scale>
        <p:origin x="-523" y="-82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1656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1B0830-940B-4C31-B8E2-4CA5E757D166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FD31E2-2600-4013-90D3-B4DEB7B81198}">
      <dgm:prSet custT="1"/>
      <dgm:spPr/>
      <dgm:t>
        <a:bodyPr/>
        <a:lstStyle/>
        <a:p>
          <a:pPr rtl="0"/>
          <a:r>
            <a:rPr lang="uk-UA" sz="3200" b="1" i="1" dirty="0" smtClean="0"/>
            <a:t>                 Конкурс    стінгазет</a:t>
          </a:r>
          <a:endParaRPr lang="ru-RU" sz="5000" baseline="0" dirty="0"/>
        </a:p>
      </dgm:t>
    </dgm:pt>
    <dgm:pt modelId="{AC91DE83-12A7-4549-996F-A7B1F03A1A9A}" type="parTrans" cxnId="{364A8E7B-80BE-473C-A5B0-52CA690ADDD0}">
      <dgm:prSet/>
      <dgm:spPr/>
      <dgm:t>
        <a:bodyPr/>
        <a:lstStyle/>
        <a:p>
          <a:endParaRPr lang="ru-RU"/>
        </a:p>
      </dgm:t>
    </dgm:pt>
    <dgm:pt modelId="{A11B894F-5486-4EEF-8297-462C7F05978C}" type="sibTrans" cxnId="{364A8E7B-80BE-473C-A5B0-52CA690ADDD0}">
      <dgm:prSet/>
      <dgm:spPr/>
      <dgm:t>
        <a:bodyPr/>
        <a:lstStyle/>
        <a:p>
          <a:endParaRPr lang="ru-RU"/>
        </a:p>
      </dgm:t>
    </dgm:pt>
    <dgm:pt modelId="{64FB0647-38D3-4371-9A72-2E99E0CF665B}">
      <dgm:prSet custT="1"/>
      <dgm:spPr/>
      <dgm:t>
        <a:bodyPr/>
        <a:lstStyle/>
        <a:p>
          <a:pPr rtl="0"/>
          <a:r>
            <a:rPr lang="uk-UA" sz="3200" b="1" i="1" dirty="0" smtClean="0"/>
            <a:t>     Фізики, ім’ям яких названо одиниці         вимірювання    фізичних      величин </a:t>
          </a:r>
          <a:endParaRPr lang="ru-RU" sz="5000" baseline="0" dirty="0"/>
        </a:p>
      </dgm:t>
    </dgm:pt>
    <dgm:pt modelId="{938D07D0-AA3E-453F-B4F3-CF03A2F3B5B4}" type="parTrans" cxnId="{2600FE3D-E613-4294-82E1-B439AE105E84}">
      <dgm:prSet/>
      <dgm:spPr/>
      <dgm:t>
        <a:bodyPr/>
        <a:lstStyle/>
        <a:p>
          <a:endParaRPr lang="ru-RU"/>
        </a:p>
      </dgm:t>
    </dgm:pt>
    <dgm:pt modelId="{F6CE79F1-58AD-42D6-AD1F-ACA69550BB52}" type="sibTrans" cxnId="{2600FE3D-E613-4294-82E1-B439AE105E84}">
      <dgm:prSet/>
      <dgm:spPr/>
      <dgm:t>
        <a:bodyPr/>
        <a:lstStyle/>
        <a:p>
          <a:endParaRPr lang="ru-RU"/>
        </a:p>
      </dgm:t>
    </dgm:pt>
    <dgm:pt modelId="{1472D0D7-2AEB-4255-8022-E623CD5090EA}" type="pres">
      <dgm:prSet presAssocID="{5E1B0830-940B-4C31-B8E2-4CA5E757D16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79C0BE-3DC3-41EE-93BE-87FB9B230A52}" type="pres">
      <dgm:prSet presAssocID="{5E1B0830-940B-4C31-B8E2-4CA5E757D166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BDA7DDA5-4E45-46D3-B553-7260DC95459F}" type="pres">
      <dgm:prSet presAssocID="{5E1B0830-940B-4C31-B8E2-4CA5E757D166}" presName="TwoNodes_1" presStyleLbl="node1" presStyleIdx="0" presStyleCnt="2" custLinFactNeighborX="11219" custLinFactNeighborY="27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110B3-7923-4396-B961-543000FADE79}" type="pres">
      <dgm:prSet presAssocID="{5E1B0830-940B-4C31-B8E2-4CA5E757D166}" presName="TwoNodes_2" presStyleLbl="node1" presStyleIdx="1" presStyleCnt="2" custScaleX="117647" custScaleY="98892" custLinFactNeighborX="-12141" custLinFactNeighborY="6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B0948-BA0A-4C89-8F8D-C0CB3B25C783}" type="pres">
      <dgm:prSet presAssocID="{5E1B0830-940B-4C31-B8E2-4CA5E757D166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9CE31-DA03-4D88-89D5-44C80922A93B}" type="pres">
      <dgm:prSet presAssocID="{5E1B0830-940B-4C31-B8E2-4CA5E757D166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D0926-AF45-4C13-B81E-A360D08C8598}" type="pres">
      <dgm:prSet presAssocID="{5E1B0830-940B-4C31-B8E2-4CA5E757D166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5AA432-71E7-4A0F-A126-57A23037E3AD}" type="presOf" srcId="{64FB0647-38D3-4371-9A72-2E99E0CF665B}" destId="{F2D110B3-7923-4396-B961-543000FADE79}" srcOrd="0" destOrd="0" presId="urn:microsoft.com/office/officeart/2005/8/layout/vProcess5"/>
    <dgm:cxn modelId="{7D84577D-B3AB-4239-849B-362939A38A99}" type="presOf" srcId="{0EFD31E2-2600-4013-90D3-B4DEB7B81198}" destId="{BDA7DDA5-4E45-46D3-B553-7260DC95459F}" srcOrd="0" destOrd="0" presId="urn:microsoft.com/office/officeart/2005/8/layout/vProcess5"/>
    <dgm:cxn modelId="{364A8E7B-80BE-473C-A5B0-52CA690ADDD0}" srcId="{5E1B0830-940B-4C31-B8E2-4CA5E757D166}" destId="{0EFD31E2-2600-4013-90D3-B4DEB7B81198}" srcOrd="0" destOrd="0" parTransId="{AC91DE83-12A7-4549-996F-A7B1F03A1A9A}" sibTransId="{A11B894F-5486-4EEF-8297-462C7F05978C}"/>
    <dgm:cxn modelId="{0BBAA4EA-4B1B-4FDA-979F-F94551B2DFF5}" type="presOf" srcId="{0EFD31E2-2600-4013-90D3-B4DEB7B81198}" destId="{70C9CE31-DA03-4D88-89D5-44C80922A93B}" srcOrd="1" destOrd="0" presId="urn:microsoft.com/office/officeart/2005/8/layout/vProcess5"/>
    <dgm:cxn modelId="{2600FE3D-E613-4294-82E1-B439AE105E84}" srcId="{5E1B0830-940B-4C31-B8E2-4CA5E757D166}" destId="{64FB0647-38D3-4371-9A72-2E99E0CF665B}" srcOrd="1" destOrd="0" parTransId="{938D07D0-AA3E-453F-B4F3-CF03A2F3B5B4}" sibTransId="{F6CE79F1-58AD-42D6-AD1F-ACA69550BB52}"/>
    <dgm:cxn modelId="{53D229F1-D707-4A3D-A20E-2BFABBD7F732}" type="presOf" srcId="{5E1B0830-940B-4C31-B8E2-4CA5E757D166}" destId="{1472D0D7-2AEB-4255-8022-E623CD5090EA}" srcOrd="0" destOrd="0" presId="urn:microsoft.com/office/officeart/2005/8/layout/vProcess5"/>
    <dgm:cxn modelId="{8F6EE31C-D7C1-45CF-BBCE-FE9B62BD7B61}" type="presOf" srcId="{64FB0647-38D3-4371-9A72-2E99E0CF665B}" destId="{A4CD0926-AF45-4C13-B81E-A360D08C8598}" srcOrd="1" destOrd="0" presId="urn:microsoft.com/office/officeart/2005/8/layout/vProcess5"/>
    <dgm:cxn modelId="{3FD091F6-2F91-43D0-9F4D-364B2E11C7A5}" type="presOf" srcId="{A11B894F-5486-4EEF-8297-462C7F05978C}" destId="{8CFB0948-BA0A-4C89-8F8D-C0CB3B25C783}" srcOrd="0" destOrd="0" presId="urn:microsoft.com/office/officeart/2005/8/layout/vProcess5"/>
    <dgm:cxn modelId="{0D614BBE-4F2D-48C7-9E09-04BB351392B9}" type="presParOf" srcId="{1472D0D7-2AEB-4255-8022-E623CD5090EA}" destId="{8179C0BE-3DC3-41EE-93BE-87FB9B230A52}" srcOrd="0" destOrd="0" presId="urn:microsoft.com/office/officeart/2005/8/layout/vProcess5"/>
    <dgm:cxn modelId="{4E8ECB6A-ED07-4F54-A4F5-A4A33756CFD5}" type="presParOf" srcId="{1472D0D7-2AEB-4255-8022-E623CD5090EA}" destId="{BDA7DDA5-4E45-46D3-B553-7260DC95459F}" srcOrd="1" destOrd="0" presId="urn:microsoft.com/office/officeart/2005/8/layout/vProcess5"/>
    <dgm:cxn modelId="{4721A787-5E99-4664-8E5A-176AA250956C}" type="presParOf" srcId="{1472D0D7-2AEB-4255-8022-E623CD5090EA}" destId="{F2D110B3-7923-4396-B961-543000FADE79}" srcOrd="2" destOrd="0" presId="urn:microsoft.com/office/officeart/2005/8/layout/vProcess5"/>
    <dgm:cxn modelId="{FC07A9B3-380D-4125-A487-5FA3BD708EA0}" type="presParOf" srcId="{1472D0D7-2AEB-4255-8022-E623CD5090EA}" destId="{8CFB0948-BA0A-4C89-8F8D-C0CB3B25C783}" srcOrd="3" destOrd="0" presId="urn:microsoft.com/office/officeart/2005/8/layout/vProcess5"/>
    <dgm:cxn modelId="{8EDA25E8-3664-4DAA-AF9B-2873F8BD4932}" type="presParOf" srcId="{1472D0D7-2AEB-4255-8022-E623CD5090EA}" destId="{70C9CE31-DA03-4D88-89D5-44C80922A93B}" srcOrd="4" destOrd="0" presId="urn:microsoft.com/office/officeart/2005/8/layout/vProcess5"/>
    <dgm:cxn modelId="{12C1A4DF-799B-4778-B7DB-42F263937E72}" type="presParOf" srcId="{1472D0D7-2AEB-4255-8022-E623CD5090EA}" destId="{A4CD0926-AF45-4C13-B81E-A360D08C8598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13D960-5C28-4231-BBEB-B4200F992833}" type="doc">
      <dgm:prSet loTypeId="urn:microsoft.com/office/officeart/2005/8/layout/cycle2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2A163E-DF41-47C2-BEB2-FC4510D2EC2A}">
      <dgm:prSet/>
      <dgm:spPr/>
      <dgm:t>
        <a:bodyPr/>
        <a:lstStyle/>
        <a:p>
          <a:pPr rtl="0"/>
          <a:r>
            <a:rPr lang="uk-UA" dirty="0" smtClean="0"/>
            <a:t>Конкурс  світлин </a:t>
          </a:r>
          <a:r>
            <a:rPr lang="uk-UA" dirty="0" err="1" smtClean="0"/>
            <a:t>“Молодь</a:t>
          </a:r>
          <a:r>
            <a:rPr lang="uk-UA" dirty="0" smtClean="0"/>
            <a:t>  за чисту </a:t>
          </a:r>
          <a:r>
            <a:rPr lang="uk-UA" dirty="0" err="1" smtClean="0"/>
            <a:t>енергію”</a:t>
          </a:r>
          <a:endParaRPr lang="uk-UA" dirty="0"/>
        </a:p>
      </dgm:t>
    </dgm:pt>
    <dgm:pt modelId="{24ED6670-D7A9-4F92-B4A7-8034B3B727A2}" type="parTrans" cxnId="{7BA1464C-585B-4179-B308-7E4557289164}">
      <dgm:prSet/>
      <dgm:spPr/>
      <dgm:t>
        <a:bodyPr/>
        <a:lstStyle/>
        <a:p>
          <a:endParaRPr lang="ru-RU"/>
        </a:p>
      </dgm:t>
    </dgm:pt>
    <dgm:pt modelId="{AA23E507-E4F5-4EC8-ACF3-58C485A87761}" type="sibTrans" cxnId="{7BA1464C-585B-4179-B308-7E4557289164}">
      <dgm:prSet/>
      <dgm:spPr/>
      <dgm:t>
        <a:bodyPr/>
        <a:lstStyle/>
        <a:p>
          <a:endParaRPr lang="ru-RU"/>
        </a:p>
      </dgm:t>
    </dgm:pt>
    <dgm:pt modelId="{5648BDB2-52BB-4AC6-947D-75E8D84CAFE3}" type="pres">
      <dgm:prSet presAssocID="{F513D960-5C28-4231-BBEB-B4200F99283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2FF0C2-FB41-421F-B1C0-598654D59B95}" type="pres">
      <dgm:prSet presAssocID="{F02A163E-DF41-47C2-BEB2-FC4510D2EC2A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A1464C-585B-4179-B308-7E4557289164}" srcId="{F513D960-5C28-4231-BBEB-B4200F992833}" destId="{F02A163E-DF41-47C2-BEB2-FC4510D2EC2A}" srcOrd="0" destOrd="0" parTransId="{24ED6670-D7A9-4F92-B4A7-8034B3B727A2}" sibTransId="{AA23E507-E4F5-4EC8-ACF3-58C485A87761}"/>
    <dgm:cxn modelId="{43F49F72-4A2E-4D88-9B0F-5BA8874C55B0}" type="presOf" srcId="{F513D960-5C28-4231-BBEB-B4200F992833}" destId="{5648BDB2-52BB-4AC6-947D-75E8D84CAFE3}" srcOrd="0" destOrd="0" presId="urn:microsoft.com/office/officeart/2005/8/layout/cycle2"/>
    <dgm:cxn modelId="{642ED0E8-2B64-4BF3-9AB0-3830C1E562A5}" type="presOf" srcId="{F02A163E-DF41-47C2-BEB2-FC4510D2EC2A}" destId="{AB2FF0C2-FB41-421F-B1C0-598654D59B95}" srcOrd="0" destOrd="0" presId="urn:microsoft.com/office/officeart/2005/8/layout/cycle2"/>
    <dgm:cxn modelId="{CD89D875-FC9E-413A-8131-B589D71FD066}" type="presParOf" srcId="{5648BDB2-52BB-4AC6-947D-75E8D84CAFE3}" destId="{AB2FF0C2-FB41-421F-B1C0-598654D59B9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32F630-C15E-4554-9654-1C3FC50DAA90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CE889B-58CC-4485-A278-C5950EE253C5}">
      <dgm:prSet/>
      <dgm:spPr/>
      <dgm:t>
        <a:bodyPr/>
        <a:lstStyle/>
        <a:p>
          <a:pPr rtl="0"/>
          <a:r>
            <a:rPr lang="uk-UA" dirty="0" smtClean="0"/>
            <a:t>На природу (фізика і географія);</a:t>
          </a:r>
          <a:endParaRPr lang="ru-RU" dirty="0"/>
        </a:p>
      </dgm:t>
    </dgm:pt>
    <dgm:pt modelId="{932072FE-B64D-42D3-84D2-CC2EF6CA28A1}" type="parTrans" cxnId="{09D6A944-350D-40C2-A0E3-55A1FC3ED1EF}">
      <dgm:prSet/>
      <dgm:spPr/>
      <dgm:t>
        <a:bodyPr/>
        <a:lstStyle/>
        <a:p>
          <a:endParaRPr lang="ru-RU"/>
        </a:p>
      </dgm:t>
    </dgm:pt>
    <dgm:pt modelId="{C02157FE-5976-4F5C-8AF3-5AE99AF614E3}" type="sibTrans" cxnId="{09D6A944-350D-40C2-A0E3-55A1FC3ED1EF}">
      <dgm:prSet/>
      <dgm:spPr/>
      <dgm:t>
        <a:bodyPr/>
        <a:lstStyle/>
        <a:p>
          <a:endParaRPr lang="ru-RU"/>
        </a:p>
      </dgm:t>
    </dgm:pt>
    <dgm:pt modelId="{21B78A40-396D-4AA0-93EB-E26B117CA168}">
      <dgm:prSet/>
      <dgm:spPr/>
      <dgm:t>
        <a:bodyPr/>
        <a:lstStyle/>
        <a:p>
          <a:pPr rtl="0"/>
          <a:r>
            <a:rPr lang="uk-UA" dirty="0" smtClean="0"/>
            <a:t>На спортивний майданчик (фізика і фізкультура);</a:t>
          </a:r>
          <a:endParaRPr lang="ru-RU" dirty="0"/>
        </a:p>
      </dgm:t>
    </dgm:pt>
    <dgm:pt modelId="{FD54B988-53ED-42B5-BAF6-56AAE3909406}" type="parTrans" cxnId="{8C1CAE89-DEB7-463A-8D4E-49B9B1BC0BB9}">
      <dgm:prSet/>
      <dgm:spPr/>
      <dgm:t>
        <a:bodyPr/>
        <a:lstStyle/>
        <a:p>
          <a:endParaRPr lang="ru-RU"/>
        </a:p>
      </dgm:t>
    </dgm:pt>
    <dgm:pt modelId="{15F2CCF0-3E2C-4C3C-8965-E5E5B2DDCAD9}" type="sibTrans" cxnId="{8C1CAE89-DEB7-463A-8D4E-49B9B1BC0BB9}">
      <dgm:prSet/>
      <dgm:spPr/>
      <dgm:t>
        <a:bodyPr/>
        <a:lstStyle/>
        <a:p>
          <a:endParaRPr lang="ru-RU"/>
        </a:p>
      </dgm:t>
    </dgm:pt>
    <dgm:pt modelId="{97FC66B1-45FB-4ED9-A2BD-95260B615395}">
      <dgm:prSet/>
      <dgm:spPr/>
      <dgm:t>
        <a:bodyPr/>
        <a:lstStyle/>
        <a:p>
          <a:pPr rtl="0"/>
          <a:r>
            <a:rPr lang="uk-UA" dirty="0" smtClean="0"/>
            <a:t>На кухню шкільної столової (фізика і хімія);</a:t>
          </a:r>
          <a:endParaRPr lang="ru-RU" dirty="0"/>
        </a:p>
      </dgm:t>
    </dgm:pt>
    <dgm:pt modelId="{8D016490-98E0-4211-9FC8-73267357C9E2}" type="parTrans" cxnId="{9A83074A-8325-4DD8-A93C-DB7330043BE2}">
      <dgm:prSet/>
      <dgm:spPr/>
      <dgm:t>
        <a:bodyPr/>
        <a:lstStyle/>
        <a:p>
          <a:endParaRPr lang="ru-RU"/>
        </a:p>
      </dgm:t>
    </dgm:pt>
    <dgm:pt modelId="{A3B37373-78FC-44FF-BF68-D51D8D77C51C}" type="sibTrans" cxnId="{9A83074A-8325-4DD8-A93C-DB7330043BE2}">
      <dgm:prSet/>
      <dgm:spPr/>
      <dgm:t>
        <a:bodyPr/>
        <a:lstStyle/>
        <a:p>
          <a:endParaRPr lang="ru-RU"/>
        </a:p>
      </dgm:t>
    </dgm:pt>
    <dgm:pt modelId="{5175E215-A335-408A-8D3C-3015FB52BB75}">
      <dgm:prSet/>
      <dgm:spPr/>
      <dgm:t>
        <a:bodyPr/>
        <a:lstStyle/>
        <a:p>
          <a:pPr rtl="0"/>
          <a:r>
            <a:rPr lang="uk-UA" dirty="0" smtClean="0"/>
            <a:t>В поліклініку (фізика і біологія).</a:t>
          </a:r>
          <a:endParaRPr lang="ru-RU" dirty="0"/>
        </a:p>
      </dgm:t>
    </dgm:pt>
    <dgm:pt modelId="{87E08C0C-A097-49F0-BC49-978BA7A0EE53}" type="parTrans" cxnId="{8BB7EE5A-1BCF-4C61-874D-178D685B1419}">
      <dgm:prSet/>
      <dgm:spPr/>
      <dgm:t>
        <a:bodyPr/>
        <a:lstStyle/>
        <a:p>
          <a:endParaRPr lang="ru-RU"/>
        </a:p>
      </dgm:t>
    </dgm:pt>
    <dgm:pt modelId="{21BDF503-A86B-4393-B27A-C0681BA02BB9}" type="sibTrans" cxnId="{8BB7EE5A-1BCF-4C61-874D-178D685B1419}">
      <dgm:prSet/>
      <dgm:spPr/>
      <dgm:t>
        <a:bodyPr/>
        <a:lstStyle/>
        <a:p>
          <a:endParaRPr lang="ru-RU"/>
        </a:p>
      </dgm:t>
    </dgm:pt>
    <dgm:pt modelId="{5E123D25-F516-4FE3-B5EE-F7330B6D221B}" type="pres">
      <dgm:prSet presAssocID="{9C32F630-C15E-4554-9654-1C3FC50DAA9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CD0034-5E03-4EAC-BEC1-2DF5A9D5B200}" type="pres">
      <dgm:prSet presAssocID="{DFCE889B-58CC-4485-A278-C5950EE253C5}" presName="horFlow" presStyleCnt="0"/>
      <dgm:spPr/>
    </dgm:pt>
    <dgm:pt modelId="{7481E890-B96A-482B-921B-47B953ABD303}" type="pres">
      <dgm:prSet presAssocID="{DFCE889B-58CC-4485-A278-C5950EE253C5}" presName="bigChev" presStyleLbl="node1" presStyleIdx="0" presStyleCnt="4"/>
      <dgm:spPr/>
      <dgm:t>
        <a:bodyPr/>
        <a:lstStyle/>
        <a:p>
          <a:endParaRPr lang="ru-RU"/>
        </a:p>
      </dgm:t>
    </dgm:pt>
    <dgm:pt modelId="{B95741FC-460A-4932-8517-0ABEB8604C3E}" type="pres">
      <dgm:prSet presAssocID="{DFCE889B-58CC-4485-A278-C5950EE253C5}" presName="vSp" presStyleCnt="0"/>
      <dgm:spPr/>
    </dgm:pt>
    <dgm:pt modelId="{D2BC3D03-9A0A-47F6-911A-BCECB76BD884}" type="pres">
      <dgm:prSet presAssocID="{21B78A40-396D-4AA0-93EB-E26B117CA168}" presName="horFlow" presStyleCnt="0"/>
      <dgm:spPr/>
    </dgm:pt>
    <dgm:pt modelId="{0D75EA15-F9FE-4FC4-AE3A-BED6A2DE45C3}" type="pres">
      <dgm:prSet presAssocID="{21B78A40-396D-4AA0-93EB-E26B117CA168}" presName="bigChev" presStyleLbl="node1" presStyleIdx="1" presStyleCnt="4"/>
      <dgm:spPr/>
      <dgm:t>
        <a:bodyPr/>
        <a:lstStyle/>
        <a:p>
          <a:endParaRPr lang="ru-RU"/>
        </a:p>
      </dgm:t>
    </dgm:pt>
    <dgm:pt modelId="{C40D5B3A-B0C5-44AE-A928-A912F07587EE}" type="pres">
      <dgm:prSet presAssocID="{21B78A40-396D-4AA0-93EB-E26B117CA168}" presName="vSp" presStyleCnt="0"/>
      <dgm:spPr/>
    </dgm:pt>
    <dgm:pt modelId="{ABC13280-26A8-4A1A-95CE-93C0256F6AFC}" type="pres">
      <dgm:prSet presAssocID="{97FC66B1-45FB-4ED9-A2BD-95260B615395}" presName="horFlow" presStyleCnt="0"/>
      <dgm:spPr/>
    </dgm:pt>
    <dgm:pt modelId="{8324F285-C194-45EF-AE83-537AD4FEC512}" type="pres">
      <dgm:prSet presAssocID="{97FC66B1-45FB-4ED9-A2BD-95260B615395}" presName="bigChev" presStyleLbl="node1" presStyleIdx="2" presStyleCnt="4"/>
      <dgm:spPr/>
      <dgm:t>
        <a:bodyPr/>
        <a:lstStyle/>
        <a:p>
          <a:endParaRPr lang="ru-RU"/>
        </a:p>
      </dgm:t>
    </dgm:pt>
    <dgm:pt modelId="{D30F1CA7-A879-42B0-8195-FD1463E4C259}" type="pres">
      <dgm:prSet presAssocID="{97FC66B1-45FB-4ED9-A2BD-95260B615395}" presName="vSp" presStyleCnt="0"/>
      <dgm:spPr/>
    </dgm:pt>
    <dgm:pt modelId="{6906134F-630A-4A2A-9B07-BD4663FD55D5}" type="pres">
      <dgm:prSet presAssocID="{5175E215-A335-408A-8D3C-3015FB52BB75}" presName="horFlow" presStyleCnt="0"/>
      <dgm:spPr/>
    </dgm:pt>
    <dgm:pt modelId="{571DA993-5933-4E6D-B49B-A160AD3BFE9E}" type="pres">
      <dgm:prSet presAssocID="{5175E215-A335-408A-8D3C-3015FB52BB75}" presName="bigChev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87D6B2B1-CC3F-4F35-8D1D-22144F75360C}" type="presOf" srcId="{9C32F630-C15E-4554-9654-1C3FC50DAA90}" destId="{5E123D25-F516-4FE3-B5EE-F7330B6D221B}" srcOrd="0" destOrd="0" presId="urn:microsoft.com/office/officeart/2005/8/layout/lProcess3"/>
    <dgm:cxn modelId="{9A83074A-8325-4DD8-A93C-DB7330043BE2}" srcId="{9C32F630-C15E-4554-9654-1C3FC50DAA90}" destId="{97FC66B1-45FB-4ED9-A2BD-95260B615395}" srcOrd="2" destOrd="0" parTransId="{8D016490-98E0-4211-9FC8-73267357C9E2}" sibTransId="{A3B37373-78FC-44FF-BF68-D51D8D77C51C}"/>
    <dgm:cxn modelId="{09D6A944-350D-40C2-A0E3-55A1FC3ED1EF}" srcId="{9C32F630-C15E-4554-9654-1C3FC50DAA90}" destId="{DFCE889B-58CC-4485-A278-C5950EE253C5}" srcOrd="0" destOrd="0" parTransId="{932072FE-B64D-42D3-84D2-CC2EF6CA28A1}" sibTransId="{C02157FE-5976-4F5C-8AF3-5AE99AF614E3}"/>
    <dgm:cxn modelId="{6D5E7539-FE96-4210-8F33-BBA4881F3552}" type="presOf" srcId="{21B78A40-396D-4AA0-93EB-E26B117CA168}" destId="{0D75EA15-F9FE-4FC4-AE3A-BED6A2DE45C3}" srcOrd="0" destOrd="0" presId="urn:microsoft.com/office/officeart/2005/8/layout/lProcess3"/>
    <dgm:cxn modelId="{A4D68BBA-A04D-420E-A205-4AB06F15BF11}" type="presOf" srcId="{97FC66B1-45FB-4ED9-A2BD-95260B615395}" destId="{8324F285-C194-45EF-AE83-537AD4FEC512}" srcOrd="0" destOrd="0" presId="urn:microsoft.com/office/officeart/2005/8/layout/lProcess3"/>
    <dgm:cxn modelId="{BA0744DE-D816-4285-8D61-6F4280D0A3A0}" type="presOf" srcId="{5175E215-A335-408A-8D3C-3015FB52BB75}" destId="{571DA993-5933-4E6D-B49B-A160AD3BFE9E}" srcOrd="0" destOrd="0" presId="urn:microsoft.com/office/officeart/2005/8/layout/lProcess3"/>
    <dgm:cxn modelId="{70355001-346A-4C87-81F9-7A8C5F193655}" type="presOf" srcId="{DFCE889B-58CC-4485-A278-C5950EE253C5}" destId="{7481E890-B96A-482B-921B-47B953ABD303}" srcOrd="0" destOrd="0" presId="urn:microsoft.com/office/officeart/2005/8/layout/lProcess3"/>
    <dgm:cxn modelId="{8BB7EE5A-1BCF-4C61-874D-178D685B1419}" srcId="{9C32F630-C15E-4554-9654-1C3FC50DAA90}" destId="{5175E215-A335-408A-8D3C-3015FB52BB75}" srcOrd="3" destOrd="0" parTransId="{87E08C0C-A097-49F0-BC49-978BA7A0EE53}" sibTransId="{21BDF503-A86B-4393-B27A-C0681BA02BB9}"/>
    <dgm:cxn modelId="{8C1CAE89-DEB7-463A-8D4E-49B9B1BC0BB9}" srcId="{9C32F630-C15E-4554-9654-1C3FC50DAA90}" destId="{21B78A40-396D-4AA0-93EB-E26B117CA168}" srcOrd="1" destOrd="0" parTransId="{FD54B988-53ED-42B5-BAF6-56AAE3909406}" sibTransId="{15F2CCF0-3E2C-4C3C-8965-E5E5B2DDCAD9}"/>
    <dgm:cxn modelId="{0B1BF550-D444-47EA-A0A1-1BBC5D81BFB6}" type="presParOf" srcId="{5E123D25-F516-4FE3-B5EE-F7330B6D221B}" destId="{7ACD0034-5E03-4EAC-BEC1-2DF5A9D5B200}" srcOrd="0" destOrd="0" presId="urn:microsoft.com/office/officeart/2005/8/layout/lProcess3"/>
    <dgm:cxn modelId="{67018217-B7B1-46D9-98CE-D3E50B37FCB3}" type="presParOf" srcId="{7ACD0034-5E03-4EAC-BEC1-2DF5A9D5B200}" destId="{7481E890-B96A-482B-921B-47B953ABD303}" srcOrd="0" destOrd="0" presId="urn:microsoft.com/office/officeart/2005/8/layout/lProcess3"/>
    <dgm:cxn modelId="{898FBACD-889B-4372-BE74-50B89B6315CA}" type="presParOf" srcId="{5E123D25-F516-4FE3-B5EE-F7330B6D221B}" destId="{B95741FC-460A-4932-8517-0ABEB8604C3E}" srcOrd="1" destOrd="0" presId="urn:microsoft.com/office/officeart/2005/8/layout/lProcess3"/>
    <dgm:cxn modelId="{D2585D41-CDA9-4083-9967-B51742DF5395}" type="presParOf" srcId="{5E123D25-F516-4FE3-B5EE-F7330B6D221B}" destId="{D2BC3D03-9A0A-47F6-911A-BCECB76BD884}" srcOrd="2" destOrd="0" presId="urn:microsoft.com/office/officeart/2005/8/layout/lProcess3"/>
    <dgm:cxn modelId="{B9ED82B7-B569-4845-857B-AAB678C4C7B8}" type="presParOf" srcId="{D2BC3D03-9A0A-47F6-911A-BCECB76BD884}" destId="{0D75EA15-F9FE-4FC4-AE3A-BED6A2DE45C3}" srcOrd="0" destOrd="0" presId="urn:microsoft.com/office/officeart/2005/8/layout/lProcess3"/>
    <dgm:cxn modelId="{7BF908BF-6FDF-480C-9AB4-B75642DAF324}" type="presParOf" srcId="{5E123D25-F516-4FE3-B5EE-F7330B6D221B}" destId="{C40D5B3A-B0C5-44AE-A928-A912F07587EE}" srcOrd="3" destOrd="0" presId="urn:microsoft.com/office/officeart/2005/8/layout/lProcess3"/>
    <dgm:cxn modelId="{856364A9-5EF6-40A8-805D-1B6CC104C6DD}" type="presParOf" srcId="{5E123D25-F516-4FE3-B5EE-F7330B6D221B}" destId="{ABC13280-26A8-4A1A-95CE-93C0256F6AFC}" srcOrd="4" destOrd="0" presId="urn:microsoft.com/office/officeart/2005/8/layout/lProcess3"/>
    <dgm:cxn modelId="{2C356C49-03B9-463B-83A9-3E87C6716450}" type="presParOf" srcId="{ABC13280-26A8-4A1A-95CE-93C0256F6AFC}" destId="{8324F285-C194-45EF-AE83-537AD4FEC512}" srcOrd="0" destOrd="0" presId="urn:microsoft.com/office/officeart/2005/8/layout/lProcess3"/>
    <dgm:cxn modelId="{889CF964-7B75-475B-8FE4-83934E204CE3}" type="presParOf" srcId="{5E123D25-F516-4FE3-B5EE-F7330B6D221B}" destId="{D30F1CA7-A879-42B0-8195-FD1463E4C259}" srcOrd="5" destOrd="0" presId="urn:microsoft.com/office/officeart/2005/8/layout/lProcess3"/>
    <dgm:cxn modelId="{FADFF453-373D-48DB-A808-E7A171DD6528}" type="presParOf" srcId="{5E123D25-F516-4FE3-B5EE-F7330B6D221B}" destId="{6906134F-630A-4A2A-9B07-BD4663FD55D5}" srcOrd="6" destOrd="0" presId="urn:microsoft.com/office/officeart/2005/8/layout/lProcess3"/>
    <dgm:cxn modelId="{F0CE0AD7-D028-48E2-B810-7D8C07FBC707}" type="presParOf" srcId="{6906134F-630A-4A2A-9B07-BD4663FD55D5}" destId="{571DA993-5933-4E6D-B49B-A160AD3BFE9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2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CF9487-27E1-42C1-979E-5570D7AE573A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D1A135-DE06-4E01-A9C6-EFCF8AFFC792}">
      <dgm:prSet/>
      <dgm:spPr/>
      <dgm:t>
        <a:bodyPr/>
        <a:lstStyle/>
        <a:p>
          <a:pPr rtl="0"/>
          <a:r>
            <a:rPr lang="uk-UA" b="1" dirty="0" smtClean="0"/>
            <a:t>Проведення дослідів старшокласниками на уроках в початкових класах</a:t>
          </a:r>
          <a:endParaRPr lang="ru-RU" b="1" dirty="0"/>
        </a:p>
      </dgm:t>
    </dgm:pt>
    <dgm:pt modelId="{CEC3D143-FAB9-4306-834D-0224A9C810C3}" type="parTrans" cxnId="{C49D1B92-6646-4E29-9AAD-EBF19E79B8F7}">
      <dgm:prSet/>
      <dgm:spPr/>
      <dgm:t>
        <a:bodyPr/>
        <a:lstStyle/>
        <a:p>
          <a:endParaRPr lang="ru-RU"/>
        </a:p>
      </dgm:t>
    </dgm:pt>
    <dgm:pt modelId="{BBEC7D0F-C046-445B-92AC-46404D05133A}" type="sibTrans" cxnId="{C49D1B92-6646-4E29-9AAD-EBF19E79B8F7}">
      <dgm:prSet/>
      <dgm:spPr/>
      <dgm:t>
        <a:bodyPr/>
        <a:lstStyle/>
        <a:p>
          <a:endParaRPr lang="ru-RU"/>
        </a:p>
      </dgm:t>
    </dgm:pt>
    <dgm:pt modelId="{62FCFF4F-AB1D-409F-A1BF-E3F85FD80CDF}" type="pres">
      <dgm:prSet presAssocID="{7DCF9487-27E1-42C1-979E-5570D7AE573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EA32B2-D2DB-477E-844B-CBE783235D3F}" type="pres">
      <dgm:prSet presAssocID="{C3D1A135-DE06-4E01-A9C6-EFCF8AFFC792}" presName="composite" presStyleCnt="0"/>
      <dgm:spPr/>
      <dgm:t>
        <a:bodyPr/>
        <a:lstStyle/>
        <a:p>
          <a:endParaRPr lang="ru-RU"/>
        </a:p>
      </dgm:t>
    </dgm:pt>
    <dgm:pt modelId="{76E5F2D3-AED4-4F79-8D76-2AF50FD16143}" type="pres">
      <dgm:prSet presAssocID="{C3D1A135-DE06-4E01-A9C6-EFCF8AFFC792}" presName="imgShp" presStyleLbl="fgImgPlace1" presStyleIdx="0" presStyleCnt="1" custFlipVert="1" custFlipHor="1" custScaleX="6041" custScaleY="7873"/>
      <dgm:spPr/>
      <dgm:t>
        <a:bodyPr/>
        <a:lstStyle/>
        <a:p>
          <a:endParaRPr lang="ru-RU"/>
        </a:p>
      </dgm:t>
    </dgm:pt>
    <dgm:pt modelId="{9DEFA37D-4D88-4B86-944C-8CE842DB2B03}" type="pres">
      <dgm:prSet presAssocID="{C3D1A135-DE06-4E01-A9C6-EFCF8AFFC792}" presName="txShp" presStyleLbl="node1" presStyleIdx="0" presStyleCnt="1" custScaleX="149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E9D7E3-16C8-41C9-B6C3-600BC0ED3FA4}" type="presOf" srcId="{C3D1A135-DE06-4E01-A9C6-EFCF8AFFC792}" destId="{9DEFA37D-4D88-4B86-944C-8CE842DB2B03}" srcOrd="0" destOrd="0" presId="urn:microsoft.com/office/officeart/2005/8/layout/vList3"/>
    <dgm:cxn modelId="{C49D1B92-6646-4E29-9AAD-EBF19E79B8F7}" srcId="{7DCF9487-27E1-42C1-979E-5570D7AE573A}" destId="{C3D1A135-DE06-4E01-A9C6-EFCF8AFFC792}" srcOrd="0" destOrd="0" parTransId="{CEC3D143-FAB9-4306-834D-0224A9C810C3}" sibTransId="{BBEC7D0F-C046-445B-92AC-46404D05133A}"/>
    <dgm:cxn modelId="{ECA182B0-8CCD-4B4F-B532-91E7AA6437D9}" type="presOf" srcId="{7DCF9487-27E1-42C1-979E-5570D7AE573A}" destId="{62FCFF4F-AB1D-409F-A1BF-E3F85FD80CDF}" srcOrd="0" destOrd="0" presId="urn:microsoft.com/office/officeart/2005/8/layout/vList3"/>
    <dgm:cxn modelId="{52DFA54B-BAC1-49A1-8E74-962FE53400E2}" type="presParOf" srcId="{62FCFF4F-AB1D-409F-A1BF-E3F85FD80CDF}" destId="{5DEA32B2-D2DB-477E-844B-CBE783235D3F}" srcOrd="0" destOrd="0" presId="urn:microsoft.com/office/officeart/2005/8/layout/vList3"/>
    <dgm:cxn modelId="{2B8C6DB6-D770-4AD6-9786-E2BABC2A5325}" type="presParOf" srcId="{5DEA32B2-D2DB-477E-844B-CBE783235D3F}" destId="{76E5F2D3-AED4-4F79-8D76-2AF50FD16143}" srcOrd="0" destOrd="0" presId="urn:microsoft.com/office/officeart/2005/8/layout/vList3"/>
    <dgm:cxn modelId="{B2DC3269-BA80-4495-B065-3285E6316963}" type="presParOf" srcId="{5DEA32B2-D2DB-477E-844B-CBE783235D3F}" destId="{9DEFA37D-4D88-4B86-944C-8CE842DB2B0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A7DDA5-4E45-46D3-B553-7260DC95459F}">
      <dsp:nvSpPr>
        <dsp:cNvPr id="0" name=""/>
        <dsp:cNvSpPr/>
      </dsp:nvSpPr>
      <dsp:spPr>
        <a:xfrm>
          <a:off x="539532" y="216025"/>
          <a:ext cx="7925849" cy="7776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/>
            <a:t>                 Конкурс    стінгазет</a:t>
          </a:r>
          <a:endParaRPr lang="ru-RU" sz="5000" kern="1200" baseline="0" dirty="0"/>
        </a:p>
      </dsp:txBody>
      <dsp:txXfrm>
        <a:off x="539532" y="216025"/>
        <a:ext cx="7167605" cy="777686"/>
      </dsp:txXfrm>
    </dsp:sp>
    <dsp:sp modelId="{F2D110B3-7923-4396-B961-543000FADE79}">
      <dsp:nvSpPr>
        <dsp:cNvPr id="0" name=""/>
        <dsp:cNvSpPr/>
      </dsp:nvSpPr>
      <dsp:spPr>
        <a:xfrm>
          <a:off x="0" y="959122"/>
          <a:ext cx="9324524" cy="7690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dirty="0" smtClean="0"/>
            <a:t>     Фізики, ім’ям яких названо одиниці         вимірювання    фізичних      величин </a:t>
          </a:r>
          <a:endParaRPr lang="ru-RU" sz="5000" kern="1200" baseline="0" dirty="0"/>
        </a:p>
      </dsp:txBody>
      <dsp:txXfrm>
        <a:off x="0" y="959122"/>
        <a:ext cx="7084318" cy="769069"/>
      </dsp:txXfrm>
    </dsp:sp>
    <dsp:sp modelId="{8CFB0948-BA0A-4C89-8F8D-C0CB3B25C783}">
      <dsp:nvSpPr>
        <dsp:cNvPr id="0" name=""/>
        <dsp:cNvSpPr/>
      </dsp:nvSpPr>
      <dsp:spPr>
        <a:xfrm>
          <a:off x="7070684" y="611347"/>
          <a:ext cx="505496" cy="505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7070684" y="611347"/>
        <a:ext cx="505496" cy="50549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2FF0C2-FB41-421F-B1C0-598654D59B95}">
      <dsp:nvSpPr>
        <dsp:cNvPr id="0" name=""/>
        <dsp:cNvSpPr/>
      </dsp:nvSpPr>
      <dsp:spPr>
        <a:xfrm>
          <a:off x="126005" y="245"/>
          <a:ext cx="2159749" cy="21597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Конкурс  світлин </a:t>
          </a:r>
          <a:r>
            <a:rPr lang="uk-UA" sz="2100" kern="1200" dirty="0" err="1" smtClean="0"/>
            <a:t>“Молодь</a:t>
          </a:r>
          <a:r>
            <a:rPr lang="uk-UA" sz="2100" kern="1200" dirty="0" smtClean="0"/>
            <a:t>  за чисту </a:t>
          </a:r>
          <a:r>
            <a:rPr lang="uk-UA" sz="2100" kern="1200" dirty="0" err="1" smtClean="0"/>
            <a:t>енергію”</a:t>
          </a:r>
          <a:endParaRPr lang="uk-UA" sz="2100" kern="1200" dirty="0"/>
        </a:p>
      </dsp:txBody>
      <dsp:txXfrm>
        <a:off x="126005" y="245"/>
        <a:ext cx="2159749" cy="215974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81E890-B96A-482B-921B-47B953ABD303}">
      <dsp:nvSpPr>
        <dsp:cNvPr id="0" name=""/>
        <dsp:cNvSpPr/>
      </dsp:nvSpPr>
      <dsp:spPr>
        <a:xfrm>
          <a:off x="594452" y="3210"/>
          <a:ext cx="2627518" cy="105100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На природу (фізика і географія);</a:t>
          </a:r>
          <a:endParaRPr lang="ru-RU" sz="1800" kern="1200" dirty="0"/>
        </a:p>
      </dsp:txBody>
      <dsp:txXfrm>
        <a:off x="594452" y="3210"/>
        <a:ext cx="2627518" cy="1051007"/>
      </dsp:txXfrm>
    </dsp:sp>
    <dsp:sp modelId="{0D75EA15-F9FE-4FC4-AE3A-BED6A2DE45C3}">
      <dsp:nvSpPr>
        <dsp:cNvPr id="0" name=""/>
        <dsp:cNvSpPr/>
      </dsp:nvSpPr>
      <dsp:spPr>
        <a:xfrm>
          <a:off x="594452" y="1201359"/>
          <a:ext cx="2627518" cy="105100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На спортивний майданчик (фізика і фізкультура);</a:t>
          </a:r>
          <a:endParaRPr lang="ru-RU" sz="1800" kern="1200" dirty="0"/>
        </a:p>
      </dsp:txBody>
      <dsp:txXfrm>
        <a:off x="594452" y="1201359"/>
        <a:ext cx="2627518" cy="1051007"/>
      </dsp:txXfrm>
    </dsp:sp>
    <dsp:sp modelId="{8324F285-C194-45EF-AE83-537AD4FEC512}">
      <dsp:nvSpPr>
        <dsp:cNvPr id="0" name=""/>
        <dsp:cNvSpPr/>
      </dsp:nvSpPr>
      <dsp:spPr>
        <a:xfrm>
          <a:off x="594452" y="2399507"/>
          <a:ext cx="2627518" cy="105100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На кухню шкільної столової (фізика і хімія);</a:t>
          </a:r>
          <a:endParaRPr lang="ru-RU" sz="1800" kern="1200" dirty="0"/>
        </a:p>
      </dsp:txBody>
      <dsp:txXfrm>
        <a:off x="594452" y="2399507"/>
        <a:ext cx="2627518" cy="1051007"/>
      </dsp:txXfrm>
    </dsp:sp>
    <dsp:sp modelId="{571DA993-5933-4E6D-B49B-A160AD3BFE9E}">
      <dsp:nvSpPr>
        <dsp:cNvPr id="0" name=""/>
        <dsp:cNvSpPr/>
      </dsp:nvSpPr>
      <dsp:spPr>
        <a:xfrm>
          <a:off x="594452" y="3597655"/>
          <a:ext cx="2627518" cy="105100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В поліклініку (фізика і біологія).</a:t>
          </a:r>
          <a:endParaRPr lang="ru-RU" sz="1800" kern="1200" dirty="0"/>
        </a:p>
      </dsp:txBody>
      <dsp:txXfrm>
        <a:off x="594452" y="3597655"/>
        <a:ext cx="2627518" cy="105100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EFA37D-4D88-4B86-944C-8CE842DB2B03}">
      <dsp:nvSpPr>
        <dsp:cNvPr id="0" name=""/>
        <dsp:cNvSpPr/>
      </dsp:nvSpPr>
      <dsp:spPr>
        <a:xfrm rot="10800000">
          <a:off x="15282" y="0"/>
          <a:ext cx="7208434" cy="11430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4031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 smtClean="0"/>
            <a:t>Проведення дослідів старшокласниками на уроках в початкових класах</a:t>
          </a:r>
          <a:endParaRPr lang="ru-RU" sz="2700" b="1" kern="1200" dirty="0"/>
        </a:p>
      </dsp:txBody>
      <dsp:txXfrm rot="10800000">
        <a:off x="15282" y="0"/>
        <a:ext cx="7208434" cy="1143000"/>
      </dsp:txXfrm>
    </dsp:sp>
    <dsp:sp modelId="{76E5F2D3-AED4-4F79-8D76-2AF50FD16143}">
      <dsp:nvSpPr>
        <dsp:cNvPr id="0" name=""/>
        <dsp:cNvSpPr/>
      </dsp:nvSpPr>
      <dsp:spPr>
        <a:xfrm flipH="1" flipV="1">
          <a:off x="1178008" y="526505"/>
          <a:ext cx="69048" cy="899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22ACD-B60B-496A-B0F1-CDBA41A224DA}" type="datetimeFigureOut">
              <a:rPr lang="en-US" smtClean="0"/>
              <a:pPr/>
              <a:t>2/7/2013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B7706-2335-42A4-B398-7244ED7097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773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5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B7706-2335-42A4-B398-7244ED7097E3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B7706-2335-42A4-B398-7244ED7097E3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2.wmv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2.wmv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61662977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983278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493566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858447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18907981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780894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4199960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983927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343179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929115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067723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ideo" Target="../media/media2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media" Target="../media/media2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03874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 rotWithShape="1">
          <a:blip r:embed="rId16" cstate="print"/>
          <a:srcRect l="25555" r="7778"/>
          <a:stretch/>
        </p:blipFill>
        <p:spPr>
          <a:xfrm>
            <a:off x="7239000" y="152400"/>
            <a:ext cx="1600200" cy="1600200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4780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\Desktop\DSCF5499.AVI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admin\Desktop\DSCF5501.AVI" TargetMode="External"/><Relationship Id="rId1" Type="http://schemas.openxmlformats.org/officeDocument/2006/relationships/tags" Target="../tags/tag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\Desktop\DSCF5502.AVI" TargetMode="External"/><Relationship Id="rId1" Type="http://schemas.openxmlformats.org/officeDocument/2006/relationships/tags" Target="../tags/tag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diagramLayout" Target="../diagrams/layout1.xml"/><Relationship Id="rId18" Type="http://schemas.openxmlformats.org/officeDocument/2006/relationships/diagramLayout" Target="../diagrams/layout2.xml"/><Relationship Id="rId26" Type="http://schemas.openxmlformats.org/officeDocument/2006/relationships/diagramQuickStyle" Target="../diagrams/quickStyle3.xml"/><Relationship Id="rId3" Type="http://schemas.openxmlformats.org/officeDocument/2006/relationships/notesSlide" Target="../notesSlides/notesSlide2.xml"/><Relationship Id="rId21" Type="http://schemas.microsoft.com/office/2007/relationships/diagramDrawing" Target="../diagrams/drawing2.xml"/><Relationship Id="rId7" Type="http://schemas.openxmlformats.org/officeDocument/2006/relationships/image" Target="../media/image7.jpeg"/><Relationship Id="rId12" Type="http://schemas.openxmlformats.org/officeDocument/2006/relationships/diagramData" Target="../diagrams/data1.xml"/><Relationship Id="rId17" Type="http://schemas.openxmlformats.org/officeDocument/2006/relationships/diagramData" Target="../diagrams/data2.xml"/><Relationship Id="rId25" Type="http://schemas.openxmlformats.org/officeDocument/2006/relationships/diagramLayout" Target="../diagrams/layout3.xml"/><Relationship Id="rId2" Type="http://schemas.openxmlformats.org/officeDocument/2006/relationships/slideLayout" Target="../slideLayouts/slideLayout2.xml"/><Relationship Id="rId16" Type="http://schemas.microsoft.com/office/2007/relationships/diagramDrawing" Target="../diagrams/drawing1.xml"/><Relationship Id="rId20" Type="http://schemas.openxmlformats.org/officeDocument/2006/relationships/diagramColors" Target="../diagrams/colors2.xml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diagramData" Target="../diagrams/data3.xml"/><Relationship Id="rId5" Type="http://schemas.openxmlformats.org/officeDocument/2006/relationships/image" Target="../media/image5.jpeg"/><Relationship Id="rId15" Type="http://schemas.openxmlformats.org/officeDocument/2006/relationships/diagramColors" Target="../diagrams/colors1.xml"/><Relationship Id="rId23" Type="http://schemas.openxmlformats.org/officeDocument/2006/relationships/image" Target="../media/image13.jpeg"/><Relationship Id="rId28" Type="http://schemas.microsoft.com/office/2007/relationships/diagramDrawing" Target="../diagrams/drawing3.xml"/><Relationship Id="rId10" Type="http://schemas.openxmlformats.org/officeDocument/2006/relationships/image" Target="../media/image10.jpeg"/><Relationship Id="rId19" Type="http://schemas.openxmlformats.org/officeDocument/2006/relationships/diagramQuickStyle" Target="../diagrams/quickStyle2.xml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diagramQuickStyle" Target="../diagrams/quickStyle1.xml"/><Relationship Id="rId22" Type="http://schemas.openxmlformats.org/officeDocument/2006/relationships/image" Target="../media/image12.jpeg"/><Relationship Id="rId27" Type="http://schemas.openxmlformats.org/officeDocument/2006/relationships/diagramColors" Target="../diagrams/colors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920880" cy="1143000"/>
          </a:xfrm>
        </p:spPr>
        <p:txBody>
          <a:bodyPr>
            <a:noAutofit/>
          </a:bodyPr>
          <a:lstStyle/>
          <a:p>
            <a:r>
              <a:rPr lang="uk-UA" sz="5000" i="1" dirty="0" smtClean="0">
                <a:effectLst>
                  <a:reflection blurRad="6350" stA="55000" endA="300" endPos="45500" dir="5400000" sy="-100000" algn="bl" rotWithShape="0"/>
                </a:effectLst>
              </a:rPr>
              <a:t>Білоросюк</a:t>
            </a:r>
            <a:r>
              <a:rPr lang="uk-UA" sz="5000" i="1" dirty="0" smtClean="0"/>
              <a:t> Ірина Петрівна</a:t>
            </a:r>
            <a:endParaRPr lang="ru-RU" sz="5000" i="1" dirty="0"/>
          </a:p>
        </p:txBody>
      </p:sp>
      <p:pic>
        <p:nvPicPr>
          <p:cNvPr id="3074" name="Picture 2" descr="G:\Pn3ykkoahY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556792"/>
            <a:ext cx="3203847" cy="50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3275856" y="836712"/>
            <a:ext cx="4752528" cy="1307738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Тернопільська ЗОШ І-ІІІ ст. №21</a:t>
            </a:r>
            <a:endParaRPr lang="ru-RU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2304" y="2276872"/>
            <a:ext cx="6191696" cy="24006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000" b="1" i="1" dirty="0">
                <a:solidFill>
                  <a:srgbClr val="0070C0"/>
                </a:solidFill>
                <a:latin typeface="Constantia" pitchFamily="18" charset="0"/>
              </a:rPr>
              <a:t>Проблема, над якою працюю:</a:t>
            </a:r>
          </a:p>
          <a:p>
            <a:pPr algn="ctr"/>
            <a:r>
              <a:rPr lang="uk-UA" sz="3000" b="1" i="1" dirty="0">
                <a:solidFill>
                  <a:srgbClr val="0070C0"/>
                </a:solidFill>
                <a:latin typeface="Constantia" pitchFamily="18" charset="0"/>
              </a:rPr>
              <a:t>«Психологія розв</a:t>
            </a:r>
            <a:r>
              <a:rPr lang="en-US" sz="3000" b="1" i="1" dirty="0">
                <a:solidFill>
                  <a:srgbClr val="0070C0"/>
                </a:solidFill>
                <a:latin typeface="Constantia" pitchFamily="18" charset="0"/>
              </a:rPr>
              <a:t>’</a:t>
            </a:r>
            <a:r>
              <a:rPr lang="uk-UA" sz="3000" b="1" i="1" dirty="0">
                <a:solidFill>
                  <a:srgbClr val="0070C0"/>
                </a:solidFill>
                <a:latin typeface="Constantia" pitchFamily="18" charset="0"/>
              </a:rPr>
              <a:t>язування задач. Керування мисленням дітей в процесі розв</a:t>
            </a:r>
            <a:r>
              <a:rPr lang="en-US" sz="3000" b="1" i="1" dirty="0">
                <a:solidFill>
                  <a:srgbClr val="0070C0"/>
                </a:solidFill>
                <a:latin typeface="Constantia" pitchFamily="18" charset="0"/>
              </a:rPr>
              <a:t>’</a:t>
            </a:r>
            <a:r>
              <a:rPr lang="uk-UA" sz="3000" b="1" i="1" dirty="0">
                <a:solidFill>
                  <a:srgbClr val="0070C0"/>
                </a:solidFill>
                <a:latin typeface="Constantia" pitchFamily="18" charset="0"/>
              </a:rPr>
              <a:t>язування задач»</a:t>
            </a:r>
            <a:endParaRPr lang="ru-RU" sz="3000" b="1" i="1" dirty="0"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1840" y="4725144"/>
            <a:ext cx="2232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Моє </a:t>
            </a:r>
          </a:p>
          <a:p>
            <a:r>
              <a:rPr lang="uk-UA" sz="5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кредо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04048" y="4653136"/>
            <a:ext cx="4139952" cy="22048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Учень – це не посудина, яку треба заповнити.</a:t>
            </a:r>
          </a:p>
          <a:p>
            <a:pPr algn="ctr"/>
            <a:r>
              <a:rPr lang="uk-UA" sz="2800" dirty="0" smtClean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Учень – це факел, який треба </a:t>
            </a:r>
            <a:r>
              <a:rPr lang="uk-UA" sz="28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запалити</a:t>
            </a:r>
            <a:r>
              <a:rPr lang="uk-UA" sz="2800" dirty="0" smtClean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800" dirty="0">
              <a:ln w="18415" cmpd="sng">
                <a:solidFill>
                  <a:schemeClr val="bg2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31460258"/>
      </p:ext>
    </p:extLst>
  </p:cSld>
  <p:clrMapOvr>
    <a:masterClrMapping/>
  </p:clrMapOvr>
  <p:transition advClick="0" advTm="32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  <p:extLst mod="1">
    <p:ext uri="{E180D4A7-C9FB-4DFB-919C-405C955672EB}">
      <p14:showEvtLst xmlns:p14="http://schemas.microsoft.com/office/powerpoint/2010/main" xmlns="">
        <p14:playEvt time="0" objId="9"/>
        <p14:stopEvt time="14456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48680"/>
            <a:ext cx="8915400" cy="223224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Евристичні питання називають навідними. Шляхом митецьки поставлених питань проблемність задачі понижується до оптимального рівня.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212976"/>
            <a:ext cx="8735888" cy="306769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uk-UA" sz="2800" dirty="0" smtClean="0"/>
              <a:t>В задачі треба знайти висоту гори, коли в умові задано тиск біля підніжжя і на вершині гори. Як змінюється тиск з висотою? ( 1 мм </a:t>
            </a:r>
            <a:r>
              <a:rPr lang="uk-UA" sz="2800" dirty="0" err="1" smtClean="0"/>
              <a:t>рт.ст</a:t>
            </a:r>
            <a:r>
              <a:rPr lang="uk-UA" sz="2800" dirty="0" smtClean="0"/>
              <a:t> на 11м висоти) 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Як можна знайти висоту гори, знаючи на скільки змінився тиск?</a:t>
            </a:r>
          </a:p>
          <a:p>
            <a:pPr>
              <a:buFont typeface="Wingdings" pitchFamily="2" charset="2"/>
              <a:buChar char="Ø"/>
            </a:pPr>
            <a:r>
              <a:rPr lang="uk-UA" sz="2800" dirty="0" smtClean="0"/>
              <a:t>Складемо план розв’язання задачі.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6381328"/>
            <a:ext cx="3114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cap="all" dirty="0" err="1" smtClean="0"/>
              <a:t>Білоросюк</a:t>
            </a:r>
            <a:r>
              <a:rPr lang="uk-UA" b="1" cap="all" dirty="0" smtClean="0"/>
              <a:t> </a:t>
            </a:r>
            <a:r>
              <a:rPr lang="uk-UA" b="1" cap="all" dirty="0" err="1" smtClean="0"/>
              <a:t>ірина</a:t>
            </a:r>
            <a:r>
              <a:rPr lang="uk-UA" b="1" cap="all" dirty="0" smtClean="0"/>
              <a:t> </a:t>
            </a:r>
            <a:r>
              <a:rPr lang="uk-UA" b="1" cap="all" dirty="0" err="1" smtClean="0"/>
              <a:t>петрівна</a:t>
            </a:r>
            <a:endParaRPr lang="ru-RU" dirty="0"/>
          </a:p>
        </p:txBody>
      </p:sp>
    </p:spTree>
  </p:cSld>
  <p:clrMapOvr>
    <a:masterClrMapping/>
  </p:clrMapOvr>
  <p:transition advClick="0"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915400" cy="62806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Метод </a:t>
            </a:r>
            <a:r>
              <a:rPr lang="uk-UA" dirty="0" err="1" smtClean="0"/>
              <a:t>емпатії</a:t>
            </a:r>
            <a:r>
              <a:rPr lang="uk-UA" dirty="0" smtClean="0"/>
              <a:t> (метод особистої аналогії)</a:t>
            </a:r>
          </a:p>
          <a:p>
            <a:pPr>
              <a:buNone/>
            </a:pPr>
            <a:r>
              <a:rPr lang="uk-UA" dirty="0" smtClean="0"/>
              <a:t> є як би проміжною ланкою між </a:t>
            </a:r>
          </a:p>
          <a:p>
            <a:pPr>
              <a:buNone/>
            </a:pPr>
            <a:r>
              <a:rPr lang="uk-UA" dirty="0" smtClean="0"/>
              <a:t>інтуїтивними і логічними процедурами</a:t>
            </a:r>
          </a:p>
          <a:p>
            <a:pPr>
              <a:buNone/>
            </a:pPr>
            <a:r>
              <a:rPr lang="uk-UA" dirty="0" smtClean="0"/>
              <a:t> мислення. Найчастіше </a:t>
            </a:r>
            <a:r>
              <a:rPr lang="uk-UA" dirty="0" err="1" smtClean="0"/>
              <a:t>емпатія</a:t>
            </a:r>
            <a:r>
              <a:rPr lang="uk-UA" dirty="0" smtClean="0"/>
              <a:t> означає ототожнення особистості однієї людини з особистістю іншої, коли намагаються думкою поставити себе в положення іншого. Людина наче зливається з об'єктом. Для розвитку такого методу важливе значення має виконання учнями дослідів. Тому в своїй діяльності я заохочую дітей готувати досліди і до уроку, і в домашніх умовах, знявши його на відео.</a:t>
            </a:r>
            <a:endParaRPr lang="ru-RU" dirty="0" smtClean="0"/>
          </a:p>
          <a:p>
            <a:pPr lvl="0"/>
            <a:endParaRPr lang="ru-RU" sz="9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endParaRPr lang="ru-RU" sz="1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81957" y="6336185"/>
            <a:ext cx="183736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9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Білоросюк</a:t>
            </a:r>
            <a:r>
              <a:rPr lang="uk-UA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Ірина Петрівна</a:t>
            </a:r>
            <a:endParaRPr lang="ru-RU" sz="9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8028384" cy="1143000"/>
          </a:xfrm>
        </p:spPr>
        <p:txBody>
          <a:bodyPr>
            <a:normAutofit fontScale="90000"/>
          </a:bodyPr>
          <a:lstStyle/>
          <a:p>
            <a:r>
              <a:rPr lang="uk-UA" i="1" dirty="0" smtClean="0"/>
              <a:t> 2 рівень . Дослідний . Як дістати монету не намочивши рук ?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850" y="24209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DSCF5499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-3577644" y="1340768"/>
            <a:ext cx="12721644" cy="684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91680" y="717341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Білоросюк</a:t>
            </a:r>
            <a:r>
              <a:rPr lang="uk-UA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Ірина Петрівна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6457890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Білоросюк</a:t>
            </a:r>
            <a:r>
              <a:rPr lang="uk-UA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Ірина Петрівна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Click="0" advTm="30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47856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Чому одна кулька </a:t>
            </a:r>
            <a:r>
              <a:rPr lang="uk-UA" dirty="0" err="1" smtClean="0"/>
              <a:t>трісла</a:t>
            </a:r>
            <a:r>
              <a:rPr lang="uk-UA" dirty="0" smtClean="0"/>
              <a:t> , а друга ні ?</a:t>
            </a:r>
            <a:endParaRPr lang="ru-RU" dirty="0"/>
          </a:p>
        </p:txBody>
      </p:sp>
      <p:pic>
        <p:nvPicPr>
          <p:cNvPr id="4" name="DSCF5501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-1188640" y="908720"/>
            <a:ext cx="12160000" cy="684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20072" y="7029400"/>
            <a:ext cx="2787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Білоросюк</a:t>
            </a: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Ірина Петрівна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6457890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Білоросюк</a:t>
            </a:r>
            <a:r>
              <a:rPr lang="uk-UA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Ірина Петрівна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Click="0" advTm="25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r>
              <a:rPr lang="uk-UA" dirty="0" smtClean="0"/>
              <a:t>Чому вода не витікає зі склянки?</a:t>
            </a:r>
            <a:endParaRPr lang="ru-RU" dirty="0"/>
          </a:p>
        </p:txBody>
      </p:sp>
      <p:pic>
        <p:nvPicPr>
          <p:cNvPr id="4" name="DSCF550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-304800" y="1098550"/>
            <a:ext cx="10240000" cy="576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23928" y="6165304"/>
            <a:ext cx="2787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Білоросюк</a:t>
            </a: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Ірина Петрівна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Click="0" advTm="17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Метод багатомірних матриць полягає в</a:t>
            </a:r>
          </a:p>
          <a:p>
            <a:pPr>
              <a:buNone/>
            </a:pPr>
            <a:r>
              <a:rPr lang="uk-UA" dirty="0" smtClean="0"/>
              <a:t> тому ,що складна задача часто є комбінацією </a:t>
            </a:r>
            <a:r>
              <a:rPr lang="uk-UA" dirty="0" err="1" smtClean="0"/>
              <a:t>кілької</a:t>
            </a:r>
            <a:r>
              <a:rPr lang="uk-UA" dirty="0" smtClean="0"/>
              <a:t> простих. Метод інверсії орієнтований на пошук ідей рішення творчої задачі в нових, несподіваних напрямках,найчастіше протилежних </a:t>
            </a:r>
            <a:r>
              <a:rPr lang="uk-UA" smtClean="0"/>
              <a:t>традиційним. </a:t>
            </a:r>
            <a:r>
              <a:rPr lang="uk-UA" dirty="0" smtClean="0"/>
              <a:t>Перебороти інерцію мислення допоможе метод організованих стратегій. 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6488668"/>
            <a:ext cx="2787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Білоросюк</a:t>
            </a:r>
            <a:r>
              <a:rPr lang="uk-UA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Ірина Петрівна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63880" cy="112055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Головним принципом моєї роботи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є принцип гуманізації навчання</a:t>
            </a:r>
            <a:r>
              <a:rPr lang="uk-UA" dirty="0" smtClean="0"/>
              <a:t>.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268760"/>
          <a:ext cx="9108504" cy="5144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656"/>
                <a:gridCol w="2880320"/>
                <a:gridCol w="1296144"/>
                <a:gridCol w="3456384"/>
              </a:tblGrid>
              <a:tr h="0">
                <a:tc>
                  <a:txBody>
                    <a:bodyPr/>
                    <a:lstStyle/>
                    <a:p>
                      <a:r>
                        <a:rPr lang="uk-UA" dirty="0" smtClean="0"/>
                        <a:t>Розкриття гуманітарного потенціалу </a:t>
                      </a:r>
                      <a:r>
                        <a:rPr lang="uk-UA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фізики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Розвиток творчих здібностей учнів, враховуючи їх індивідуальні особливості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Застосування інноваційних технологій навчання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Залучення учнів до таких видів діяльності, які формують в них естетичні смаки, соціальні норми поведінки, формують світогляд</a:t>
                      </a:r>
                      <a:endParaRPr lang="ru-RU" dirty="0"/>
                    </a:p>
                  </a:txBody>
                  <a:tcPr/>
                </a:tc>
              </a:tr>
              <a:tr h="34075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dirty="0" smtClean="0"/>
                        <a:t>Елемент екології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dirty="0" smtClean="0"/>
                        <a:t>Елемент історизму</a:t>
                      </a:r>
                      <a:endParaRPr lang="ru-RU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dirty="0" smtClean="0"/>
                        <a:t>Світоглядні знання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dirty="0" smtClean="0"/>
                        <a:t>Політехнічні знання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dirty="0" smtClean="0"/>
                        <a:t>Естетичний елемент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dirty="0" smtClean="0"/>
                        <a:t>Діагностика розвитку психічних процесів та творчих здібностей,  система задач ,яка   формує в учнів дослідницький стиль підходу до задач, навчає евристичним методам розв’язування задач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dirty="0" smtClean="0"/>
                        <a:t>Інтерактивні методи навчання,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uk-UA" dirty="0" smtClean="0"/>
                        <a:t> метод проектів,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uk-UA" dirty="0" smtClean="0"/>
                        <a:t> застосування комп’ютерних  технологій на уроках.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uk-UA" dirty="0" smtClean="0"/>
                        <a:t>Імітаційні та рольові ігри  на уроках,   проведення інтегрованих екскурсій, залучення старшокласників до популяризації фізичних знань серед молодших школярів, конкурси творчих робіт:світлин, газет, презентацій, </a:t>
                      </a:r>
                      <a:r>
                        <a:rPr lang="uk-UA" dirty="0" err="1" smtClean="0"/>
                        <a:t>відеодослідів</a:t>
                      </a:r>
                      <a:r>
                        <a:rPr lang="uk-UA" dirty="0" smtClean="0"/>
                        <a:t>,  </a:t>
                      </a:r>
                      <a:r>
                        <a:rPr lang="uk-UA" dirty="0" err="1" smtClean="0"/>
                        <a:t>поробок</a:t>
                      </a:r>
                      <a:r>
                        <a:rPr lang="uk-UA" dirty="0" smtClean="0"/>
                        <a:t>. Постановка власної вистави з фізики та астрономії.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43808" y="9189640"/>
            <a:ext cx="3597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cap="all" dirty="0" err="1" smtClean="0"/>
              <a:t>Білоросюк</a:t>
            </a:r>
            <a:r>
              <a:rPr lang="uk-UA" b="1" cap="all" dirty="0" smtClean="0"/>
              <a:t>  </a:t>
            </a:r>
            <a:r>
              <a:rPr lang="uk-UA" b="1" cap="all" dirty="0" err="1" smtClean="0"/>
              <a:t>ірина</a:t>
            </a:r>
            <a:r>
              <a:rPr lang="uk-UA" b="1" cap="all" dirty="0" smtClean="0"/>
              <a:t>  </a:t>
            </a:r>
            <a:r>
              <a:rPr lang="uk-UA" b="1" cap="all" dirty="0" err="1" smtClean="0"/>
              <a:t>петрівна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6457890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Білоросюк</a:t>
            </a:r>
            <a:r>
              <a:rPr lang="uk-UA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Ірина Петрівна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Click="0" advTm="1605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перероблені\IMG_115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85652" y="1786428"/>
            <a:ext cx="5972695" cy="4110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перероблені\IMG_11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136904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перероблені\IMG_11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552728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перероблені\IMG_11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881336"/>
            <a:ext cx="7380312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перероблені\IMG_11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056784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:\перероблені\IMG_116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17440"/>
            <a:ext cx="7992888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G:\перероблені\IMG_116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7956376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:\перероблені\IMG_116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6948264" cy="52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/>
          <p:cNvGraphicFramePr/>
          <p:nvPr/>
        </p:nvGraphicFramePr>
        <p:xfrm>
          <a:off x="0" y="-387424"/>
          <a:ext cx="9324529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6156176" y="1916833"/>
          <a:ext cx="2411760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6372200" y="4221088"/>
            <a:ext cx="2159749" cy="2159749"/>
            <a:chOff x="126005" y="245"/>
            <a:chExt cx="2159749" cy="2159749"/>
          </a:xfrm>
          <a:scene3d>
            <a:camera prst="orthographicFront"/>
            <a:lightRig rig="flat" dir="t"/>
          </a:scene3d>
        </p:grpSpPr>
        <p:sp>
          <p:nvSpPr>
            <p:cNvPr id="16" name="Овал 15"/>
            <p:cNvSpPr/>
            <p:nvPr/>
          </p:nvSpPr>
          <p:spPr>
            <a:xfrm>
              <a:off x="126005" y="245"/>
              <a:ext cx="2159749" cy="2159749"/>
            </a:xfrm>
            <a:prstGeom prst="ellips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Овал 4"/>
            <p:cNvSpPr/>
            <p:nvPr/>
          </p:nvSpPr>
          <p:spPr>
            <a:xfrm>
              <a:off x="442293" y="316533"/>
              <a:ext cx="1527173" cy="15271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100" kern="1200" dirty="0" smtClean="0"/>
                <a:t>Конкурс  відео-дослідів </a:t>
              </a:r>
              <a:r>
                <a:rPr lang="uk-UA" sz="2100" kern="1200" dirty="0" err="1" smtClean="0"/>
                <a:t>“Сам</a:t>
              </a:r>
              <a:r>
                <a:rPr lang="uk-UA" sz="2100" kern="1200" dirty="0" smtClean="0"/>
                <a:t> собі </a:t>
              </a:r>
              <a:r>
                <a:rPr lang="uk-UA" sz="2100" kern="1200" dirty="0" err="1" smtClean="0"/>
                <a:t>режисер”</a:t>
              </a:r>
              <a:endParaRPr lang="uk-UA" sz="2100" kern="1200" dirty="0"/>
            </a:p>
          </p:txBody>
        </p:sp>
      </p:grpSp>
      <p:pic>
        <p:nvPicPr>
          <p:cNvPr id="20" name="Picture 4" descr="G:\перероблені\NoTUzlxqYxM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622818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IMG_0821.JPG"/>
          <p:cNvPicPr>
            <a:picLocks noChangeAspect="1" noChangeArrowheads="1"/>
          </p:cNvPicPr>
          <p:nvPr/>
        </p:nvPicPr>
        <p:blipFill>
          <a:blip r:embed="rId23" cstate="print"/>
          <a:srcRect b="10543"/>
          <a:stretch>
            <a:fillRect/>
          </a:stretch>
        </p:blipFill>
        <p:spPr bwMode="auto">
          <a:xfrm>
            <a:off x="2627784" y="4437112"/>
            <a:ext cx="2808312" cy="206084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slope"/>
          </a:sp3d>
        </p:spPr>
      </p:pic>
      <p:grpSp>
        <p:nvGrpSpPr>
          <p:cNvPr id="23" name="Группа 22"/>
          <p:cNvGrpSpPr/>
          <p:nvPr/>
        </p:nvGrpSpPr>
        <p:grpSpPr>
          <a:xfrm>
            <a:off x="107504" y="1340768"/>
            <a:ext cx="6241306" cy="791505"/>
            <a:chOff x="-1379847" y="-1426512"/>
            <a:chExt cx="6241306" cy="791505"/>
          </a:xfrm>
          <a:scene3d>
            <a:camera prst="orthographicFront"/>
            <a:lightRig rig="flat" dir="t"/>
          </a:scene3d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-1307839" y="-1426512"/>
              <a:ext cx="6169298" cy="79150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-1379847" y="-1354504"/>
              <a:ext cx="6092022" cy="7142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l" defTabSz="1466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300" kern="1200" dirty="0" smtClean="0"/>
                <a:t>Проведені інтегровані екскурсії:</a:t>
              </a:r>
              <a:endParaRPr lang="ru-RU" sz="3300" kern="1200" dirty="0"/>
            </a:p>
          </p:txBody>
        </p:sp>
      </p:grpSp>
      <p:graphicFrame>
        <p:nvGraphicFramePr>
          <p:cNvPr id="26" name="Содержимое 7"/>
          <p:cNvGraphicFramePr>
            <a:graphicFrameLocks/>
          </p:cNvGraphicFramePr>
          <p:nvPr/>
        </p:nvGraphicFramePr>
        <p:xfrm>
          <a:off x="-756592" y="2206126"/>
          <a:ext cx="3816424" cy="4651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2987824" y="6611779"/>
            <a:ext cx="7704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1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Білоросюк</a:t>
            </a:r>
            <a:r>
              <a:rPr lang="uk-UA" sz="1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Ірина Петрівна</a:t>
            </a:r>
            <a:endParaRPr lang="ru-RU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61593388"/>
      </p:ext>
    </p:extLst>
  </p:cSld>
  <p:clrMapOvr>
    <a:masterClrMapping/>
  </p:clrMapOvr>
  <p:transition advClick="0" advTm="43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  <p:extLst mod="1">
    <p:ext uri="{E180D4A7-C9FB-4DFB-919C-405C955672EB}">
      <p14:showEvtLst xmlns:p14="http://schemas.microsoft.com/office/powerpoint/2010/main" xmlns="">
        <p14:playEvt time="0" objId="9"/>
        <p14:stopEvt time="23692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228600" y="76200"/>
          <a:ext cx="7239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admin\Pictures\2012-11-21 вітряки\вітряки 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1" y="2276872"/>
            <a:ext cx="3408406" cy="39600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8" name="Содержимое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" name="Picture 3" descr="F:\Фото-02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2132856"/>
            <a:ext cx="3577190" cy="3960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1" name="Picture 3" descr="C:\Users\admin\Desktop\DSCшфнш.JPG"/>
          <p:cNvPicPr>
            <a:picLocks noChangeAspect="1" noChangeArrowheads="1"/>
          </p:cNvPicPr>
          <p:nvPr/>
        </p:nvPicPr>
        <p:blipFill>
          <a:blip r:embed="rId10" cstate="print"/>
          <a:srcRect l="15002" t="5455" r="12718"/>
          <a:stretch>
            <a:fillRect/>
          </a:stretch>
        </p:blipFill>
        <p:spPr bwMode="auto">
          <a:xfrm>
            <a:off x="2699792" y="1700808"/>
            <a:ext cx="4036630" cy="3960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2" name="Picture 8" descr="C:\Users\admin\Desktop\Ira 1.JPG"/>
          <p:cNvPicPr>
            <a:picLocks noChangeAspect="1" noChangeArrowheads="1"/>
          </p:cNvPicPr>
          <p:nvPr/>
        </p:nvPicPr>
        <p:blipFill>
          <a:blip r:embed="rId11" cstate="print"/>
          <a:srcRect l="11112" t="1851" r="19039"/>
          <a:stretch>
            <a:fillRect/>
          </a:stretch>
        </p:blipFill>
        <p:spPr bwMode="auto">
          <a:xfrm>
            <a:off x="1979712" y="1772816"/>
            <a:ext cx="3285421" cy="3960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4" name="Picture 3" descr="F:\Фото-02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772816"/>
            <a:ext cx="4032448" cy="446397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5" name="Picture 3" descr="C:\Users\admin\Desktop\DSC00174.JPG"/>
          <p:cNvPicPr>
            <a:picLocks noChangeAspect="1" noChangeArrowheads="1"/>
          </p:cNvPicPr>
          <p:nvPr/>
        </p:nvPicPr>
        <p:blipFill>
          <a:blip r:embed="rId12" cstate="print"/>
          <a:srcRect t="16420" r="-910" b="10344"/>
          <a:stretch>
            <a:fillRect/>
          </a:stretch>
        </p:blipFill>
        <p:spPr bwMode="auto">
          <a:xfrm>
            <a:off x="251520" y="1772816"/>
            <a:ext cx="8201992" cy="4464496"/>
          </a:xfrm>
          <a:prstGeom prst="roundRect">
            <a:avLst/>
          </a:prstGeom>
          <a:noFill/>
        </p:spPr>
      </p:pic>
      <p:pic>
        <p:nvPicPr>
          <p:cNvPr id="2" name="Picture 2" descr="C:\Users\admin\Desktop\мар'яна\nVZ6_wupgrs.jpg"/>
          <p:cNvPicPr>
            <a:picLocks noChangeAspect="1" noChangeArrowheads="1"/>
          </p:cNvPicPr>
          <p:nvPr/>
        </p:nvPicPr>
        <p:blipFill>
          <a:blip r:embed="rId13" cstate="print"/>
          <a:srcRect l="25009" t="36621" r="49277" b="36440"/>
          <a:stretch>
            <a:fillRect/>
          </a:stretch>
        </p:blipFill>
        <p:spPr bwMode="auto">
          <a:xfrm rot="5400000">
            <a:off x="1345174" y="1687674"/>
            <a:ext cx="4581844" cy="3600000"/>
          </a:xfrm>
          <a:prstGeom prst="roundRect">
            <a:avLst/>
          </a:prstGeom>
          <a:noFill/>
        </p:spPr>
      </p:pic>
      <p:pic>
        <p:nvPicPr>
          <p:cNvPr id="3" name="Picture 2" descr="C:\Users\admin\Desktop\мар'яна\4esqUlghwPo.jpg"/>
          <p:cNvPicPr>
            <a:picLocks noChangeAspect="1" noChangeArrowheads="1"/>
          </p:cNvPicPr>
          <p:nvPr/>
        </p:nvPicPr>
        <p:blipFill>
          <a:blip r:embed="rId14" cstate="print"/>
          <a:srcRect l="27949" t="21169" r="45895" b="36306"/>
          <a:stretch>
            <a:fillRect/>
          </a:stretch>
        </p:blipFill>
        <p:spPr bwMode="auto">
          <a:xfrm>
            <a:off x="4788024" y="1926000"/>
            <a:ext cx="4044679" cy="4932000"/>
          </a:xfrm>
          <a:prstGeom prst="roundRect">
            <a:avLst/>
          </a:prstGeom>
          <a:noFill/>
        </p:spPr>
      </p:pic>
      <p:pic>
        <p:nvPicPr>
          <p:cNvPr id="25" name="Picture 2" descr="C:\Users\admin\Desktop\DSC00169.JPG"/>
          <p:cNvPicPr>
            <a:picLocks noChangeAspect="1" noChangeArrowheads="1"/>
          </p:cNvPicPr>
          <p:nvPr/>
        </p:nvPicPr>
        <p:blipFill>
          <a:blip r:embed="rId15" cstate="print"/>
          <a:srcRect l="10700" t="514" r="21970"/>
          <a:stretch>
            <a:fillRect/>
          </a:stretch>
        </p:blipFill>
        <p:spPr bwMode="auto">
          <a:xfrm>
            <a:off x="395536" y="1196752"/>
            <a:ext cx="4872812" cy="5400000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915816" y="6611779"/>
            <a:ext cx="18069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000" b="1" cap="all" dirty="0" err="1" smtClean="0"/>
              <a:t>Білоросюк</a:t>
            </a:r>
            <a:r>
              <a:rPr lang="uk-UA" sz="1000" b="1" cap="all" dirty="0" smtClean="0"/>
              <a:t> </a:t>
            </a:r>
            <a:r>
              <a:rPr lang="uk-UA" sz="1000" b="1" cap="all" dirty="0" err="1" smtClean="0"/>
              <a:t>ірина</a:t>
            </a:r>
            <a:r>
              <a:rPr lang="uk-UA" sz="1000" b="1" cap="all" dirty="0" smtClean="0"/>
              <a:t> </a:t>
            </a:r>
            <a:r>
              <a:rPr lang="uk-UA" sz="1000" b="1" cap="all" dirty="0" err="1" smtClean="0"/>
              <a:t>петрівна</a:t>
            </a:r>
            <a:endParaRPr lang="ru-RU" sz="1000" dirty="0"/>
          </a:p>
        </p:txBody>
      </p:sp>
    </p:spTree>
    <p:custDataLst>
      <p:tags r:id="rId1"/>
    </p:custDataLst>
  </p:cSld>
  <p:clrMapOvr>
    <a:masterClrMapping/>
  </p:clrMapOvr>
  <p:transition advClick="0" advTm="21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Основними ворогами, що </a:t>
            </a:r>
            <a:r>
              <a:rPr lang="uk-UA" dirty="0" err="1" smtClean="0"/>
              <a:t>зава-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err="1" smtClean="0"/>
              <a:t>жають</a:t>
            </a:r>
            <a:r>
              <a:rPr lang="uk-UA" dirty="0" smtClean="0"/>
              <a:t> навчанню є нудьга, страх</a:t>
            </a:r>
            <a:br>
              <a:rPr lang="uk-UA" dirty="0" smtClean="0"/>
            </a:br>
            <a:r>
              <a:rPr lang="uk-UA" dirty="0" smtClean="0"/>
              <a:t>(зробити помилку), квапливість.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72816"/>
            <a:ext cx="8915400" cy="4896544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 Позитивний емоційний настрій і краще запам’ятовування матеріалу досягається, якщо, як на етапі актуалізації знань, так і під час закріплення матеріалу уроку (ефект краю), учні розв’язують цікаві нетрадиційні задачі : пояснити фізичну суть прислів’я , відгадати загадку, прокоментувати історичний факт, розв’язати кросворд, вставити пропущені слова,виправити помилки і повторення проводиться в цікавій для дітей формі, наприклад ігровій. Добре коли цей матеріал діти підбирають самі під керівництвом вчителя.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6488668"/>
            <a:ext cx="3114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cap="all" dirty="0" err="1" smtClean="0"/>
              <a:t>Білоросюк</a:t>
            </a:r>
            <a:r>
              <a:rPr lang="uk-UA" b="1" cap="all" dirty="0" smtClean="0"/>
              <a:t> </a:t>
            </a:r>
            <a:r>
              <a:rPr lang="uk-UA" b="1" cap="all" dirty="0" err="1" smtClean="0"/>
              <a:t>ірина</a:t>
            </a:r>
            <a:r>
              <a:rPr lang="uk-UA" b="1" cap="all" dirty="0" smtClean="0"/>
              <a:t> </a:t>
            </a:r>
            <a:r>
              <a:rPr lang="uk-UA" b="1" cap="all" dirty="0" err="1" smtClean="0"/>
              <a:t>петрівна</a:t>
            </a:r>
            <a:endParaRPr lang="ru-RU" dirty="0"/>
          </a:p>
        </p:txBody>
      </p:sp>
    </p:spTree>
  </p:cSld>
  <p:clrMapOvr>
    <a:masterClrMapping/>
  </p:clrMapOvr>
  <p:transition advClick="0"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 рівень (актуалізація знань):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uk-UA" dirty="0" smtClean="0"/>
              <a:t>Правда спливе, як олія на воду.</a:t>
            </a:r>
            <a:endParaRPr lang="ru-RU" dirty="0" smtClean="0"/>
          </a:p>
          <a:p>
            <a:pPr lvl="0"/>
            <a:r>
              <a:rPr lang="uk-UA" dirty="0" smtClean="0"/>
              <a:t>Як камінь у воду</a:t>
            </a:r>
            <a:endParaRPr lang="ru-RU" dirty="0" smtClean="0"/>
          </a:p>
          <a:p>
            <a:pPr lvl="0"/>
            <a:r>
              <a:rPr lang="uk-UA" dirty="0" smtClean="0"/>
              <a:t>Де тонко там рветься.</a:t>
            </a:r>
            <a:endParaRPr lang="ru-RU" dirty="0" smtClean="0"/>
          </a:p>
          <a:p>
            <a:pPr lvl="0"/>
            <a:r>
              <a:rPr lang="uk-UA" dirty="0" smtClean="0"/>
              <a:t>Великому кораблю велике плавання. </a:t>
            </a:r>
            <a:endParaRPr lang="ru-RU" dirty="0" smtClean="0"/>
          </a:p>
          <a:p>
            <a:pPr lvl="0"/>
            <a:r>
              <a:rPr lang="uk-UA" dirty="0" smtClean="0"/>
              <a:t>Якби знав де впадеш, сінця притрусив би..</a:t>
            </a:r>
            <a:endParaRPr lang="ru-RU" dirty="0" smtClean="0"/>
          </a:p>
          <a:p>
            <a:pPr lvl="0"/>
            <a:r>
              <a:rPr lang="uk-UA" dirty="0" smtClean="0"/>
              <a:t>Шила в мішку не сховаєш.</a:t>
            </a:r>
            <a:endParaRPr lang="ru-RU" dirty="0" smtClean="0"/>
          </a:p>
          <a:p>
            <a:pPr lvl="0"/>
            <a:r>
              <a:rPr lang="uk-UA" dirty="0" smtClean="0"/>
              <a:t>Пізнаєш вола ,як на ногу стане.</a:t>
            </a:r>
            <a:endParaRPr lang="ru-RU" dirty="0" smtClean="0"/>
          </a:p>
          <a:p>
            <a:pPr lvl="0"/>
            <a:r>
              <a:rPr lang="uk-UA" dirty="0" smtClean="0"/>
              <a:t>На стіні висить тарілка,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По тарілці ходить стрілка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Час ця стрілка не дає, а погоду узнає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Що це?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6457890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Білоросюк</a:t>
            </a:r>
            <a:r>
              <a:rPr lang="uk-UA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Ірина Петрівна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4070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172400" cy="20882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Є 4 типи функцій задач :навчальна, виховна, контролююча та </a:t>
            </a:r>
            <a:br>
              <a:rPr lang="uk-UA" dirty="0" smtClean="0"/>
            </a:br>
            <a:r>
              <a:rPr lang="uk-UA" dirty="0" smtClean="0"/>
              <a:t>розвиваюча.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2564904"/>
            <a:ext cx="8686800" cy="4293096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Жодна з названих функцій не може виступати ізольовано від інших, але в кожній конкретній задачі вчитель повинен виділити основну функцію і при належній цілеспрямованій установці добиватись її реалізації в першу чергу. Задачі для актуалізації виконують контролюючу функцію,але більшість задач виконуватимуть на цьому уроці виховну та розвиваючу функцію, тому оцінка буде виставлятись за  успіх дітей, а не за їх помилки. Це важливо підкреслити , щоб використати метод </a:t>
            </a:r>
            <a:r>
              <a:rPr lang="uk-UA" sz="4100" dirty="0" smtClean="0"/>
              <a:t>мозкового штурму</a:t>
            </a:r>
            <a:r>
              <a:rPr lang="uk-UA" dirty="0" smtClean="0"/>
              <a:t>. Діалог під час мозкового штурму призначений вивільнити творчу активність людини від шлюзу страху критики, невдачі, невпевненості. Внаслідок зародження нових </a:t>
            </a:r>
            <a:r>
              <a:rPr lang="uk-UA" sz="4600" dirty="0" smtClean="0"/>
              <a:t>асоціативних</a:t>
            </a:r>
            <a:r>
              <a:rPr lang="uk-UA" dirty="0" smtClean="0"/>
              <a:t> зв'язків і виникають творчі ідеї вирішення проблеми.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6488668"/>
            <a:ext cx="3114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cap="all" dirty="0" err="1" smtClean="0"/>
              <a:t>Білоросюк</a:t>
            </a:r>
            <a:r>
              <a:rPr lang="uk-UA" b="1" cap="all" dirty="0" smtClean="0"/>
              <a:t> </a:t>
            </a:r>
            <a:r>
              <a:rPr lang="uk-UA" b="1" cap="all" dirty="0" err="1" smtClean="0"/>
              <a:t>ірина</a:t>
            </a:r>
            <a:r>
              <a:rPr lang="uk-UA" b="1" cap="all" dirty="0" smtClean="0"/>
              <a:t> </a:t>
            </a:r>
            <a:r>
              <a:rPr lang="uk-UA" b="1" cap="all" dirty="0" err="1" smtClean="0"/>
              <a:t>петрівна</a:t>
            </a:r>
            <a:endParaRPr lang="ru-RU" dirty="0"/>
          </a:p>
        </p:txBody>
      </p:sp>
    </p:spTree>
  </p:cSld>
  <p:clrMapOvr>
    <a:masterClrMapping/>
  </p:clrMapOvr>
  <p:transition advClick="0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63880" cy="184063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Евристичний метод навчання це </a:t>
            </a:r>
            <a:br>
              <a:rPr lang="uk-UA" dirty="0" smtClean="0"/>
            </a:br>
            <a:r>
              <a:rPr lang="uk-UA" dirty="0" smtClean="0"/>
              <a:t>коли вчитель не вчить, а </a:t>
            </a:r>
            <a:r>
              <a:rPr lang="uk-UA" dirty="0" err="1" smtClean="0"/>
              <a:t>допома-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гає розібратись з матеріалом.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060848"/>
            <a:ext cx="8735888" cy="421982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400" dirty="0" smtClean="0"/>
              <a:t>Успіх евристичної діяльності школярів значною мірою залежить сформованості в них   таких загальних розумових дій , як аналіз формулювання задачі, синтез (співставленням умови з вимогами), аналіз через синтез (вміння переосмислити елементи задачі), узагальнення, абстрагування, а також специфічні розумові дії: підведення під поняття, розгортання умови, встановлення суттєвих зв’язків. Ці прийоми необхідно формувати на перших етапах вивчення фізики. При навчанні розв’язання конкретних задач , навчати загальним прийомам мислення і діяльності, загальним способам підходу до будь-якої задачі, вмінню шукати розв’язок в будь-якій новій ситуації.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6488668"/>
            <a:ext cx="3114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cap="all" dirty="0" err="1" smtClean="0"/>
              <a:t>Білоросюк</a:t>
            </a:r>
            <a:r>
              <a:rPr lang="uk-UA" b="1" cap="all" dirty="0" smtClean="0"/>
              <a:t> </a:t>
            </a:r>
            <a:r>
              <a:rPr lang="uk-UA" b="1" cap="all" dirty="0" err="1" smtClean="0"/>
              <a:t>ірина</a:t>
            </a:r>
            <a:r>
              <a:rPr lang="uk-UA" b="1" cap="all" dirty="0" smtClean="0"/>
              <a:t> </a:t>
            </a:r>
            <a:r>
              <a:rPr lang="uk-UA" b="1" cap="all" dirty="0" err="1" smtClean="0"/>
              <a:t>петрівна</a:t>
            </a:r>
            <a:endParaRPr lang="ru-RU" dirty="0"/>
          </a:p>
        </p:txBody>
      </p:sp>
    </p:spTree>
  </p:cSld>
  <p:clrMapOvr>
    <a:masterClrMapping/>
  </p:clrMapOvr>
  <p:transition advClick="0"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492 533x800 40 мест, которые нужно увидеть прежде, чем умере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492 533x800 40 мест, которые нужно увидеть прежде, чем умере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492 533x800 40 мест, которые нужно увидеть прежде, чем умере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492 533x800 40 мест, которые нужно увидеть прежде, чем умере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492 533x800 40 мест, которые нужно увидеть прежде, чем умере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492 533x800 40 мест, которые нужно увидеть прежде, чем умере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1" name="Picture 13" descr="го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 flipV="1">
            <a:off x="5292080" y="476672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5963" y="3244850"/>
            <a:ext cx="920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788024" y="0"/>
            <a:ext cx="4355976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80" dirty="0" smtClean="0"/>
              <a:t>3 рівень.</a:t>
            </a:r>
          </a:p>
          <a:p>
            <a:r>
              <a:rPr lang="uk-UA" sz="4080" dirty="0" smtClean="0"/>
              <a:t>Яка висота гори, якщо атмосферний тиск на її вершині </a:t>
            </a:r>
          </a:p>
          <a:p>
            <a:r>
              <a:rPr lang="uk-UA" sz="4080" dirty="0" smtClean="0"/>
              <a:t>680мм </a:t>
            </a:r>
            <a:r>
              <a:rPr lang="uk-UA" sz="4080" dirty="0" err="1" smtClean="0"/>
              <a:t>рт.ст</a:t>
            </a:r>
            <a:r>
              <a:rPr lang="uk-UA" sz="4080" dirty="0" smtClean="0"/>
              <a:t>., а біля підніжжя</a:t>
            </a:r>
          </a:p>
          <a:p>
            <a:r>
              <a:rPr lang="uk-UA" sz="4080" dirty="0" smtClean="0"/>
              <a:t> 760 мм </a:t>
            </a:r>
            <a:r>
              <a:rPr lang="uk-UA" sz="4080" dirty="0" err="1" smtClean="0"/>
              <a:t>рт.ст</a:t>
            </a:r>
            <a:r>
              <a:rPr lang="uk-UA" sz="4080" dirty="0" smtClean="0"/>
              <a:t>.</a:t>
            </a:r>
            <a:endParaRPr lang="ru-RU" sz="408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6488668"/>
            <a:ext cx="2917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 smtClean="0"/>
              <a:t>Білоросюк</a:t>
            </a:r>
            <a:r>
              <a:rPr lang="uk-UA" dirty="0" smtClean="0"/>
              <a:t> </a:t>
            </a:r>
            <a:r>
              <a:rPr lang="uk-UA" dirty="0" err="1" smtClean="0"/>
              <a:t>ірина</a:t>
            </a:r>
            <a:r>
              <a:rPr lang="uk-UA" dirty="0" smtClean="0"/>
              <a:t> </a:t>
            </a:r>
            <a:r>
              <a:rPr lang="uk-UA" dirty="0" err="1" smtClean="0"/>
              <a:t>петрівна</a:t>
            </a:r>
            <a:endParaRPr lang="ru-RU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2|1.4|1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0.4|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heme/theme1.xml><?xml version="1.0" encoding="utf-8"?>
<a:theme xmlns:a="http://schemas.openxmlformats.org/drawingml/2006/main" name="1_TS101881352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F65D57D-2B16-4FD7-926D-B7997B9F15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924</Words>
  <Application>Microsoft Office PowerPoint</Application>
  <PresentationFormat>Экран (4:3)</PresentationFormat>
  <Paragraphs>88</Paragraphs>
  <Slides>15</Slides>
  <Notes>3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1_TS101881352</vt:lpstr>
      <vt:lpstr>Білоросюк Ірина Петрівна</vt:lpstr>
      <vt:lpstr>Головним принципом моєї роботи  є принцип гуманізації навчання.</vt:lpstr>
      <vt:lpstr>Слайд 3</vt:lpstr>
      <vt:lpstr>Слайд 4</vt:lpstr>
      <vt:lpstr>Основними ворогами, що зава- жають навчанню є нудьга, страх (зробити помилку), квапливість. </vt:lpstr>
      <vt:lpstr>1 рівень (актуалізація знань):</vt:lpstr>
      <vt:lpstr>Є 4 типи функцій задач :навчальна, виховна, контролююча та  розвиваюча.</vt:lpstr>
      <vt:lpstr>Евристичний метод навчання це  коли вчитель не вчить, а допома- гає розібратись з матеріалом.</vt:lpstr>
      <vt:lpstr>Слайд 9</vt:lpstr>
      <vt:lpstr>Евристичні питання називають навідними. Шляхом митецьки поставлених питань проблемність задачі понижується до оптимального рівня.</vt:lpstr>
      <vt:lpstr>Слайд 11</vt:lpstr>
      <vt:lpstr> 2 рівень . Дослідний . Як дістати монету не намочивши рук ?</vt:lpstr>
      <vt:lpstr>Чому одна кулька трісла , а друга ні ?</vt:lpstr>
      <vt:lpstr>Чому вода не витікає зі склянки?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2012-12-05T19:37:54Z</dcterms:created>
  <dcterms:modified xsi:type="dcterms:W3CDTF">2013-02-07T16:28:52Z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TC018813569991</vt:lpwstr>
  </property>
</Properties>
</file>