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85" r:id="rId8"/>
    <p:sldId id="261" r:id="rId9"/>
    <p:sldId id="262" r:id="rId10"/>
    <p:sldId id="263" r:id="rId11"/>
    <p:sldId id="286" r:id="rId12"/>
    <p:sldId id="287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88" r:id="rId24"/>
    <p:sldId id="289" r:id="rId25"/>
    <p:sldId id="274" r:id="rId26"/>
    <p:sldId id="275" r:id="rId27"/>
    <p:sldId id="276" r:id="rId28"/>
    <p:sldId id="277" r:id="rId29"/>
    <p:sldId id="278" r:id="rId30"/>
    <p:sldId id="279" r:id="rId31"/>
    <p:sldId id="282" r:id="rId32"/>
    <p:sldId id="283" r:id="rId33"/>
    <p:sldId id="280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5559" autoAdjust="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58690F7-DC1C-4B83-9C06-5145DDDCA393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1E85A34-30C1-4DA9-89EA-989AB7E189A2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A6815-A6D2-4E19-A91B-7DCC455330A3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66F1E-61AF-4942-A9B3-795E5B50D22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01073-4CD3-4D3E-BCAD-725712B11927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DC319-E026-427A-AAE5-0C42E79F4908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B5E8E-612B-4B13-8926-35BC55CF3BE2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AD65F-A983-4555-BC89-435CBBD00A08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0DEB1D-FAD4-4BFC-85E3-ABF5765A485C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0D6AAB-1286-4106-8958-510943D0375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BC528C-B97F-4921-B79C-588FDBB25171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5638DE0-3121-44AA-AA67-16F9F201A175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E79223-5A3D-41D8-B8D1-5801CB513F17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42F1C0-303D-441A-ACC2-6950C103A7B4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2510BC-8404-4988-9BC7-BF6483138D4A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A6D5BD8-CB0B-4CF0-BABE-B4D783FC6546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E52F2-6BDC-4FA7-A8B1-726CDED7DABA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CFB80-8BEB-42C0-8F0C-CB82921C483D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4CF73A-2F52-4C7B-8591-0FFA538CD537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6137B7-8145-4A21-B866-9F5F9B4C342D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61571B5-E497-445E-9D03-97B2728C801F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E312142-040D-49EE-A49B-B035B3ED8BCC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7D0CF24-9154-4503-8F9E-0BFDD7E0F88C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DA6690BB-6583-4E3A-A210-32E52F243814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5" r:id="rId3"/>
    <p:sldLayoutId id="2147483686" r:id="rId4"/>
    <p:sldLayoutId id="2147483687" r:id="rId5"/>
    <p:sldLayoutId id="2147483688" r:id="rId6"/>
    <p:sldLayoutId id="2147483681" r:id="rId7"/>
    <p:sldLayoutId id="2147483689" r:id="rId8"/>
    <p:sldLayoutId id="2147483690" r:id="rId9"/>
    <p:sldLayoutId id="2147483682" r:id="rId10"/>
    <p:sldLayoutId id="2147483683" r:id="rId11"/>
  </p:sldLayoutIdLst>
  <p:transition spd="slow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Еколого-географічний проект\Написи і фото\для вступу\IMG_15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8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C:\Documents and Settings\Admin\Рабочий стол\Еколого-географічний проект\Написи і фото\для вступу\IMG_15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IMG_19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648200" cy="3429000"/>
          </a:xfrm>
          <a:prstGeom prst="rect">
            <a:avLst/>
          </a:prstGeom>
          <a:noFill/>
        </p:spPr>
      </p:pic>
      <p:pic>
        <p:nvPicPr>
          <p:cNvPr id="13319" name="Picture 7" descr="фото 5 4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429000"/>
            <a:ext cx="4495800" cy="3429000"/>
          </a:xfrm>
          <a:prstGeom prst="rect">
            <a:avLst/>
          </a:prstGeom>
          <a:noFill/>
        </p:spPr>
      </p:pic>
      <p:sp>
        <p:nvSpPr>
          <p:cNvPr id="13320" name="Прямоугольник 2"/>
          <p:cNvSpPr>
            <a:spLocks noChangeArrowheads="1"/>
          </p:cNvSpPr>
          <p:nvPr/>
        </p:nvSpPr>
        <p:spPr bwMode="auto">
          <a:xfrm>
            <a:off x="304800" y="2514600"/>
            <a:ext cx="86106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>
                <a:solidFill>
                  <a:srgbClr val="CC0000"/>
                </a:solidFill>
                <a:latin typeface="Cambria" pitchFamily="18" charset="0"/>
              </a:rPr>
              <a:t>«Аналіз геологічного середовища бокових відгалужень Мильнівських</a:t>
            </a:r>
            <a:r>
              <a:rPr lang="en-US" sz="3200" b="1">
                <a:solidFill>
                  <a:srgbClr val="CC0000"/>
                </a:solidFill>
                <a:latin typeface="Cambria" pitchFamily="18" charset="0"/>
              </a:rPr>
              <a:t> </a:t>
            </a:r>
            <a:r>
              <a:rPr lang="uk-UA" sz="3200" b="1">
                <a:solidFill>
                  <a:srgbClr val="CC0000"/>
                </a:solidFill>
                <a:latin typeface="Cambria" pitchFamily="18" charset="0"/>
              </a:rPr>
              <a:t> Товтр для оптимізації природокористування»</a:t>
            </a:r>
            <a:endParaRPr lang="ru-RU" sz="3200">
              <a:solidFill>
                <a:srgbClr val="CC0000"/>
              </a:solidFill>
              <a:latin typeface="Cambria" pitchFamily="18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066800" y="381000"/>
            <a:ext cx="7418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000" b="1">
                <a:latin typeface="Cambria" pitchFamily="18" charset="0"/>
              </a:rPr>
              <a:t>Обласний еколого-краєзнавчий проект “Твій рідний край”</a:t>
            </a:r>
            <a:endParaRPr lang="ru-RU" sz="2000" b="1">
              <a:latin typeface="Cambria" pitchFamily="18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981200" y="6172200"/>
            <a:ext cx="5484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000" b="1">
                <a:solidFill>
                  <a:schemeClr val="bg1"/>
                </a:solidFill>
                <a:latin typeface="Cambria" pitchFamily="18" charset="0"/>
              </a:rPr>
              <a:t>ЗОШ І-ІІІ ст. с. Мильно Зборівського району</a:t>
            </a:r>
            <a:endParaRPr lang="ru-RU" sz="2000" b="1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Documents and Settings\Admin\Рабочий стол\Еколого-географічний проект\Написи і фото\Фото 6\IMG_18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8001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533400" y="0"/>
            <a:ext cx="8177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Невисока органогенна споруда в південній околиці с. </a:t>
            </a:r>
            <a:endParaRPr lang="ru-RU" sz="2400">
              <a:latin typeface="Cambria" pitchFamily="18" charset="0"/>
            </a:endParaRPr>
          </a:p>
          <a:p>
            <a:pPr algn="ctr"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   Бліх (ур. Пістоси)</a:t>
            </a:r>
            <a:endParaRPr lang="uk-UA" sz="2400"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IMG_10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IMG_15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Documents and Settings\Admin\Рабочий стол\Еколого-географічний проект\Написи і фото\Фото 7\фото 5 4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83058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28600" y="152400"/>
            <a:ext cx="861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Дерново-карбонатні грунти в урочищі Гостинці, материнською породою для яких є сарматські вапняки.</a:t>
            </a:r>
            <a:endParaRPr lang="uk-UA" sz="2800"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Еколого-географічний проект\Написи і фото\Фото 8,9\фото 5 4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2438400"/>
            <a:ext cx="558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1" descr="C:\Documents and Settings\Admin\Рабочий стол\Еколого-географічний проект\Написи і фото\Фото 8,9\фото 5 4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0" y="1524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</a:rPr>
              <a:t>Фортифікаційні споруди Залозецького замку (16 ст.) побудовані із вапняків місцевих родовищ</a:t>
            </a:r>
            <a:endParaRPr lang="ru-RU" sz="2400"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Documents and Settings\Admin\Рабочий стол\Еколого-географічний проект\Написи і фото\Фото 10\IMG_15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14400"/>
            <a:ext cx="8153400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28600" y="0"/>
            <a:ext cx="8915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Модифікація рифових побудов верхнього міоцену піщаними еоловими відкладами в ур. Пістоси</a:t>
            </a:r>
            <a:endParaRPr lang="uk-UA" sz="2400"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Documents and Settings\Admin\Рабочий стол\Еколого-географічний проект\Написи і фото\Фото 11\SCN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3280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" y="228600"/>
            <a:ext cx="861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Цікавий гідрологічний об’єкт – джерело «Цикля» в  </a:t>
            </a:r>
            <a:endParaRPr lang="ru-RU" sz="2400">
              <a:latin typeface="Cambria" pitchFamily="18" charset="0"/>
            </a:endParaRPr>
          </a:p>
          <a:p>
            <a:pPr algn="ctr"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   ур. Могилки (с. Мильно)</a:t>
            </a:r>
            <a:endParaRPr lang="uk-UA" sz="2400"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Documents and Settings\Admin\Рабочий стол\Еколого-географічний проект\Написи і фото\Фото 12\DSCN05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339725" y="246063"/>
            <a:ext cx="8623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2800" b="1">
                <a:solidFill>
                  <a:srgbClr val="CC0000"/>
                </a:solidFill>
                <a:latin typeface="Cambria" pitchFamily="18" charset="0"/>
                <a:cs typeface="Times New Roman" pitchFamily="18" charset="0"/>
              </a:rPr>
              <a:t>Міжтовтрова долина в північній околиці с. Мильно  </a:t>
            </a:r>
            <a:endParaRPr lang="ru-RU" sz="2800">
              <a:solidFill>
                <a:srgbClr val="CC0000"/>
              </a:solidFill>
              <a:latin typeface="Cambria" pitchFamily="18" charset="0"/>
            </a:endParaRPr>
          </a:p>
          <a:p>
            <a:pPr algn="ctr" eaLnBrk="0" hangingPunct="0"/>
            <a:r>
              <a:rPr lang="uk-UA" sz="2800" b="1">
                <a:solidFill>
                  <a:srgbClr val="CC0000"/>
                </a:solidFill>
                <a:latin typeface="Cambria" pitchFamily="18" charset="0"/>
                <a:cs typeface="Times New Roman" pitchFamily="18" charset="0"/>
              </a:rPr>
              <a:t>   (ур. Гук)</a:t>
            </a:r>
            <a:endParaRPr lang="uk-UA" sz="2800">
              <a:solidFill>
                <a:srgbClr val="CC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4038600"/>
            <a:ext cx="9144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latin typeface="Cambria" pitchFamily="18" charset="0"/>
                <a:cs typeface="Times New Roman" pitchFamily="18" charset="0"/>
              </a:rPr>
              <a:t>Фоновий розріз сучасного ґрунту</a:t>
            </a:r>
            <a:r>
              <a:rPr lang="uk-UA" sz="2800" b="1">
                <a:latin typeface="Cambria" pitchFamily="18" charset="0"/>
                <a:cs typeface="Times New Roman" pitchFamily="18" charset="0"/>
              </a:rPr>
              <a:t> з глибоким лесовим </a:t>
            </a:r>
            <a:endParaRPr lang="ru-RU" sz="2800">
              <a:latin typeface="Cambria" pitchFamily="18" charset="0"/>
            </a:endParaRPr>
          </a:p>
          <a:p>
            <a:pPr algn="ctr" eaLnBrk="0" hangingPunct="0"/>
            <a:r>
              <a:rPr lang="uk-UA" sz="2800" b="1">
                <a:latin typeface="Cambria" pitchFamily="18" charset="0"/>
                <a:cs typeface="Times New Roman" pitchFamily="18" charset="0"/>
              </a:rPr>
              <a:t>  покривом і чорноземами (ур. Під Шапочиною)</a:t>
            </a:r>
          </a:p>
          <a:p>
            <a:pPr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		А – загальний вигляд розрізу;</a:t>
            </a:r>
          </a:p>
          <a:p>
            <a:pPr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		Б – профіль ґрунту в розчистці;</a:t>
            </a:r>
          </a:p>
          <a:p>
            <a:pPr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		В – кольорова польова зарисовка з примазками 		       природнього матеріалу.</a:t>
            </a:r>
            <a:endParaRPr lang="uk-UA" sz="2400">
              <a:latin typeface="Cambria" pitchFamily="18" charset="0"/>
            </a:endParaRPr>
          </a:p>
        </p:txBody>
      </p:sp>
      <p:pic>
        <p:nvPicPr>
          <p:cNvPr id="26626" name="Рисунок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24669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52400"/>
            <a:ext cx="21336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52400"/>
            <a:ext cx="39798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62000" y="6064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143000" y="3733800"/>
            <a:ext cx="382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400" b="1">
                <a:latin typeface="Cambria" pitchFamily="18" charset="0"/>
              </a:rPr>
              <a:t>А</a:t>
            </a:r>
            <a:endParaRPr lang="ru-RU" sz="2400" b="1">
              <a:latin typeface="Cambria" pitchFamily="18" charset="0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3810000" y="3733800"/>
            <a:ext cx="336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000">
                <a:latin typeface="Cambria" pitchFamily="18" charset="0"/>
              </a:rPr>
              <a:t>Б</a:t>
            </a:r>
            <a:endParaRPr lang="ru-RU" sz="2000">
              <a:latin typeface="Cambria" pitchFamily="18" charset="0"/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6781800" y="37338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400">
                <a:latin typeface="Cambria" pitchFamily="18" charset="0"/>
              </a:rPr>
              <a:t>В</a:t>
            </a:r>
            <a:endParaRPr lang="ru-RU" sz="2400"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1524000" y="304800"/>
            <a:ext cx="6172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mbria" pitchFamily="18" charset="0"/>
              </a:rPr>
              <a:t>Мікробудова сучасного фонового грунт</a:t>
            </a:r>
            <a:r>
              <a:rPr lang="uk-UA" sz="2400" b="1">
                <a:latin typeface="Cambria" pitchFamily="18" charset="0"/>
              </a:rPr>
              <a:t>у</a:t>
            </a:r>
            <a:endParaRPr lang="ru-RU" sz="2400">
              <a:latin typeface="Cambria" pitchFamily="18" charset="0"/>
            </a:endParaRPr>
          </a:p>
        </p:txBody>
      </p:sp>
      <p:pic>
        <p:nvPicPr>
          <p:cNvPr id="27650" name="Рисунок 17" descr="E:\Документи\Аспірантура\Мильне 2011\Мильне розріз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66800"/>
            <a:ext cx="73914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28600" y="228600"/>
            <a:ext cx="861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Принципи дослідження геологічної будови і рельєфу   Подільських Товтр</a:t>
            </a:r>
            <a:endParaRPr lang="uk-UA" sz="2400">
              <a:latin typeface="Cambr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85800" y="1295400"/>
          <a:ext cx="8001000" cy="3421064"/>
        </p:xfrm>
        <a:graphic>
          <a:graphicData uri="http://schemas.openxmlformats.org/drawingml/2006/table">
            <a:tbl>
              <a:tblPr/>
              <a:tblGrid>
                <a:gridCol w="1089025"/>
                <a:gridCol w="1436688"/>
                <a:gridCol w="1147762"/>
                <a:gridCol w="1387475"/>
                <a:gridCol w="1550988"/>
                <a:gridCol w="1389062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В.Тейсейр,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1900 р., пасма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С.Рудницький, 1912 р., пасма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А.Андреєв, В.Гук, 1970 р., ділянки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К. Геренчук, 1979 р., ландшафти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Й. Свинко, 1998 р., блоки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П.Штойко, 2000 р., ландшафти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Медобори Залозецькі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Підкамінські Товтри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Гаї - Розтоцькі – Дубівці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Мильнівський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Підкамінський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Мильнівський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долина потоку Гук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долина потоку Гук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р.Гніздечна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р. Гнізна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р. Серет Лівий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р. Гніздечна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Гаї - Розтоцький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долина потоку Гук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Дітковецко – Збаразькі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uk-UA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р. Гнізна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083" marR="680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96" name="Rectangle 2"/>
          <p:cNvSpPr>
            <a:spLocks noChangeArrowheads="1"/>
          </p:cNvSpPr>
          <p:nvPr/>
        </p:nvSpPr>
        <p:spPr bwMode="auto">
          <a:xfrm>
            <a:off x="685800" y="4876800"/>
            <a:ext cx="800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Зіставлення схем геоморфологічної і ландшафтної регіоналізації Подільськтх Товтр за різними дослідниками (фрагмент таблиці).</a:t>
            </a:r>
            <a:endParaRPr lang="uk-UA" sz="2800"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066800" y="228600"/>
            <a:ext cx="7264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Неогенові вапняки залягають на розмитій </a:t>
            </a:r>
            <a:endParaRPr lang="ru-RU" sz="2400">
              <a:latin typeface="Cambria" pitchFamily="18" charset="0"/>
            </a:endParaRPr>
          </a:p>
          <a:p>
            <a:pPr algn="ctr"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 поверхні крейди (с. Ренів, лівий берег р. Серет)</a:t>
            </a:r>
            <a:endParaRPr lang="uk-UA" sz="2400">
              <a:latin typeface="Cambria" pitchFamily="18" charset="0"/>
            </a:endParaRPr>
          </a:p>
        </p:txBody>
      </p:sp>
      <p:pic>
        <p:nvPicPr>
          <p:cNvPr id="28674" name="Picture 2" descr="C:\Documents and Settings\Admin\Рабочий стол\Еколого-географічний проект\Написи і фото\Фото 15, 16, 17\фото 5 4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192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C:\Documents and Settings\Admin\Рабочий стол\Еколого-географічний проект\Написи і фото\Фото 15, 16, 17\фото 5 4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219200"/>
            <a:ext cx="4146550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 descr="C:\Documents and Settings\Admin\Рабочий стол\Еколого-географічний проект\Написи і фото\Фото 15, 16, 17\фото 5 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429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5029200" y="2057400"/>
            <a:ext cx="38385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800" b="1">
                <a:latin typeface="Cambria" pitchFamily="18" charset="0"/>
                <a:cs typeface="Times New Roman" pitchFamily="18" charset="0"/>
              </a:rPr>
              <a:t>Схематичний профіль залягання неогенових вапняків  </a:t>
            </a:r>
            <a:endParaRPr lang="ru-RU" sz="2800">
              <a:latin typeface="Cambria" pitchFamily="18" charset="0"/>
            </a:endParaRPr>
          </a:p>
          <a:p>
            <a:pPr algn="ctr" eaLnBrk="0" hangingPunct="0"/>
            <a:r>
              <a:rPr lang="uk-UA" sz="2800" b="1">
                <a:latin typeface="Cambria" pitchFamily="18" charset="0"/>
                <a:cs typeface="Times New Roman" pitchFamily="18" charset="0"/>
              </a:rPr>
              <a:t>   на поверхні крейдових порід (с. Ренів)</a:t>
            </a:r>
            <a:endParaRPr lang="uk-UA" sz="2800">
              <a:latin typeface="Cambria" pitchFamily="18" charset="0"/>
            </a:endParaRPr>
          </a:p>
        </p:txBody>
      </p:sp>
      <p:pic>
        <p:nvPicPr>
          <p:cNvPr id="29698" name="Picture 2" descr="C:\Documents and Settings\Admin\Рабочий стол\Еколого-географічний проект\Написи і фото\Рис. 4\SCN_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49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066800" y="0"/>
            <a:ext cx="7553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400" b="1">
                <a:latin typeface="Cambria" pitchFamily="18" charset="0"/>
                <a:cs typeface="Times New Roman" pitchFamily="18" charset="0"/>
              </a:rPr>
              <a:t>Сарматські скелі на Головному рифовому пасмі </a:t>
            </a:r>
            <a:endParaRPr lang="ru-RU" sz="2400">
              <a:latin typeface="Cambria" pitchFamily="18" charset="0"/>
            </a:endParaRPr>
          </a:p>
          <a:p>
            <a:pPr algn="ctr"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   (г. Перший Камінь біля с. Дітківці)</a:t>
            </a:r>
            <a:endParaRPr lang="uk-UA" sz="2400">
              <a:latin typeface="Cambria" pitchFamily="18" charset="0"/>
            </a:endParaRPr>
          </a:p>
        </p:txBody>
      </p:sp>
      <p:pic>
        <p:nvPicPr>
          <p:cNvPr id="30722" name="Picture 2" descr="C:\Documents and Settings\Admin\Рабочий стол\Еколого-географічний проект\Написи і фото\Фото 18, 19\IMG_0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8229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IMG_0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IMG_02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219200" y="152400"/>
            <a:ext cx="680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Обвалені останці берегового рифу в околиці</a:t>
            </a:r>
          </a:p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 с. Башуки</a:t>
            </a:r>
            <a:endParaRPr lang="uk-UA" sz="2400">
              <a:latin typeface="Cambria" pitchFamily="18" charset="0"/>
            </a:endParaRPr>
          </a:p>
        </p:txBody>
      </p:sp>
      <p:pic>
        <p:nvPicPr>
          <p:cNvPr id="31746" name="Picture 2" descr="C:\Documents and Settings\Admin\Рабочий стол\Еколого-географічний проект\Написи і фото\Фото 20\фото 5 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09600" y="152400"/>
            <a:ext cx="8021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Рифовий вапняк із рештками молюсків та морських </a:t>
            </a:r>
            <a:endParaRPr lang="ru-RU" sz="2400">
              <a:latin typeface="Cambria" pitchFamily="18" charset="0"/>
            </a:endParaRPr>
          </a:p>
          <a:p>
            <a:pPr algn="ctr"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  червів</a:t>
            </a:r>
            <a:endParaRPr lang="uk-UA" sz="2400">
              <a:latin typeface="Cambria" pitchFamily="18" charset="0"/>
            </a:endParaRPr>
          </a:p>
        </p:txBody>
      </p:sp>
      <p:pic>
        <p:nvPicPr>
          <p:cNvPr id="32770" name="Picture 2" descr="C:\Documents and Settings\Admin\Рабочий стол\Еколого-географічний проект\Написи і фото\Фото 21\фото 5 2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8305800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4572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</a:rPr>
              <a:t>Піщано-глинисті фауністично німі відклади </a:t>
            </a:r>
            <a:endParaRPr lang="ru-RU" sz="2400">
              <a:latin typeface="Cambria" pitchFamily="18" charset="0"/>
            </a:endParaRPr>
          </a:p>
        </p:txBody>
      </p:sp>
      <p:pic>
        <p:nvPicPr>
          <p:cNvPr id="33794" name="Picture 1" descr="C:\Documents and Settings\Admin\Рабочий стол\Еколого-географічний проект\Написи і фото\Фото 22\фото 5 3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38200"/>
            <a:ext cx="8305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Відслонення піску із прошарками пісковиків та </a:t>
            </a:r>
            <a:endParaRPr lang="ru-RU" sz="2400">
              <a:latin typeface="Cambria" pitchFamily="18" charset="0"/>
            </a:endParaRPr>
          </a:p>
          <a:p>
            <a:pPr algn="ctr"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   глинистих сланців, із слідами деформації верств (західна </a:t>
            </a:r>
            <a:endParaRPr lang="ru-RU" sz="2400">
              <a:latin typeface="Cambria" pitchFamily="18" charset="0"/>
            </a:endParaRPr>
          </a:p>
          <a:p>
            <a:pPr algn="ctr"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   околиця с. Башуки) – типове для східного боку Головного </a:t>
            </a:r>
            <a:endParaRPr lang="ru-RU" sz="2400">
              <a:latin typeface="Cambria" pitchFamily="18" charset="0"/>
            </a:endParaRPr>
          </a:p>
          <a:p>
            <a:pPr algn="ctr"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   рифового пасма</a:t>
            </a:r>
            <a:endParaRPr lang="uk-UA" sz="2400">
              <a:latin typeface="Cambria" pitchFamily="18" charset="0"/>
            </a:endParaRPr>
          </a:p>
        </p:txBody>
      </p:sp>
      <p:pic>
        <p:nvPicPr>
          <p:cNvPr id="34818" name="Picture 2" descr="C:\Documents and Settings\Admin\Рабочий стол\Еколого-географічний проект\Написи і фото\Фото 23, 24\фото 5 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C:\Documents and Settings\Admin\Рабочий стол\Еколого-географічний проект\Написи і фото\Фото 23, 24\фото 5 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8194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57200" y="0"/>
            <a:ext cx="82978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Формування ярково-балкової системи в басейні річки </a:t>
            </a:r>
            <a:endParaRPr lang="ru-RU" sz="2400">
              <a:latin typeface="Cambria" pitchFamily="18" charset="0"/>
            </a:endParaRPr>
          </a:p>
          <a:p>
            <a:pPr algn="ctr"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   Добринь (південна околиця с. Башуки)</a:t>
            </a:r>
            <a:endParaRPr lang="uk-UA" sz="2400">
              <a:latin typeface="Cambria" pitchFamily="18" charset="0"/>
            </a:endParaRPr>
          </a:p>
        </p:txBody>
      </p:sp>
      <p:pic>
        <p:nvPicPr>
          <p:cNvPr id="35842" name="Picture 2" descr="C:\Documents and Settings\Admin\Рабочий стол\Еколого-географічний проект\Написи і фото\Фото 25\фото 5 3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144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28600" y="0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600" b="1">
                <a:cs typeface="Times New Roman" pitchFamily="18" charset="0"/>
              </a:rPr>
              <a:t> </a:t>
            </a:r>
            <a:r>
              <a:rPr lang="uk-UA" sz="2400" b="1">
                <a:latin typeface="Cambria" pitchFamily="18" charset="0"/>
                <a:cs typeface="Times New Roman" pitchFamily="18" charset="0"/>
              </a:rPr>
              <a:t>Геологічні особливості в будові західних і східних бічних відгалужень Головного пасма Товтр – на прикладі окремих місцевих горбів, гряд, пагорбів («могилок»)</a:t>
            </a:r>
            <a:endParaRPr lang="uk-UA">
              <a:latin typeface="Cambria" pitchFamily="18" charset="0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795688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58674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FF0000"/>
                </a:solidFill>
                <a:latin typeface="Cambria" pitchFamily="18" charset="0"/>
              </a:rPr>
              <a:t>Мильнівські</a:t>
            </a:r>
            <a:r>
              <a:rPr lang="uk-UA" sz="24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  <a:latin typeface="Cambria" pitchFamily="18" charset="0"/>
              </a:rPr>
              <a:t>Товтри</a:t>
            </a:r>
            <a:r>
              <a:rPr lang="uk-UA" sz="2400" b="1" dirty="0" smtClean="0">
                <a:solidFill>
                  <a:srgbClr val="FF0000"/>
                </a:solidFill>
                <a:latin typeface="Cambria" pitchFamily="18" charset="0"/>
              </a:rPr>
              <a:t> – територія проведення дослідницької роботи учасниками експедиційного загону</a:t>
            </a:r>
            <a:endParaRPr lang="uk-UA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Admin\Рабочий стол\Еколого-географічний проект\Написи і фото\для закінчення\IMG_1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C:\Documents and Settings\Admin\Рабочий стол\Еколого-географічний проект\Написи і фото\для закінчення\SCN_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429000"/>
            <a:ext cx="4419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IMG_15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0"/>
            <a:ext cx="4419600" cy="3581400"/>
          </a:xfrm>
          <a:prstGeom prst="rect">
            <a:avLst/>
          </a:prstGeom>
          <a:noFill/>
        </p:spPr>
      </p:pic>
      <p:pic>
        <p:nvPicPr>
          <p:cNvPr id="36871" name="Picture 7" descr="IMG_18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724400" cy="3276600"/>
          </a:xfrm>
          <a:prstGeom prst="rect">
            <a:avLst/>
          </a:prstGeom>
          <a:noFill/>
        </p:spPr>
      </p:pic>
      <p:sp>
        <p:nvSpPr>
          <p:cNvPr id="36872" name="Rectangle 1"/>
          <p:cNvSpPr>
            <a:spLocks noChangeArrowheads="1"/>
          </p:cNvSpPr>
          <p:nvPr/>
        </p:nvSpPr>
        <p:spPr bwMode="auto">
          <a:xfrm>
            <a:off x="0" y="2606675"/>
            <a:ext cx="9144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32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Проблеми природокористування, пов’язані із використанням природних ресурсів досліджуваних об’єктів</a:t>
            </a:r>
            <a:endParaRPr lang="uk-UA" sz="320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Documents and Settings\Admin\Рабочий стол\Еколого-географічний проект\Написи і фото\Новая папка\SCN_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19200"/>
            <a:ext cx="73914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152400" y="304800"/>
            <a:ext cx="899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Зміни у структурі землекористування (</a:t>
            </a:r>
            <a:r>
              <a:rPr lang="en-US" sz="2400" b="1">
                <a:latin typeface="Cambria" pitchFamily="18" charset="0"/>
                <a:cs typeface="Times New Roman" pitchFamily="18" charset="0"/>
              </a:rPr>
              <a:t>XVIII</a:t>
            </a:r>
            <a:r>
              <a:rPr lang="ru-RU" sz="2400" b="1">
                <a:latin typeface="Cambria" pitchFamily="18" charset="0"/>
                <a:cs typeface="Times New Roman" pitchFamily="18" charset="0"/>
              </a:rPr>
              <a:t> – </a:t>
            </a:r>
            <a:r>
              <a:rPr lang="en-US" sz="2400" b="1">
                <a:latin typeface="Cambria" pitchFamily="18" charset="0"/>
                <a:cs typeface="Times New Roman" pitchFamily="18" charset="0"/>
              </a:rPr>
              <a:t>XX</a:t>
            </a:r>
            <a:r>
              <a:rPr lang="uk-UA" sz="2400" b="1">
                <a:latin typeface="Cambria" pitchFamily="18" charset="0"/>
                <a:cs typeface="Times New Roman" pitchFamily="18" charset="0"/>
              </a:rPr>
              <a:t> ст.) </a:t>
            </a:r>
            <a:endParaRPr lang="uk-UA" sz="2400"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152400" y="304800"/>
            <a:ext cx="899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Зміни у структурі землекористування (</a:t>
            </a:r>
            <a:r>
              <a:rPr lang="en-US" sz="2400" b="1">
                <a:latin typeface="Cambria" pitchFamily="18" charset="0"/>
                <a:cs typeface="Times New Roman" pitchFamily="18" charset="0"/>
              </a:rPr>
              <a:t>XVIII</a:t>
            </a:r>
            <a:r>
              <a:rPr lang="ru-RU" sz="2400" b="1">
                <a:latin typeface="Cambria" pitchFamily="18" charset="0"/>
                <a:cs typeface="Times New Roman" pitchFamily="18" charset="0"/>
              </a:rPr>
              <a:t> – </a:t>
            </a:r>
            <a:r>
              <a:rPr lang="en-US" sz="2400" b="1">
                <a:latin typeface="Cambria" pitchFamily="18" charset="0"/>
                <a:cs typeface="Times New Roman" pitchFamily="18" charset="0"/>
              </a:rPr>
              <a:t>XX</a:t>
            </a:r>
            <a:r>
              <a:rPr lang="uk-UA" sz="2400" b="1">
                <a:latin typeface="Cambria" pitchFamily="18" charset="0"/>
                <a:cs typeface="Times New Roman" pitchFamily="18" charset="0"/>
              </a:rPr>
              <a:t> ст.) </a:t>
            </a:r>
            <a:endParaRPr lang="uk-UA" sz="2400"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8153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IMG_01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3581400"/>
          </a:xfrm>
          <a:prstGeom prst="rect">
            <a:avLst/>
          </a:prstGeom>
          <a:noFill/>
        </p:spPr>
      </p:pic>
      <p:pic>
        <p:nvPicPr>
          <p:cNvPr id="39943" name="Picture 7" descr="IMG_07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0"/>
            <a:ext cx="4343400" cy="3581400"/>
          </a:xfrm>
          <a:prstGeom prst="rect">
            <a:avLst/>
          </a:prstGeom>
          <a:noFill/>
        </p:spPr>
      </p:pic>
      <p:sp>
        <p:nvSpPr>
          <p:cNvPr id="39944" name="Rectangle 1"/>
          <p:cNvSpPr>
            <a:spLocks noChangeArrowheads="1"/>
          </p:cNvSpPr>
          <p:nvPr/>
        </p:nvSpPr>
        <p:spPr bwMode="auto">
          <a:xfrm>
            <a:off x="0" y="928688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800" b="1">
                <a:latin typeface="Cambria" pitchFamily="18" charset="0"/>
                <a:cs typeface="Times New Roman" pitchFamily="18" charset="0"/>
              </a:rPr>
              <a:t>  </a:t>
            </a:r>
            <a:r>
              <a:rPr lang="uk-UA" sz="32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Заходи з оптимізації природокористування на </a:t>
            </a:r>
            <a:endParaRPr lang="ru-RU" sz="3200">
              <a:solidFill>
                <a:schemeClr val="bg1"/>
              </a:solidFill>
              <a:latin typeface="Cambria" pitchFamily="18" charset="0"/>
            </a:endParaRPr>
          </a:p>
          <a:p>
            <a:pPr algn="ctr" eaLnBrk="0" hangingPunct="0"/>
            <a:r>
              <a:rPr lang="uk-UA" sz="32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          досліджуваній території:</a:t>
            </a:r>
            <a:endParaRPr lang="ru-RU" sz="320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9945" name="Picture 9" descr="IMG_15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4800600" cy="3352800"/>
          </a:xfrm>
          <a:prstGeom prst="rect">
            <a:avLst/>
          </a:prstGeom>
          <a:noFill/>
        </p:spPr>
      </p:pic>
      <p:pic>
        <p:nvPicPr>
          <p:cNvPr id="39946" name="Picture 10" descr="фото 5 5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05200"/>
            <a:ext cx="4343400" cy="3352800"/>
          </a:xfrm>
          <a:prstGeom prst="rect">
            <a:avLst/>
          </a:prstGeom>
          <a:noFill/>
        </p:spPr>
      </p:pic>
      <p:sp>
        <p:nvSpPr>
          <p:cNvPr id="39947" name="Прямоугольник 2"/>
          <p:cNvSpPr>
            <a:spLocks noChangeArrowheads="1"/>
          </p:cNvSpPr>
          <p:nvPr/>
        </p:nvSpPr>
        <p:spPr bwMode="auto">
          <a:xfrm>
            <a:off x="228600" y="4203700"/>
            <a:ext cx="89154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Ø"/>
            </a:pPr>
            <a:r>
              <a:rPr lang="uk-UA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по – перше,    ліквідувати наслідки гірничодобувної промисловості.</a:t>
            </a:r>
            <a:endParaRPr lang="ru-RU" sz="2800">
              <a:solidFill>
                <a:schemeClr val="bg1"/>
              </a:solidFill>
              <a:latin typeface="Cambria" pitchFamily="18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uk-UA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по-друге, очистка і взяття під охорону джерела «Цикля»</a:t>
            </a:r>
            <a:endParaRPr lang="ru-RU" sz="2800">
              <a:solidFill>
                <a:schemeClr val="bg1"/>
              </a:solidFill>
              <a:latin typeface="Cambria" pitchFamily="18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uk-UA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по-третє, перспектива створення ландшафтного парку «Збаразькі Товтри»</a:t>
            </a:r>
            <a:endParaRPr lang="uk-UA" sz="280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838200"/>
            <a:ext cx="581342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1066800" y="152400"/>
            <a:ext cx="7546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</a:rPr>
              <a:t>Геологічний профіль по лінії: р. Серет – р. Гніздна</a:t>
            </a:r>
            <a:endParaRPr lang="ru-RU" sz="2400" b="1"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Documents and Settings\Admin\Рабочий стол\Еколого-географічний проект\Написи і фото\Фото 1, 2\IMG_16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906588" y="5867400"/>
            <a:ext cx="54832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b="1">
                <a:solidFill>
                  <a:schemeClr val="bg1"/>
                </a:solidFill>
                <a:latin typeface="Cambria" pitchFamily="18" charset="0"/>
              </a:rPr>
              <a:t>г. Гостра – типова бічна товтра</a:t>
            </a:r>
          </a:p>
          <a:p>
            <a:pPr algn="ctr"/>
            <a:r>
              <a:rPr lang="uk-UA" sz="2800" b="1">
                <a:solidFill>
                  <a:schemeClr val="bg1"/>
                </a:solidFill>
                <a:latin typeface="Cambria" pitchFamily="18" charset="0"/>
              </a:rPr>
              <a:t> атолоподібної форми</a:t>
            </a:r>
            <a:endParaRPr lang="ru-RU" sz="2800" b="1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IMG_06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IMG_10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Documents and Settings\Admin\Рабочий стол\Еколого-географічний проект\Написи і фото\Фото 3\фото 5 4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077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914400" y="228600"/>
            <a:ext cx="7667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latin typeface="Cambria" pitchFamily="18" charset="0"/>
              </a:rPr>
              <a:t>Виходи щільних рифтових вапняків на горі Гостра</a:t>
            </a:r>
            <a:endParaRPr lang="ru-RU" sz="2400" b="1"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Documents and Settings\Admin\Рабочий стол\Еколого-географічний проект\Написи і фото\Фото 4, 5\фото 5 4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8153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533400" y="304800"/>
            <a:ext cx="82851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2400" b="1">
                <a:latin typeface="Cambria" pitchFamily="18" charset="0"/>
                <a:cs typeface="Times New Roman" pitchFamily="18" charset="0"/>
              </a:rPr>
              <a:t>Рифовий масив із сформованим грунтовим покривом  </a:t>
            </a:r>
            <a:endParaRPr lang="ru-RU" sz="2400">
              <a:latin typeface="Cambria" pitchFamily="18" charset="0"/>
            </a:endParaRPr>
          </a:p>
          <a:p>
            <a:pPr algn="ctr" eaLnBrk="0" hangingPunct="0"/>
            <a:r>
              <a:rPr lang="uk-UA" sz="2400" b="1">
                <a:latin typeface="Cambria" pitchFamily="18" charset="0"/>
                <a:cs typeface="Times New Roman" pitchFamily="18" charset="0"/>
              </a:rPr>
              <a:t>  (ур. Могили)</a:t>
            </a:r>
            <a:endParaRPr lang="uk-UA" sz="2400"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126</TotalTime>
  <Words>513</Words>
  <PresentationFormat>Екран (4:3)</PresentationFormat>
  <Paragraphs>79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34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Женя</cp:lastModifiedBy>
  <cp:revision>32</cp:revision>
  <dcterms:modified xsi:type="dcterms:W3CDTF">2012-12-19T20:09:17Z</dcterms:modified>
</cp:coreProperties>
</file>