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4" r:id="rId16"/>
    <p:sldId id="276" r:id="rId17"/>
    <p:sldId id="277" r:id="rId18"/>
    <p:sldId id="279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1" autoAdjust="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32C1E8-E2DD-4F12-8644-18F227AA95E0}" type="datetimeFigureOut">
              <a:rPr lang="uk-UA" smtClean="0"/>
              <a:pPr/>
              <a:t>11.02.2013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55E804-C68D-4598-891C-9EE9F444B86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slide" Target="slide4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5" Type="http://schemas.openxmlformats.org/officeDocument/2006/relationships/slide" Target="slide7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28736"/>
            <a:ext cx="842493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Потрібні якості: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     </a:t>
            </a:r>
            <a:r>
              <a:rPr lang="uk-UA" dirty="0"/>
              <a:t>Уважність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     </a:t>
            </a:r>
            <a:r>
              <a:rPr lang="uk-UA" dirty="0" smtClean="0"/>
              <a:t>Кмітливість  </a:t>
            </a:r>
            <a:endParaRPr lang="uk-UA" dirty="0"/>
          </a:p>
          <a:p>
            <a:pPr marL="514350" indent="-51435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    Знання  теорії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Будьте </a:t>
            </a:r>
            <a:r>
              <a:rPr lang="uk-UA" dirty="0"/>
              <a:t>уважні: обирайте тільки запитання </a:t>
            </a:r>
            <a:r>
              <a:rPr lang="uk-UA" dirty="0" smtClean="0"/>
              <a:t> кольору своєї команди!</a:t>
            </a:r>
          </a:p>
          <a:p>
            <a:pPr marL="0" indent="0">
              <a:buNone/>
            </a:pPr>
            <a:r>
              <a:rPr lang="uk-UA" dirty="0" smtClean="0"/>
              <a:t>    </a:t>
            </a:r>
          </a:p>
          <a:p>
            <a:pPr marL="0" indent="0">
              <a:buNone/>
            </a:pPr>
            <a:r>
              <a:rPr lang="uk-UA" dirty="0" smtClean="0"/>
              <a:t>    Правильна відповідь – </a:t>
            </a:r>
            <a:r>
              <a:rPr lang="en-US" dirty="0" smtClean="0"/>
              <a:t>2</a:t>
            </a:r>
            <a:r>
              <a:rPr lang="uk-UA" dirty="0" smtClean="0"/>
              <a:t> </a:t>
            </a:r>
            <a:r>
              <a:rPr lang="uk-UA" dirty="0" smtClean="0"/>
              <a:t>бал.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4290"/>
            <a:ext cx="83552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9900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Знання теорії</a:t>
            </a:r>
            <a:endParaRPr lang="uk-UA" sz="4800" b="1" cap="none" spc="0" dirty="0">
              <a:ln w="11430">
                <a:solidFill>
                  <a:schemeClr val="tx1"/>
                </a:solidFill>
              </a:ln>
              <a:solidFill>
                <a:srgbClr val="9900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6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167" y="2060848"/>
            <a:ext cx="8141772" cy="10095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dirty="0"/>
              <a:t>Яке з двох тіл однакової маси має більшу кінетичну енергію?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052" y="3667542"/>
            <a:ext cx="806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/>
              <a:t>Те, яке рухається з більшою швидкістю.</a:t>
            </a:r>
            <a:endParaRPr lang="uk-UA" sz="4000" b="1" i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526985" y="587961"/>
            <a:ext cx="1847769" cy="1226375"/>
            <a:chOff x="2471993" y="1264984"/>
            <a:chExt cx="1847769" cy="1152128"/>
          </a:xfrm>
          <a:solidFill>
            <a:srgbClr val="0070C0"/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471993" y="1264984"/>
              <a:ext cx="1847769" cy="11521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9793" y="1353690"/>
              <a:ext cx="1512168" cy="9541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7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Управляющая кнопка: настраиваемая 16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674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настраиваемая 16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19" name="Объект 2"/>
          <p:cNvSpPr>
            <a:spLocks noGrp="1"/>
          </p:cNvSpPr>
          <p:nvPr>
            <p:ph idx="1"/>
          </p:nvPr>
        </p:nvSpPr>
        <p:spPr>
          <a:xfrm>
            <a:off x="1043608" y="1914496"/>
            <a:ext cx="7344816" cy="2234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Яке з двох тіл однакової маси має більшу потенціальну енергію?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3635896" y="476672"/>
            <a:ext cx="1847769" cy="1226375"/>
            <a:chOff x="6100701" y="2469702"/>
            <a:chExt cx="1847769" cy="1226375"/>
          </a:xfrm>
          <a:solidFill>
            <a:srgbClr val="FF0000"/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6100701" y="2469702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56492" y="2542332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8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24898" y="4143380"/>
            <a:ext cx="8069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i="1" dirty="0" smtClean="0"/>
              <a:t>Те, яке знаходиться на більший висоті над землею.</a:t>
            </a:r>
            <a:endParaRPr lang="uk-UA" sz="4800" b="1" i="1" dirty="0"/>
          </a:p>
        </p:txBody>
      </p:sp>
    </p:spTree>
    <p:extLst>
      <p:ext uri="{BB962C8B-B14F-4D97-AF65-F5344CB8AC3E}">
        <p14:creationId xmlns="" xmlns:p14="http://schemas.microsoft.com/office/powerpoint/2010/main" val="2726601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build="p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30" y="1988840"/>
            <a:ext cx="843385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/>
              <a:t>Формула для визначення ККД</a:t>
            </a:r>
            <a:r>
              <a:rPr lang="uk-UA" sz="4800" dirty="0"/>
              <a:t>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3500774" y="465507"/>
            <a:ext cx="1847769" cy="1226375"/>
            <a:chOff x="2471993" y="1264984"/>
            <a:chExt cx="1847769" cy="1152128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471993" y="1264984"/>
              <a:ext cx="1847769" cy="1152128"/>
            </a:xfrm>
            <a:prstGeom prst="round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27784" y="1333217"/>
              <a:ext cx="1512168" cy="954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9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Управляющая кнопка: настраиваемая 20">
            <a:hlinkClick r:id="rId2" action="ppaction://hlinksldjump" highlightClick="1"/>
          </p:cNvPr>
          <p:cNvSpPr/>
          <p:nvPr/>
        </p:nvSpPr>
        <p:spPr>
          <a:xfrm>
            <a:off x="392678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37118" y="3284984"/>
                <a:ext cx="8069764" cy="1789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5400" i="1"/>
                        <m:t>ŋ=</m:t>
                      </m:r>
                      <m:f>
                        <m:fPr>
                          <m:ctrlPr>
                            <a:rPr lang="uk-UA" sz="5400" i="1"/>
                          </m:ctrlPr>
                        </m:fPr>
                        <m:num>
                          <m:sSub>
                            <m:sSubPr>
                              <m:ctrlPr>
                                <a:rPr lang="uk-UA" sz="5400" i="1"/>
                              </m:ctrlPr>
                            </m:sSubPr>
                            <m:e>
                              <m:r>
                                <a:rPr lang="uk-UA" sz="5400" i="1"/>
                                <m:t>𝐴</m:t>
                              </m:r>
                            </m:e>
                            <m:sub>
                              <m:r>
                                <a:rPr lang="uk-UA" sz="5400" i="1"/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5400" i="1"/>
                              </m:ctrlPr>
                            </m:sSubPr>
                            <m:e>
                              <m:r>
                                <a:rPr lang="uk-UA" sz="5400" i="1"/>
                                <m:t>𝐴</m:t>
                              </m:r>
                            </m:e>
                            <m:sub>
                              <m:r>
                                <a:rPr lang="uk-UA" sz="5400" i="1"/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uk-UA" sz="5400" i="1"/>
                        <m:t>∙100%</m:t>
                      </m:r>
                    </m:oMath>
                  </m:oMathPara>
                </a14:m>
                <a:endParaRPr lang="uk-UA" sz="5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18" y="3284984"/>
                <a:ext cx="8069764" cy="178946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61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540809" y="2067376"/>
            <a:ext cx="73448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uk-UA" sz="4400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364523" y="1798928"/>
            <a:ext cx="8180028" cy="1966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b="1" dirty="0"/>
              <a:t>Що називають повною механічною енергією?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3635896" y="476672"/>
            <a:ext cx="1847769" cy="1226375"/>
            <a:chOff x="6100701" y="2469702"/>
            <a:chExt cx="1847769" cy="1226375"/>
          </a:xfrm>
          <a:solidFill>
            <a:srgbClr val="92D050"/>
          </a:solidFill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100701" y="2469702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56492" y="2542332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10</a:t>
              </a:r>
              <a:endParaRPr lang="uk-UA" sz="6000" b="1" dirty="0"/>
            </a:p>
          </p:txBody>
        </p:sp>
      </p:grpSp>
      <p:sp>
        <p:nvSpPr>
          <p:cNvPr id="28" name="Управляющая кнопка: настраиваемая 27">
            <a:hlinkClick r:id="rId2" action="ppaction://hlinksldjump" highlightClick="1"/>
          </p:cNvPr>
          <p:cNvSpPr/>
          <p:nvPr/>
        </p:nvSpPr>
        <p:spPr>
          <a:xfrm>
            <a:off x="392678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5783" y="3643314"/>
            <a:ext cx="8069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i="1" dirty="0" smtClean="0"/>
              <a:t>Сума кінетичної та потенціальної енергій</a:t>
            </a:r>
            <a:r>
              <a:rPr lang="en-US" sz="4800" b="1" i="1" dirty="0" smtClean="0"/>
              <a:t>.</a:t>
            </a:r>
            <a:endParaRPr lang="uk-UA" sz="4800" b="1" i="1" dirty="0"/>
          </a:p>
        </p:txBody>
      </p:sp>
    </p:spTree>
    <p:extLst>
      <p:ext uri="{BB962C8B-B14F-4D97-AF65-F5344CB8AC3E}">
        <p14:creationId xmlns="" xmlns:p14="http://schemas.microsoft.com/office/powerpoint/2010/main" val="2785674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8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611560" y="1615232"/>
            <a:ext cx="73448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uk-UA" sz="4400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251520" y="1713520"/>
            <a:ext cx="8784976" cy="18594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4400" b="1" dirty="0"/>
              <a:t>Формула для обчислення потенціальної енергії тіла піднятого над землею</a:t>
            </a:r>
            <a:r>
              <a:rPr lang="uk-UA" sz="3600" b="1" dirty="0"/>
              <a:t>.</a:t>
            </a:r>
          </a:p>
          <a:p>
            <a:pPr marL="0" indent="0" algn="ctr">
              <a:buNone/>
            </a:pPr>
            <a:endParaRPr lang="uk-UA" sz="3600" b="1" dirty="0" smtClean="0"/>
          </a:p>
          <a:p>
            <a:endParaRPr lang="uk-UA" sz="3600" b="1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3692341" y="308419"/>
            <a:ext cx="1847769" cy="1226375"/>
            <a:chOff x="4257359" y="3737506"/>
            <a:chExt cx="1847769" cy="1226375"/>
          </a:xfrm>
          <a:solidFill>
            <a:srgbClr val="FF0000"/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257359" y="3737506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13150" y="3810136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11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Управляющая кнопка: настраиваемая 31">
            <a:hlinkClick r:id="rId2" action="ppaction://hlinksldjump" highlightClick="1"/>
          </p:cNvPr>
          <p:cNvSpPr/>
          <p:nvPr/>
        </p:nvSpPr>
        <p:spPr>
          <a:xfrm>
            <a:off x="392678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783" y="3643314"/>
            <a:ext cx="8069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smtClean="0"/>
              <a:t>E</a:t>
            </a:r>
            <a:r>
              <a:rPr lang="en-US" sz="4400" b="1" i="1" dirty="0" smtClean="0"/>
              <a:t>n</a:t>
            </a:r>
            <a:r>
              <a:rPr lang="en-US" sz="6600" b="1" i="1" dirty="0" smtClean="0"/>
              <a:t>=</a:t>
            </a:r>
            <a:r>
              <a:rPr lang="en-US" sz="7200" b="1" i="1" dirty="0" err="1" smtClean="0"/>
              <a:t>mgh</a:t>
            </a:r>
            <a:endParaRPr lang="uk-UA" sz="7200" b="1" i="1" dirty="0"/>
          </a:p>
        </p:txBody>
      </p:sp>
    </p:spTree>
    <p:extLst>
      <p:ext uri="{BB962C8B-B14F-4D97-AF65-F5344CB8AC3E}">
        <p14:creationId xmlns="" xmlns:p14="http://schemas.microsoft.com/office/powerpoint/2010/main" val="1303188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32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611560" y="1615232"/>
            <a:ext cx="734481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uk-UA" sz="4400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06624" y="1713520"/>
            <a:ext cx="8180028" cy="1427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Чому ККД не може бути більшим ніж 100%?</a:t>
            </a:r>
          </a:p>
          <a:p>
            <a:pPr algn="ctr"/>
            <a:endParaRPr lang="uk-UA" sz="44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508043" y="235684"/>
            <a:ext cx="1837869" cy="1226375"/>
            <a:chOff x="6130635" y="3744985"/>
            <a:chExt cx="1847769" cy="1226375"/>
          </a:xfrm>
          <a:solidFill>
            <a:srgbClr val="92D050"/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86426" y="3817615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12</a:t>
              </a:r>
              <a:endParaRPr lang="uk-UA" sz="6000" b="1" dirty="0"/>
            </a:p>
          </p:txBody>
        </p:sp>
      </p:grpSp>
      <p:sp>
        <p:nvSpPr>
          <p:cNvPr id="29" name="Управляющая кнопка: настраиваемая 28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2286" y="3214686"/>
            <a:ext cx="8069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/>
              <a:t>Тому що, </a:t>
            </a:r>
            <a:r>
              <a:rPr lang="uk-UA" sz="5400" b="1" i="1" dirty="0" err="1" smtClean="0"/>
              <a:t>А</a:t>
            </a:r>
            <a:r>
              <a:rPr lang="uk-UA" sz="2800" b="1" i="1" dirty="0" err="1" smtClean="0"/>
              <a:t>к</a:t>
            </a:r>
            <a:r>
              <a:rPr lang="uk-UA" sz="3600" b="1" i="1" dirty="0" smtClean="0"/>
              <a:t> завжди менше за </a:t>
            </a:r>
            <a:r>
              <a:rPr lang="uk-UA" sz="5400" b="1" i="1" dirty="0" err="1" smtClean="0"/>
              <a:t>А</a:t>
            </a:r>
            <a:r>
              <a:rPr lang="uk-UA" sz="2800" b="1" i="1" dirty="0" err="1" smtClean="0"/>
              <a:t>в</a:t>
            </a:r>
            <a:r>
              <a:rPr lang="uk-UA" sz="3600" b="1" i="1" dirty="0" smtClean="0"/>
              <a:t>.</a:t>
            </a:r>
          </a:p>
          <a:p>
            <a:pPr algn="ctr"/>
            <a:r>
              <a:rPr lang="uk-UA" sz="3600" b="1" i="1" dirty="0" smtClean="0"/>
              <a:t>Енергія </a:t>
            </a:r>
            <a:r>
              <a:rPr lang="uk-UA" sz="3600" b="1" i="1" dirty="0" err="1" smtClean="0"/>
              <a:t>витрачаеться</a:t>
            </a:r>
            <a:r>
              <a:rPr lang="uk-UA" sz="3600" b="1" i="1" dirty="0" smtClean="0"/>
              <a:t> на подолання сил опору.</a:t>
            </a:r>
            <a:endParaRPr lang="uk-UA" sz="3600" b="1" i="1" dirty="0"/>
          </a:p>
        </p:txBody>
      </p:sp>
    </p:spTree>
    <p:extLst>
      <p:ext uri="{BB962C8B-B14F-4D97-AF65-F5344CB8AC3E}">
        <p14:creationId xmlns="" xmlns:p14="http://schemas.microsoft.com/office/powerpoint/2010/main" val="2362857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9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3358"/>
            <a:ext cx="8784976" cy="1225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Як змінюється потенціальна енергія тіла під час польоту вгору?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286" y="3933056"/>
            <a:ext cx="8069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/>
              <a:t>Збільшується</a:t>
            </a:r>
            <a:endParaRPr lang="uk-UA" sz="4400" b="1" i="1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3508043" y="235684"/>
            <a:ext cx="1837869" cy="1226375"/>
            <a:chOff x="6130635" y="3744985"/>
            <a:chExt cx="1847769" cy="1226375"/>
          </a:xfrm>
          <a:solidFill>
            <a:srgbClr val="0070C0"/>
          </a:solidFill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86426" y="3817615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13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Управляющая кнопка: настраиваемая 12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888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Від чого залежить потенціальна енергія пружно деформованого тіла?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585899" y="437891"/>
            <a:ext cx="1847769" cy="1226375"/>
            <a:chOff x="4257359" y="3737506"/>
            <a:chExt cx="1847769" cy="1226375"/>
          </a:xfrm>
          <a:solidFill>
            <a:srgbClr val="00B050"/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257359" y="3737506"/>
              <a:ext cx="1847769" cy="1226375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13150" y="3810136"/>
              <a:ext cx="1512168" cy="101566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14</a:t>
              </a:r>
              <a:endParaRPr lang="uk-UA" sz="6000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2286" y="4256221"/>
            <a:ext cx="8069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/>
              <a:t>Від коефіцієнта жорсткості та видовження.</a:t>
            </a:r>
            <a:endParaRPr lang="uk-UA" sz="4400" b="1" i="1" dirty="0"/>
          </a:p>
        </p:txBody>
      </p:sp>
      <p:sp>
        <p:nvSpPr>
          <p:cNvPr id="22" name="Управляющая кнопка: настраиваемая 21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34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3359"/>
            <a:ext cx="8352928" cy="10095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Який зв’язок між роботою та енергією тіла?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882" y="3571876"/>
            <a:ext cx="8069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/>
              <a:t>Чим більший запас енергії, тим більше можна виконати механічної роботи.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563888" y="548680"/>
            <a:ext cx="1809783" cy="1226375"/>
            <a:chOff x="6074725" y="2440646"/>
            <a:chExt cx="1847769" cy="1226375"/>
          </a:xfrm>
          <a:solidFill>
            <a:srgbClr val="FF0000"/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074725" y="2440646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72419" y="2546001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15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0120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377" y="163807"/>
            <a:ext cx="8229600" cy="1143000"/>
          </a:xfrm>
        </p:spPr>
        <p:txBody>
          <a:bodyPr/>
          <a:lstStyle/>
          <a:p>
            <a:r>
              <a:rPr lang="uk-UA" b="1" dirty="0" err="1" smtClean="0">
                <a:ln w="28575">
                  <a:solidFill>
                    <a:srgbClr val="002060"/>
                  </a:solidFill>
                </a:ln>
                <a:gradFill>
                  <a:gsLst>
                    <a:gs pos="100000">
                      <a:srgbClr val="FF0000">
                        <a:lumMod val="93000"/>
                      </a:srgbClr>
                    </a:gs>
                    <a:gs pos="0">
                      <a:srgbClr val="0DF30D">
                        <a:lumMod val="80000"/>
                      </a:srgbClr>
                    </a:gs>
                  </a:gsLst>
                  <a:lin ang="14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Запам</a:t>
            </a:r>
            <a:r>
              <a:rPr lang="en-US" b="1" dirty="0" smtClean="0">
                <a:ln w="28575">
                  <a:solidFill>
                    <a:srgbClr val="002060"/>
                  </a:solidFill>
                </a:ln>
                <a:gradFill>
                  <a:gsLst>
                    <a:gs pos="100000">
                      <a:srgbClr val="FF0000">
                        <a:lumMod val="93000"/>
                      </a:srgbClr>
                    </a:gs>
                    <a:gs pos="0">
                      <a:srgbClr val="0DF30D">
                        <a:lumMod val="80000"/>
                      </a:srgbClr>
                    </a:gs>
                  </a:gsLst>
                  <a:lin ang="14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b="1" dirty="0" err="1" smtClean="0">
                <a:ln w="28575">
                  <a:solidFill>
                    <a:srgbClr val="002060"/>
                  </a:solidFill>
                </a:ln>
                <a:gradFill>
                  <a:gsLst>
                    <a:gs pos="100000">
                      <a:srgbClr val="FF0000">
                        <a:lumMod val="93000"/>
                      </a:srgbClr>
                    </a:gs>
                    <a:gs pos="0">
                      <a:srgbClr val="0DF30D">
                        <a:lumMod val="80000"/>
                      </a:srgbClr>
                    </a:gs>
                  </a:gsLst>
                  <a:lin ang="14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ятай</a:t>
            </a:r>
            <a:r>
              <a:rPr lang="uk-UA" b="1" dirty="0" smtClean="0">
                <a:ln w="28575">
                  <a:solidFill>
                    <a:srgbClr val="002060"/>
                  </a:solidFill>
                </a:ln>
                <a:gradFill>
                  <a:gsLst>
                    <a:gs pos="100000">
                      <a:srgbClr val="FF0000">
                        <a:lumMod val="93000"/>
                      </a:srgbClr>
                    </a:gs>
                    <a:gs pos="0">
                      <a:srgbClr val="0DF30D">
                        <a:lumMod val="80000"/>
                      </a:srgbClr>
                    </a:gs>
                  </a:gsLst>
                  <a:lin ang="14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uk-UA" b="1" dirty="0">
              <a:ln w="28575">
                <a:solidFill>
                  <a:srgbClr val="002060"/>
                </a:solidFill>
              </a:ln>
              <a:gradFill>
                <a:gsLst>
                  <a:gs pos="100000">
                    <a:srgbClr val="FF0000">
                      <a:lumMod val="93000"/>
                    </a:srgbClr>
                  </a:gs>
                  <a:gs pos="0">
                    <a:srgbClr val="0DF30D">
                      <a:lumMod val="80000"/>
                    </a:srgbClr>
                  </a:gs>
                </a:gsLst>
                <a:lin ang="14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66064" y="1586988"/>
            <a:ext cx="7810392" cy="4578315"/>
            <a:chOff x="866064" y="2187126"/>
            <a:chExt cx="7043151" cy="3841222"/>
          </a:xfrm>
        </p:grpSpPr>
        <p:grpSp>
          <p:nvGrpSpPr>
            <p:cNvPr id="204" name="Группа 203"/>
            <p:cNvGrpSpPr/>
            <p:nvPr/>
          </p:nvGrpSpPr>
          <p:grpSpPr>
            <a:xfrm>
              <a:off x="866064" y="2193755"/>
              <a:ext cx="1405704" cy="1267394"/>
              <a:chOff x="6130635" y="3744985"/>
              <a:chExt cx="1847769" cy="1226375"/>
            </a:xfrm>
            <a:solidFill>
              <a:srgbClr val="0070C0"/>
            </a:solidFill>
          </p:grpSpPr>
          <p:sp>
            <p:nvSpPr>
              <p:cNvPr id="205" name="Скругленный прямоугольник 204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2278028" y="2193552"/>
              <a:ext cx="1405704" cy="1267394"/>
              <a:chOff x="6130635" y="3744985"/>
              <a:chExt cx="1847769" cy="1226375"/>
            </a:xfrm>
            <a:solidFill>
              <a:srgbClr val="FF0000"/>
            </a:solidFill>
          </p:grpSpPr>
          <p:sp>
            <p:nvSpPr>
              <p:cNvPr id="58" name="Скругленный прямоугольник 57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2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3692101" y="2187126"/>
              <a:ext cx="1405704" cy="1267394"/>
              <a:chOff x="6130635" y="3744985"/>
              <a:chExt cx="1847769" cy="1226375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solidFill>
                <a:srgbClr val="00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3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5097807" y="2193552"/>
              <a:ext cx="1405704" cy="1267394"/>
              <a:chOff x="6130635" y="3744985"/>
              <a:chExt cx="1847769" cy="1226375"/>
            </a:xfrm>
            <a:solidFill>
              <a:srgbClr val="0070C0"/>
            </a:solidFill>
          </p:grpSpPr>
          <p:sp>
            <p:nvSpPr>
              <p:cNvPr id="64" name="Скругленный прямоугольник 63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4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6503511" y="2227576"/>
              <a:ext cx="1405704" cy="1267394"/>
              <a:chOff x="6130635" y="3744985"/>
              <a:chExt cx="1847769" cy="1226375"/>
            </a:xfrm>
            <a:solidFill>
              <a:srgbClr val="FF0000"/>
            </a:solidFill>
          </p:grpSpPr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5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6503511" y="3493560"/>
              <a:ext cx="1405704" cy="1267394"/>
              <a:chOff x="6130635" y="3744985"/>
              <a:chExt cx="1847769" cy="1226375"/>
            </a:xfrm>
          </p:grpSpPr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solidFill>
                <a:srgbClr val="00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10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5088670" y="3454520"/>
              <a:ext cx="1405704" cy="1267394"/>
              <a:chOff x="6130635" y="3744985"/>
              <a:chExt cx="1847769" cy="1226375"/>
            </a:xfrm>
            <a:solidFill>
              <a:srgbClr val="0070C0"/>
            </a:solidFill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9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Группа 74"/>
            <p:cNvGrpSpPr/>
            <p:nvPr/>
          </p:nvGrpSpPr>
          <p:grpSpPr>
            <a:xfrm>
              <a:off x="3692103" y="3470905"/>
              <a:ext cx="1405704" cy="1267394"/>
              <a:chOff x="6142646" y="3767264"/>
              <a:chExt cx="1847769" cy="1226375"/>
            </a:xfrm>
            <a:solidFill>
              <a:srgbClr val="FF0000"/>
            </a:solidFill>
          </p:grpSpPr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6142646" y="3767264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310445" y="3883068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8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Группа 77"/>
            <p:cNvGrpSpPr/>
            <p:nvPr/>
          </p:nvGrpSpPr>
          <p:grpSpPr>
            <a:xfrm>
              <a:off x="2262109" y="3481701"/>
              <a:ext cx="1405704" cy="1267394"/>
              <a:chOff x="6130635" y="3744985"/>
              <a:chExt cx="1847769" cy="1226375"/>
            </a:xfrm>
            <a:solidFill>
              <a:srgbClr val="0070C0"/>
            </a:solidFill>
          </p:grpSpPr>
          <p:sp>
            <p:nvSpPr>
              <p:cNvPr id="79" name="Скругленный прямоугольник 78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7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>
              <a:off x="866064" y="3475275"/>
              <a:ext cx="1405704" cy="1267394"/>
              <a:chOff x="6130635" y="3744985"/>
              <a:chExt cx="1847769" cy="1226375"/>
            </a:xfrm>
          </p:grpSpPr>
          <p:sp>
            <p:nvSpPr>
              <p:cNvPr id="82" name="Скругленный прямоугольник 81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solidFill>
                <a:srgbClr val="00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6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4" name="Группа 83"/>
            <p:cNvGrpSpPr/>
            <p:nvPr/>
          </p:nvGrpSpPr>
          <p:grpSpPr>
            <a:xfrm>
              <a:off x="6503511" y="4742669"/>
              <a:ext cx="1405704" cy="1267394"/>
              <a:chOff x="6130635" y="3744985"/>
              <a:chExt cx="1847769" cy="1226375"/>
            </a:xfrm>
            <a:solidFill>
              <a:srgbClr val="FF0000"/>
            </a:solidFill>
          </p:grpSpPr>
          <p:sp>
            <p:nvSpPr>
              <p:cNvPr id="85" name="Скругленный прямоугольник 84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15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5097807" y="4743537"/>
              <a:ext cx="1405704" cy="1267394"/>
              <a:chOff x="6130635" y="3744985"/>
              <a:chExt cx="1847769" cy="1226375"/>
            </a:xfrm>
          </p:grpSpPr>
          <p:sp>
            <p:nvSpPr>
              <p:cNvPr id="88" name="Скругленный прямоугольник 87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solidFill>
                <a:srgbClr val="00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14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>
              <a:off x="3692103" y="4760954"/>
              <a:ext cx="1405704" cy="1267394"/>
              <a:chOff x="6130635" y="3744985"/>
              <a:chExt cx="1847769" cy="1226375"/>
            </a:xfrm>
            <a:solidFill>
              <a:srgbClr val="0070C0"/>
            </a:solidFill>
          </p:grpSpPr>
          <p:sp>
            <p:nvSpPr>
              <p:cNvPr id="91" name="Скругленный прямоугольник 90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13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>
              <a:off x="2268891" y="4760954"/>
              <a:ext cx="1405704" cy="1267394"/>
              <a:chOff x="6150532" y="3761677"/>
              <a:chExt cx="1847769" cy="1226375"/>
            </a:xfrm>
          </p:grpSpPr>
          <p:sp>
            <p:nvSpPr>
              <p:cNvPr id="94" name="Скругленный прямоугольник 93"/>
              <p:cNvSpPr/>
              <p:nvPr/>
            </p:nvSpPr>
            <p:spPr>
              <a:xfrm>
                <a:off x="6150532" y="3761677"/>
                <a:ext cx="1847769" cy="1226375"/>
              </a:xfrm>
              <a:prstGeom prst="roundRect">
                <a:avLst/>
              </a:prstGeom>
              <a:solidFill>
                <a:srgbClr val="00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330342" y="3834305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12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6" name="Группа 95"/>
            <p:cNvGrpSpPr/>
            <p:nvPr/>
          </p:nvGrpSpPr>
          <p:grpSpPr>
            <a:xfrm>
              <a:off x="872324" y="4743537"/>
              <a:ext cx="1405704" cy="1267394"/>
              <a:chOff x="6130635" y="3744985"/>
              <a:chExt cx="1847769" cy="1226375"/>
            </a:xfrm>
            <a:solidFill>
              <a:srgbClr val="FF0000"/>
            </a:solidFill>
          </p:grpSpPr>
          <p:sp>
            <p:nvSpPr>
              <p:cNvPr id="97" name="Скругленный прямоугольник 96"/>
              <p:cNvSpPr/>
              <p:nvPr/>
            </p:nvSpPr>
            <p:spPr>
              <a:xfrm>
                <a:off x="6130635" y="3744985"/>
                <a:ext cx="1847769" cy="12263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286426" y="3817615"/>
                <a:ext cx="1512168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6000" b="1" dirty="0" smtClean="0">
                    <a:solidFill>
                      <a:schemeClr val="bg1"/>
                    </a:solidFill>
                  </a:rPr>
                  <a:t>11</a:t>
                </a:r>
                <a:endParaRPr lang="uk-UA" sz="60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625957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557" y="0"/>
            <a:ext cx="8229600" cy="1143000"/>
          </a:xfrm>
        </p:spPr>
        <p:txBody>
          <a:bodyPr/>
          <a:lstStyle/>
          <a:p>
            <a:r>
              <a:rPr lang="uk-UA" b="1" dirty="0" smtClean="0">
                <a:ln w="28575">
                  <a:solidFill>
                    <a:srgbClr val="002060"/>
                  </a:solidFill>
                </a:ln>
                <a:gradFill>
                  <a:gsLst>
                    <a:gs pos="100000">
                      <a:srgbClr val="FF0000">
                        <a:lumMod val="93000"/>
                      </a:srgbClr>
                    </a:gs>
                    <a:gs pos="0">
                      <a:srgbClr val="0DF30D">
                        <a:lumMod val="80000"/>
                      </a:srgbClr>
                    </a:gs>
                  </a:gsLst>
                  <a:lin ang="14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Запам'ятали?</a:t>
            </a:r>
            <a:endParaRPr lang="uk-UA" b="1" dirty="0">
              <a:ln w="28575">
                <a:solidFill>
                  <a:srgbClr val="002060"/>
                </a:solidFill>
              </a:ln>
              <a:gradFill>
                <a:gsLst>
                  <a:gs pos="100000">
                    <a:srgbClr val="FF0000">
                      <a:lumMod val="93000"/>
                    </a:srgbClr>
                  </a:gs>
                  <a:gs pos="0">
                    <a:srgbClr val="0DF30D">
                      <a:lumMod val="80000"/>
                    </a:srgbClr>
                  </a:gs>
                </a:gsLst>
                <a:lin ang="14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866064" y="1594889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103" name="Скругленный прямоугольник 102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hlinkClick r:id="rId2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</a:t>
              </a:r>
              <a:endParaRPr lang="uk-UA" sz="6000" b="1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431839" y="1594647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101" name="Скругленный прямоугольник 100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02" name="TextBox 101">
              <a:hlinkClick r:id="rId3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2</a:t>
              </a:r>
              <a:endParaRPr lang="uk-UA" sz="6000" b="1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999953" y="1586988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99" name="Скругленный прямоугольник 98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00" name="TextBox 99">
              <a:hlinkClick r:id="rId4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3</a:t>
              </a:r>
              <a:endParaRPr lang="uk-UA" sz="6000" b="1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558789" y="1594647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97" name="Скругленный прямоугольник 96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8" name="TextBox 97">
              <a:hlinkClick r:id="rId5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4</a:t>
              </a:r>
              <a:endParaRPr lang="uk-UA" sz="6000" b="1" dirty="0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117623" y="1635200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6" name="TextBox 95">
              <a:hlinkClick r:id="rId6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5</a:t>
              </a:r>
              <a:endParaRPr lang="uk-UA" sz="6000" b="1" dirty="0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117623" y="3144114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hlinkClick r:id="rId7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10</a:t>
              </a:r>
              <a:endParaRPr lang="uk-UA" sz="6000" b="1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548657" y="3097583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91" name="Скругленный прямоугольник 90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2" name="TextBox 91">
              <a:hlinkClick r:id="rId8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9</a:t>
              </a:r>
              <a:endParaRPr lang="uk-UA" sz="6000" b="1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3999956" y="3117112"/>
            <a:ext cx="1558833" cy="1510595"/>
            <a:chOff x="6142646" y="3767264"/>
            <a:chExt cx="1847769" cy="1226375"/>
          </a:xfrm>
          <a:solidFill>
            <a:srgbClr val="CC66FF"/>
          </a:solidFill>
        </p:grpSpPr>
        <p:sp>
          <p:nvSpPr>
            <p:cNvPr id="89" name="Скругленный прямоугольник 88"/>
            <p:cNvSpPr/>
            <p:nvPr/>
          </p:nvSpPr>
          <p:spPr>
            <a:xfrm>
              <a:off x="6142646" y="3767264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0" name="TextBox 89">
              <a:hlinkClick r:id="rId9" action="ppaction://hlinksldjump"/>
            </p:cNvPr>
            <p:cNvSpPr txBox="1"/>
            <p:nvPr/>
          </p:nvSpPr>
          <p:spPr>
            <a:xfrm>
              <a:off x="6310445" y="3883068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8</a:t>
              </a:r>
              <a:endParaRPr lang="uk-UA" sz="6000" b="1" dirty="0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2414186" y="3129979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87" name="Скругленный прямоугольник 86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88" name="TextBox 87">
              <a:hlinkClick r:id="rId10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7</a:t>
              </a:r>
              <a:endParaRPr lang="uk-UA" sz="6000" b="1" dirty="0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66064" y="3122320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86" name="TextBox 85">
              <a:hlinkClick r:id="rId11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6</a:t>
              </a:r>
              <a:endParaRPr lang="uk-UA" sz="6000" b="1" dirty="0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7117623" y="4632915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84" name="TextBox 83">
              <a:hlinkClick r:id="rId12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15</a:t>
              </a:r>
              <a:endParaRPr lang="uk-UA" sz="6000" b="1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558789" y="4633949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hlinkClick r:id="rId13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14</a:t>
              </a:r>
              <a:endParaRPr lang="uk-UA" sz="6000" b="1" dirty="0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99956" y="4654708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80" name="TextBox 79">
              <a:hlinkClick r:id="rId14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13</a:t>
              </a:r>
              <a:endParaRPr lang="uk-UA" sz="6000" b="1" dirty="0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2431839" y="4663659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78" name="TextBox 77">
              <a:hlinkClick r:id="rId15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12</a:t>
              </a:r>
              <a:endParaRPr lang="uk-UA" sz="6000" b="1" dirty="0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73006" y="4633949"/>
            <a:ext cx="1558833" cy="1510595"/>
            <a:chOff x="6130635" y="3744985"/>
            <a:chExt cx="1847769" cy="1226375"/>
          </a:xfrm>
          <a:solidFill>
            <a:srgbClr val="CC66FF"/>
          </a:solidFill>
        </p:grpSpPr>
        <p:sp>
          <p:nvSpPr>
            <p:cNvPr id="75" name="Скругленный прямоугольник 74">
              <a:hlinkClick r:id="rId16" action="ppaction://hlinksldjump"/>
            </p:cNvPr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76" name="TextBox 75">
              <a:hlinkClick r:id="rId16" action="ppaction://hlinksldjump"/>
            </p:cNvPr>
            <p:cNvSpPr txBox="1"/>
            <p:nvPr/>
          </p:nvSpPr>
          <p:spPr>
            <a:xfrm>
              <a:off x="6286426" y="3817615"/>
              <a:ext cx="1512168" cy="8245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11</a:t>
              </a:r>
              <a:endParaRPr lang="uk-UA" sz="60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6017520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6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/>
              <a:t>Одиниця вимірювання енергії</a:t>
            </a:r>
            <a:r>
              <a:rPr lang="uk-UA" sz="4800" b="1" dirty="0" smtClean="0"/>
              <a:t>.</a:t>
            </a:r>
            <a:endParaRPr lang="uk-UA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4684" y="2996952"/>
            <a:ext cx="806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i="1" dirty="0" smtClean="0"/>
              <a:t>Дж</a:t>
            </a:r>
            <a:endParaRPr lang="uk-UA" sz="8000" b="1" i="1" dirty="0"/>
          </a:p>
        </p:txBody>
      </p:sp>
      <p:sp>
        <p:nvSpPr>
          <p:cNvPr id="17" name="Управляющая кнопка: настраиваемая 16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645681" y="579605"/>
            <a:ext cx="1847769" cy="1267394"/>
            <a:chOff x="6130635" y="3744985"/>
            <a:chExt cx="1847769" cy="1226375"/>
          </a:xfrm>
          <a:solidFill>
            <a:srgbClr val="0070C0"/>
          </a:solidFill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86426" y="3817615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1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70486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84" y="1843358"/>
            <a:ext cx="8429804" cy="15856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b="1" dirty="0"/>
              <a:t>Одиниця вимірювання потужності.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7" y="3645024"/>
            <a:ext cx="806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i="1" dirty="0" smtClean="0"/>
              <a:t>Вт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3767723" y="476672"/>
            <a:ext cx="1901453" cy="1226375"/>
            <a:chOff x="2487691" y="1225937"/>
            <a:chExt cx="1847769" cy="1152128"/>
          </a:xfrm>
          <a:solidFill>
            <a:srgbClr val="FF0000"/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487691" y="1225937"/>
              <a:ext cx="1847769" cy="11521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55492" y="1291257"/>
              <a:ext cx="1512168" cy="9541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2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660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635896" y="476672"/>
            <a:ext cx="1847769" cy="1226375"/>
            <a:chOff x="6100701" y="2469702"/>
            <a:chExt cx="1847769" cy="1226375"/>
          </a:xfrm>
          <a:solidFill>
            <a:srgbClr val="92D050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100701" y="2469702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56492" y="2542332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3</a:t>
              </a:r>
              <a:endParaRPr lang="uk-UA" sz="6000" b="1" dirty="0"/>
            </a:p>
          </p:txBody>
        </p:sp>
      </p:grpSp>
      <p:sp>
        <p:nvSpPr>
          <p:cNvPr id="18" name="Управляющая кнопка: настраиваемая 17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20" name="Объект 2"/>
          <p:cNvSpPr>
            <a:spLocks noGrp="1"/>
          </p:cNvSpPr>
          <p:nvPr>
            <p:ph idx="1"/>
          </p:nvPr>
        </p:nvSpPr>
        <p:spPr>
          <a:xfrm>
            <a:off x="500034" y="2000240"/>
            <a:ext cx="8424936" cy="14511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b="1" dirty="0"/>
              <a:t>Одиниця вимірювання роботи.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2445" y="3369120"/>
            <a:ext cx="806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i="1" dirty="0" smtClean="0"/>
              <a:t>Дж</a:t>
            </a:r>
            <a:endParaRPr lang="uk-UA" sz="8000" b="1" i="1" dirty="0"/>
          </a:p>
        </p:txBody>
      </p:sp>
    </p:spTree>
    <p:extLst>
      <p:ext uri="{BB962C8B-B14F-4D97-AF65-F5344CB8AC3E}">
        <p14:creationId xmlns="" xmlns:p14="http://schemas.microsoft.com/office/powerpoint/2010/main" val="32917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build="p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564" y="1916832"/>
            <a:ext cx="7505867" cy="12241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5400" b="1" dirty="0"/>
              <a:t>Якою буквою позначається потенціальна енергія?</a:t>
            </a:r>
            <a:endParaRPr lang="uk-UA" sz="6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285" y="335699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i="1" dirty="0" err="1" smtClean="0"/>
              <a:t>Е</a:t>
            </a:r>
            <a:r>
              <a:rPr lang="uk-UA" sz="4000" b="1" i="1" dirty="0" err="1" smtClean="0"/>
              <a:t>п</a:t>
            </a:r>
            <a:endParaRPr lang="uk-UA" sz="4000" b="1" i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3548220" y="389599"/>
            <a:ext cx="1847769" cy="1226375"/>
            <a:chOff x="4257359" y="3737506"/>
            <a:chExt cx="1847769" cy="1226375"/>
          </a:xfrm>
          <a:solidFill>
            <a:srgbClr val="0070C0"/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257359" y="3737506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3150" y="3810136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4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855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565" y="1916832"/>
            <a:ext cx="7344816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/>
              <a:t>Якою буквою позначається механічна робота?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400" y="357301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i="1" dirty="0" smtClean="0"/>
              <a:t>А</a:t>
            </a:r>
            <a:r>
              <a:rPr lang="uk-UA" sz="4000" dirty="0" smtClean="0"/>
              <a:t>          </a:t>
            </a:r>
            <a:endParaRPr lang="uk-UA" sz="40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3635896" y="476672"/>
            <a:ext cx="1847769" cy="1226375"/>
            <a:chOff x="4257359" y="3737506"/>
            <a:chExt cx="1847769" cy="1226375"/>
          </a:xfrm>
          <a:solidFill>
            <a:srgbClr val="FF0000"/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257359" y="3737506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3150" y="3810136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>
                  <a:solidFill>
                    <a:schemeClr val="bg1"/>
                  </a:solidFill>
                </a:rPr>
                <a:t>5</a:t>
              </a:r>
              <a:endParaRPr lang="uk-UA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Управляющая кнопка: настраиваемая 15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03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696" y="1844824"/>
            <a:ext cx="8218648" cy="17296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/>
              <a:t>Якою формулою визначається потужність?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3433766"/>
            <a:ext cx="49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N=FV</a:t>
            </a:r>
            <a:endParaRPr lang="uk-UA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635896" y="476672"/>
            <a:ext cx="1837869" cy="1226375"/>
            <a:chOff x="6130635" y="3744985"/>
            <a:chExt cx="1847769" cy="1226375"/>
          </a:xfrm>
          <a:solidFill>
            <a:srgbClr val="92D050"/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130635" y="3744985"/>
              <a:ext cx="1847769" cy="12263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86426" y="3817615"/>
              <a:ext cx="151216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6000" b="1" dirty="0" smtClean="0"/>
                <a:t>6</a:t>
              </a:r>
              <a:endParaRPr lang="uk-UA" sz="6000" b="1" dirty="0"/>
            </a:p>
          </p:txBody>
        </p:sp>
      </p:grpSp>
      <p:sp>
        <p:nvSpPr>
          <p:cNvPr id="14" name="Управляющая кнопка: настраиваемая 13">
            <a:hlinkClick r:id="rId2" action="ppaction://hlinksldjump" highlightClick="1"/>
          </p:cNvPr>
          <p:cNvSpPr/>
          <p:nvPr/>
        </p:nvSpPr>
        <p:spPr>
          <a:xfrm>
            <a:off x="467544" y="5899961"/>
            <a:ext cx="2892095" cy="576064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4400000" scaled="0"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До запитань</a:t>
            </a:r>
            <a:endParaRPr lang="uk-UA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913590" y="3323825"/>
                <a:ext cx="2641239" cy="1423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1"/>
                      <m:t>𝑵</m:t>
                    </m:r>
                    <m:r>
                      <a:rPr lang="en-US" sz="6000" b="1" i="1"/>
                      <m:t>=</m:t>
                    </m:r>
                    <m:f>
                      <m:fPr>
                        <m:ctrlPr>
                          <a:rPr lang="uk-UA" sz="6000" b="1" i="1"/>
                        </m:ctrlPr>
                      </m:fPr>
                      <m:num>
                        <m:r>
                          <a:rPr lang="en-US" sz="6000" b="1" i="1"/>
                          <m:t>𝑨</m:t>
                        </m:r>
                      </m:num>
                      <m:den>
                        <m:r>
                          <a:rPr lang="en-US" sz="6000" b="1" i="1"/>
                          <m:t>𝒕</m:t>
                        </m:r>
                      </m:den>
                    </m:f>
                  </m:oMath>
                </a14:m>
                <a:r>
                  <a:rPr lang="uk-UA" sz="6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uk-UA" sz="6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590" y="3323825"/>
                <a:ext cx="2641239" cy="142359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3926" b="-1324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38084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4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286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Запам’ятай!</vt:lpstr>
      <vt:lpstr>Запам'ятали?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Галя</dc:creator>
  <cp:lastModifiedBy>VI</cp:lastModifiedBy>
  <cp:revision>25</cp:revision>
  <dcterms:created xsi:type="dcterms:W3CDTF">2013-02-07T19:18:38Z</dcterms:created>
  <dcterms:modified xsi:type="dcterms:W3CDTF">2013-02-11T21:27:45Z</dcterms:modified>
</cp:coreProperties>
</file>