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2" r:id="rId15"/>
    <p:sldId id="274" r:id="rId16"/>
    <p:sldId id="276" r:id="rId17"/>
    <p:sldId id="277" r:id="rId18"/>
    <p:sldId id="279" r:id="rId1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51" autoAdjust="0"/>
    <p:restoredTop sz="94660"/>
  </p:normalViewPr>
  <p:slideViewPr>
    <p:cSldViewPr>
      <p:cViewPr varScale="1">
        <p:scale>
          <a:sx n="104" d="100"/>
          <a:sy n="104" d="100"/>
        </p:scale>
        <p:origin x="-1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C1E8-E2DD-4F12-8644-18F227AA95E0}" type="datetimeFigureOut">
              <a:rPr lang="uk-UA" smtClean="0"/>
              <a:pPr/>
              <a:t>11.02.2013</a:t>
            </a:fld>
            <a:endParaRPr lang="uk-UA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755E804-C68D-4598-891C-9EE9F444B86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C1E8-E2DD-4F12-8644-18F227AA95E0}" type="datetimeFigureOut">
              <a:rPr lang="uk-UA" smtClean="0"/>
              <a:pPr/>
              <a:t>11.02.2013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E804-C68D-4598-891C-9EE9F444B86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C1E8-E2DD-4F12-8644-18F227AA95E0}" type="datetimeFigureOut">
              <a:rPr lang="uk-UA" smtClean="0"/>
              <a:pPr/>
              <a:t>11.02.2013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E804-C68D-4598-891C-9EE9F444B86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C1E8-E2DD-4F12-8644-18F227AA95E0}" type="datetimeFigureOut">
              <a:rPr lang="uk-UA" smtClean="0"/>
              <a:pPr/>
              <a:t>11.02.2013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755E804-C68D-4598-891C-9EE9F444B86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C1E8-E2DD-4F12-8644-18F227AA95E0}" type="datetimeFigureOut">
              <a:rPr lang="uk-UA" smtClean="0"/>
              <a:pPr/>
              <a:t>11.02.2013</a:t>
            </a:fld>
            <a:endParaRPr lang="uk-UA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E804-C68D-4598-891C-9EE9F444B866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C1E8-E2DD-4F12-8644-18F227AA95E0}" type="datetimeFigureOut">
              <a:rPr lang="uk-UA" smtClean="0"/>
              <a:pPr/>
              <a:t>11.02.2013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E804-C68D-4598-891C-9EE9F444B86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C1E8-E2DD-4F12-8644-18F227AA95E0}" type="datetimeFigureOut">
              <a:rPr lang="uk-UA" smtClean="0"/>
              <a:pPr/>
              <a:t>11.02.2013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755E804-C68D-4598-891C-9EE9F444B866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C1E8-E2DD-4F12-8644-18F227AA95E0}" type="datetimeFigureOut">
              <a:rPr lang="uk-UA" smtClean="0"/>
              <a:pPr/>
              <a:t>11.02.2013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E804-C68D-4598-891C-9EE9F444B86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C1E8-E2DD-4F12-8644-18F227AA95E0}" type="datetimeFigureOut">
              <a:rPr lang="uk-UA" smtClean="0"/>
              <a:pPr/>
              <a:t>11.02.2013</a:t>
            </a:fld>
            <a:endParaRPr lang="uk-UA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E804-C68D-4598-891C-9EE9F444B86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C1E8-E2DD-4F12-8644-18F227AA95E0}" type="datetimeFigureOut">
              <a:rPr lang="uk-UA" smtClean="0"/>
              <a:pPr/>
              <a:t>11.02.2013</a:t>
            </a:fld>
            <a:endParaRPr lang="uk-UA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E804-C68D-4598-891C-9EE9F444B86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C1E8-E2DD-4F12-8644-18F227AA95E0}" type="datetimeFigureOut">
              <a:rPr lang="uk-UA" smtClean="0"/>
              <a:pPr/>
              <a:t>11.02.2013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E804-C68D-4598-891C-9EE9F444B866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B32C1E8-E2DD-4F12-8644-18F227AA95E0}" type="datetimeFigureOut">
              <a:rPr lang="uk-UA" smtClean="0"/>
              <a:pPr/>
              <a:t>11.02.2013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755E804-C68D-4598-891C-9EE9F444B866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slide" Target="slide17.xml"/><Relationship Id="rId3" Type="http://schemas.openxmlformats.org/officeDocument/2006/relationships/slide" Target="slide5.xml"/><Relationship Id="rId7" Type="http://schemas.openxmlformats.org/officeDocument/2006/relationships/slide" Target="slide13.xml"/><Relationship Id="rId12" Type="http://schemas.openxmlformats.org/officeDocument/2006/relationships/slide" Target="slide18.xml"/><Relationship Id="rId2" Type="http://schemas.openxmlformats.org/officeDocument/2006/relationships/slide" Target="slide4.xml"/><Relationship Id="rId16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11" Type="http://schemas.openxmlformats.org/officeDocument/2006/relationships/slide" Target="slide9.xml"/><Relationship Id="rId5" Type="http://schemas.openxmlformats.org/officeDocument/2006/relationships/slide" Target="slide7.xml"/><Relationship Id="rId15" Type="http://schemas.openxmlformats.org/officeDocument/2006/relationships/slide" Target="slide15.xml"/><Relationship Id="rId10" Type="http://schemas.openxmlformats.org/officeDocument/2006/relationships/slide" Target="slide10.xml"/><Relationship Id="rId4" Type="http://schemas.openxmlformats.org/officeDocument/2006/relationships/slide" Target="slide6.xml"/><Relationship Id="rId9" Type="http://schemas.openxmlformats.org/officeDocument/2006/relationships/slide" Target="slide11.xml"/><Relationship Id="rId14" Type="http://schemas.openxmlformats.org/officeDocument/2006/relationships/slide" Target="slide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28736"/>
            <a:ext cx="8424936" cy="46974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 smtClean="0"/>
              <a:t>Потрібні якості:</a:t>
            </a:r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     </a:t>
            </a:r>
            <a:r>
              <a:rPr lang="uk-UA" dirty="0"/>
              <a:t>Уважність</a:t>
            </a:r>
          </a:p>
          <a:p>
            <a:pPr marL="514350" indent="-514350">
              <a:buFont typeface="+mj-lt"/>
              <a:buAutoNum type="arabicParenR"/>
            </a:pPr>
            <a:r>
              <a:rPr lang="uk-UA" dirty="0"/>
              <a:t>     </a:t>
            </a:r>
            <a:r>
              <a:rPr lang="uk-UA" dirty="0" smtClean="0"/>
              <a:t>Кмітливість  </a:t>
            </a:r>
            <a:endParaRPr lang="uk-UA" dirty="0"/>
          </a:p>
          <a:p>
            <a:pPr marL="514350" indent="-514350">
              <a:buFont typeface="+mj-lt"/>
              <a:buAutoNum type="arabicParenR"/>
            </a:pPr>
            <a:r>
              <a:rPr lang="uk-UA" dirty="0"/>
              <a:t> </a:t>
            </a:r>
            <a:r>
              <a:rPr lang="uk-UA" dirty="0" smtClean="0"/>
              <a:t>    Знання  теорії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Будьте </a:t>
            </a:r>
            <a:r>
              <a:rPr lang="uk-UA" dirty="0"/>
              <a:t>уважні: обирайте тільки запитання </a:t>
            </a:r>
            <a:r>
              <a:rPr lang="uk-UA" dirty="0" smtClean="0"/>
              <a:t> кольору своєї команди!</a:t>
            </a:r>
          </a:p>
          <a:p>
            <a:pPr marL="0" indent="0">
              <a:buNone/>
            </a:pPr>
            <a:r>
              <a:rPr lang="uk-UA" dirty="0" smtClean="0"/>
              <a:t>    </a:t>
            </a:r>
          </a:p>
          <a:p>
            <a:pPr marL="0" indent="0">
              <a:buNone/>
            </a:pPr>
            <a:r>
              <a:rPr lang="uk-UA" dirty="0" smtClean="0"/>
              <a:t>    Правильна відповідь – </a:t>
            </a:r>
            <a:r>
              <a:rPr lang="en-US" dirty="0" smtClean="0"/>
              <a:t>2</a:t>
            </a:r>
            <a:r>
              <a:rPr lang="uk-UA" dirty="0" smtClean="0"/>
              <a:t> </a:t>
            </a:r>
            <a:r>
              <a:rPr lang="uk-UA" dirty="0" smtClean="0"/>
              <a:t>бал. 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14290"/>
            <a:ext cx="835523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800" b="1" cap="none" spc="0" dirty="0" smtClean="0">
                <a:ln w="11430">
                  <a:solidFill>
                    <a:schemeClr val="tx1"/>
                  </a:solidFill>
                </a:ln>
                <a:solidFill>
                  <a:srgbClr val="9900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Знання теорії</a:t>
            </a:r>
            <a:endParaRPr lang="uk-UA" sz="4800" b="1" cap="none" spc="0" dirty="0">
              <a:ln w="11430">
                <a:solidFill>
                  <a:schemeClr val="tx1"/>
                </a:solidFill>
              </a:ln>
              <a:solidFill>
                <a:srgbClr val="9900FF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234618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6167" y="2060848"/>
            <a:ext cx="8141772" cy="100957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4000" b="1" dirty="0"/>
              <a:t>Яке з двох тіл однакової маси має більшу кінетичну енергію?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4052" y="3667542"/>
            <a:ext cx="80697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i="1" dirty="0" smtClean="0"/>
              <a:t>Те, яке рухається з більшою швидкістю.</a:t>
            </a:r>
            <a:endParaRPr lang="uk-UA" sz="4000" b="1" i="1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3526985" y="587961"/>
            <a:ext cx="1847769" cy="1226375"/>
            <a:chOff x="2471993" y="1264984"/>
            <a:chExt cx="1847769" cy="1152128"/>
          </a:xfrm>
          <a:solidFill>
            <a:srgbClr val="0070C0"/>
          </a:solidFill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2471993" y="1264984"/>
              <a:ext cx="1847769" cy="115212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639793" y="1353690"/>
              <a:ext cx="1512168" cy="95417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6000" b="1" dirty="0" smtClean="0">
                  <a:solidFill>
                    <a:schemeClr val="bg1"/>
                  </a:solidFill>
                </a:rPr>
                <a:t>7</a:t>
              </a:r>
              <a:endParaRPr lang="uk-UA" sz="6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7" name="Управляющая кнопка: настраиваемая 16">
            <a:hlinkClick r:id="rId2" action="ppaction://hlinksldjump" highlightClick="1"/>
          </p:cNvPr>
          <p:cNvSpPr/>
          <p:nvPr/>
        </p:nvSpPr>
        <p:spPr>
          <a:xfrm>
            <a:off x="467544" y="5899961"/>
            <a:ext cx="2892095" cy="576064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4400000" scaled="0"/>
          </a:gra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</a:rPr>
              <a:t>До запитань</a:t>
            </a:r>
            <a:endParaRPr lang="uk-UA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567464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Управляющая кнопка: настраиваемая 16">
            <a:hlinkClick r:id="rId2" action="ppaction://hlinksldjump" highlightClick="1"/>
          </p:cNvPr>
          <p:cNvSpPr/>
          <p:nvPr/>
        </p:nvSpPr>
        <p:spPr>
          <a:xfrm>
            <a:off x="467544" y="5899961"/>
            <a:ext cx="2892095" cy="576064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4400000" scaled="0"/>
          </a:gra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</a:rPr>
              <a:t>До запитань</a:t>
            </a:r>
            <a:endParaRPr lang="uk-UA" sz="3600" b="1" dirty="0">
              <a:solidFill>
                <a:srgbClr val="C00000"/>
              </a:solidFill>
            </a:endParaRPr>
          </a:p>
        </p:txBody>
      </p:sp>
      <p:sp>
        <p:nvSpPr>
          <p:cNvPr id="19" name="Объект 2"/>
          <p:cNvSpPr>
            <a:spLocks noGrp="1"/>
          </p:cNvSpPr>
          <p:nvPr>
            <p:ph idx="1"/>
          </p:nvPr>
        </p:nvSpPr>
        <p:spPr>
          <a:xfrm>
            <a:off x="1043608" y="1914496"/>
            <a:ext cx="7344816" cy="22345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4400" b="1" dirty="0"/>
              <a:t>Яке з двох тіл однакової маси має більшу потенціальну енергію?</a:t>
            </a:r>
          </a:p>
        </p:txBody>
      </p:sp>
      <p:grpSp>
        <p:nvGrpSpPr>
          <p:cNvPr id="21" name="Группа 20"/>
          <p:cNvGrpSpPr/>
          <p:nvPr/>
        </p:nvGrpSpPr>
        <p:grpSpPr>
          <a:xfrm>
            <a:off x="3635896" y="476672"/>
            <a:ext cx="1847769" cy="1226375"/>
            <a:chOff x="6100701" y="2469702"/>
            <a:chExt cx="1847769" cy="1226375"/>
          </a:xfrm>
          <a:solidFill>
            <a:srgbClr val="FF0000"/>
          </a:solidFill>
        </p:grpSpPr>
        <p:sp>
          <p:nvSpPr>
            <p:cNvPr id="22" name="Скругленный прямоугольник 21"/>
            <p:cNvSpPr/>
            <p:nvPr/>
          </p:nvSpPr>
          <p:spPr>
            <a:xfrm>
              <a:off x="6100701" y="2469702"/>
              <a:ext cx="1847769" cy="1226375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256492" y="2542332"/>
              <a:ext cx="1512168" cy="10156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6000" b="1" dirty="0" smtClean="0">
                  <a:solidFill>
                    <a:schemeClr val="bg1"/>
                  </a:solidFill>
                </a:rPr>
                <a:t>8</a:t>
              </a:r>
              <a:endParaRPr lang="uk-UA" sz="6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524898" y="4143380"/>
            <a:ext cx="80697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b="1" i="1" dirty="0" smtClean="0"/>
              <a:t>Те, яке знаходиться на більший висоті над землею.</a:t>
            </a:r>
            <a:endParaRPr lang="uk-UA" sz="4800" b="1" i="1" dirty="0"/>
          </a:p>
        </p:txBody>
      </p:sp>
    </p:spTree>
    <p:extLst>
      <p:ext uri="{BB962C8B-B14F-4D97-AF65-F5344CB8AC3E}">
        <p14:creationId xmlns="" xmlns:p14="http://schemas.microsoft.com/office/powerpoint/2010/main" val="27266012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build="p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8630" y="1988840"/>
            <a:ext cx="8433850" cy="13247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800" b="1" dirty="0"/>
              <a:t>Формула для визначення ККД</a:t>
            </a:r>
            <a:r>
              <a:rPr lang="uk-UA" sz="4800" dirty="0"/>
              <a:t>.</a:t>
            </a:r>
          </a:p>
        </p:txBody>
      </p:sp>
      <p:grpSp>
        <p:nvGrpSpPr>
          <p:cNvPr id="18" name="Группа 17"/>
          <p:cNvGrpSpPr/>
          <p:nvPr/>
        </p:nvGrpSpPr>
        <p:grpSpPr>
          <a:xfrm>
            <a:off x="3500774" y="465507"/>
            <a:ext cx="1847769" cy="1226375"/>
            <a:chOff x="2471993" y="1264984"/>
            <a:chExt cx="1847769" cy="1152128"/>
          </a:xfrm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2471993" y="1264984"/>
              <a:ext cx="1847769" cy="1152128"/>
            </a:xfrm>
            <a:prstGeom prst="roundRect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627784" y="1333217"/>
              <a:ext cx="1512168" cy="9541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6000" b="1" dirty="0" smtClean="0">
                  <a:solidFill>
                    <a:schemeClr val="bg1"/>
                  </a:solidFill>
                </a:rPr>
                <a:t>9</a:t>
              </a:r>
              <a:endParaRPr lang="uk-UA" sz="6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1" name="Управляющая кнопка: настраиваемая 20">
            <a:hlinkClick r:id="rId2" action="ppaction://hlinksldjump" highlightClick="1"/>
          </p:cNvPr>
          <p:cNvSpPr/>
          <p:nvPr/>
        </p:nvSpPr>
        <p:spPr>
          <a:xfrm>
            <a:off x="392678" y="5899961"/>
            <a:ext cx="2892095" cy="576064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4400000" scaled="0"/>
          </a:gra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</a:rPr>
              <a:t>До запитань</a:t>
            </a:r>
            <a:endParaRPr lang="uk-UA" sz="36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537118" y="3284984"/>
                <a:ext cx="8069764" cy="17894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5400" i="1"/>
                        <m:t>ŋ=</m:t>
                      </m:r>
                      <m:f>
                        <m:fPr>
                          <m:ctrlPr>
                            <a:rPr lang="uk-UA" sz="5400" i="1"/>
                          </m:ctrlPr>
                        </m:fPr>
                        <m:num>
                          <m:sSub>
                            <m:sSubPr>
                              <m:ctrlPr>
                                <a:rPr lang="uk-UA" sz="5400" i="1"/>
                              </m:ctrlPr>
                            </m:sSubPr>
                            <m:e>
                              <m:r>
                                <a:rPr lang="uk-UA" sz="5400" i="1"/>
                                <m:t>𝐴</m:t>
                              </m:r>
                            </m:e>
                            <m:sub>
                              <m:r>
                                <a:rPr lang="uk-UA" sz="5400" i="1"/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uk-UA" sz="5400" i="1"/>
                              </m:ctrlPr>
                            </m:sSubPr>
                            <m:e>
                              <m:r>
                                <a:rPr lang="uk-UA" sz="5400" i="1"/>
                                <m:t>𝐴</m:t>
                              </m:r>
                            </m:e>
                            <m:sub>
                              <m:r>
                                <a:rPr lang="uk-UA" sz="5400" i="1"/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uk-UA" sz="5400" i="1"/>
                        <m:t>∙100%</m:t>
                      </m:r>
                    </m:oMath>
                  </m:oMathPara>
                </a14:m>
                <a:endParaRPr lang="uk-UA" sz="5400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118" y="3284984"/>
                <a:ext cx="8069764" cy="1789464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02612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1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ъект 2"/>
          <p:cNvSpPr txBox="1">
            <a:spLocks/>
          </p:cNvSpPr>
          <p:nvPr/>
        </p:nvSpPr>
        <p:spPr>
          <a:xfrm>
            <a:off x="540809" y="2067376"/>
            <a:ext cx="7344816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uk-UA" sz="4400" dirty="0"/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364523" y="1798928"/>
            <a:ext cx="8180028" cy="196628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4800" b="1" dirty="0"/>
              <a:t>Що називають повною механічною енергією?</a:t>
            </a:r>
          </a:p>
        </p:txBody>
      </p:sp>
      <p:grpSp>
        <p:nvGrpSpPr>
          <p:cNvPr id="20" name="Группа 19"/>
          <p:cNvGrpSpPr/>
          <p:nvPr/>
        </p:nvGrpSpPr>
        <p:grpSpPr>
          <a:xfrm>
            <a:off x="3635896" y="476672"/>
            <a:ext cx="1847769" cy="1226375"/>
            <a:chOff x="6100701" y="2469702"/>
            <a:chExt cx="1847769" cy="1226375"/>
          </a:xfrm>
          <a:solidFill>
            <a:srgbClr val="92D050"/>
          </a:solidFill>
        </p:grpSpPr>
        <p:sp>
          <p:nvSpPr>
            <p:cNvPr id="26" name="Скругленный прямоугольник 25"/>
            <p:cNvSpPr/>
            <p:nvPr/>
          </p:nvSpPr>
          <p:spPr>
            <a:xfrm>
              <a:off x="6100701" y="2469702"/>
              <a:ext cx="1847769" cy="1226375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256492" y="2542332"/>
              <a:ext cx="1512168" cy="10156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6000" b="1" dirty="0" smtClean="0"/>
                <a:t>10</a:t>
              </a:r>
              <a:endParaRPr lang="uk-UA" sz="6000" b="1" dirty="0"/>
            </a:p>
          </p:txBody>
        </p:sp>
      </p:grpSp>
      <p:sp>
        <p:nvSpPr>
          <p:cNvPr id="28" name="Управляющая кнопка: настраиваемая 27">
            <a:hlinkClick r:id="rId2" action="ppaction://hlinksldjump" highlightClick="1"/>
          </p:cNvPr>
          <p:cNvSpPr/>
          <p:nvPr/>
        </p:nvSpPr>
        <p:spPr>
          <a:xfrm>
            <a:off x="392678" y="5899961"/>
            <a:ext cx="2892095" cy="576064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4400000" scaled="0"/>
          </a:gra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</a:rPr>
              <a:t>До запитань</a:t>
            </a:r>
            <a:endParaRPr lang="uk-UA" sz="3600" b="1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45783" y="3643314"/>
            <a:ext cx="80697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b="1" i="1" dirty="0" smtClean="0"/>
              <a:t>Сума кінетичної та потенціальної енергій</a:t>
            </a:r>
            <a:r>
              <a:rPr lang="en-US" sz="4800" b="1" i="1" dirty="0" smtClean="0"/>
              <a:t>.</a:t>
            </a:r>
            <a:endParaRPr lang="uk-UA" sz="4800" b="1" i="1" dirty="0"/>
          </a:p>
        </p:txBody>
      </p:sp>
    </p:spTree>
    <p:extLst>
      <p:ext uri="{BB962C8B-B14F-4D97-AF65-F5344CB8AC3E}">
        <p14:creationId xmlns="" xmlns:p14="http://schemas.microsoft.com/office/powerpoint/2010/main" val="27856749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28" grpId="0" animBg="1"/>
      <p:bldP spid="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ъект 2"/>
          <p:cNvSpPr txBox="1">
            <a:spLocks/>
          </p:cNvSpPr>
          <p:nvPr/>
        </p:nvSpPr>
        <p:spPr>
          <a:xfrm>
            <a:off x="611560" y="1615232"/>
            <a:ext cx="7344816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uk-UA" sz="4400" dirty="0"/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251520" y="1713520"/>
            <a:ext cx="8784976" cy="185949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sz="4400" b="1" dirty="0"/>
              <a:t>Формула для обчислення потенціальної енергії тіла піднятого над землею</a:t>
            </a:r>
            <a:r>
              <a:rPr lang="uk-UA" sz="3600" b="1" dirty="0"/>
              <a:t>.</a:t>
            </a:r>
          </a:p>
          <a:p>
            <a:pPr marL="0" indent="0" algn="ctr">
              <a:buNone/>
            </a:pPr>
            <a:endParaRPr lang="uk-UA" sz="3600" b="1" dirty="0" smtClean="0"/>
          </a:p>
          <a:p>
            <a:endParaRPr lang="uk-UA" sz="3600" b="1" dirty="0"/>
          </a:p>
        </p:txBody>
      </p:sp>
      <p:grpSp>
        <p:nvGrpSpPr>
          <p:cNvPr id="29" name="Группа 28"/>
          <p:cNvGrpSpPr/>
          <p:nvPr/>
        </p:nvGrpSpPr>
        <p:grpSpPr>
          <a:xfrm>
            <a:off x="3692341" y="308419"/>
            <a:ext cx="1847769" cy="1226375"/>
            <a:chOff x="4257359" y="3737506"/>
            <a:chExt cx="1847769" cy="1226375"/>
          </a:xfrm>
          <a:solidFill>
            <a:srgbClr val="FF0000"/>
          </a:solidFill>
        </p:grpSpPr>
        <p:sp>
          <p:nvSpPr>
            <p:cNvPr id="30" name="Скругленный прямоугольник 29"/>
            <p:cNvSpPr/>
            <p:nvPr/>
          </p:nvSpPr>
          <p:spPr>
            <a:xfrm>
              <a:off x="4257359" y="3737506"/>
              <a:ext cx="1847769" cy="1226375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413150" y="3810136"/>
              <a:ext cx="1512168" cy="10156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6000" b="1" dirty="0" smtClean="0">
                  <a:solidFill>
                    <a:schemeClr val="bg1"/>
                  </a:solidFill>
                </a:rPr>
                <a:t>11</a:t>
              </a:r>
              <a:endParaRPr lang="uk-UA" sz="6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2" name="Управляющая кнопка: настраиваемая 31">
            <a:hlinkClick r:id="rId2" action="ppaction://hlinksldjump" highlightClick="1"/>
          </p:cNvPr>
          <p:cNvSpPr/>
          <p:nvPr/>
        </p:nvSpPr>
        <p:spPr>
          <a:xfrm>
            <a:off x="392678" y="5899961"/>
            <a:ext cx="2892095" cy="576064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4400000" scaled="0"/>
          </a:gra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</a:rPr>
              <a:t>До запитань</a:t>
            </a:r>
            <a:endParaRPr lang="uk-UA" sz="3600" b="1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5783" y="3643314"/>
            <a:ext cx="80697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i="1" dirty="0" smtClean="0"/>
              <a:t>E</a:t>
            </a:r>
            <a:r>
              <a:rPr lang="en-US" sz="4400" b="1" i="1" dirty="0" smtClean="0"/>
              <a:t>n</a:t>
            </a:r>
            <a:r>
              <a:rPr lang="en-US" sz="6600" b="1" i="1" dirty="0" smtClean="0"/>
              <a:t>=</a:t>
            </a:r>
            <a:r>
              <a:rPr lang="en-US" sz="7200" b="1" i="1" dirty="0" err="1" smtClean="0"/>
              <a:t>mgh</a:t>
            </a:r>
            <a:endParaRPr lang="uk-UA" sz="7200" b="1" i="1" dirty="0"/>
          </a:p>
        </p:txBody>
      </p:sp>
    </p:spTree>
    <p:extLst>
      <p:ext uri="{BB962C8B-B14F-4D97-AF65-F5344CB8AC3E}">
        <p14:creationId xmlns="" xmlns:p14="http://schemas.microsoft.com/office/powerpoint/2010/main" val="13031888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32" grpId="0" animBg="1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ъект 2"/>
          <p:cNvSpPr txBox="1">
            <a:spLocks/>
          </p:cNvSpPr>
          <p:nvPr/>
        </p:nvSpPr>
        <p:spPr>
          <a:xfrm>
            <a:off x="611560" y="1615232"/>
            <a:ext cx="7344816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uk-UA" sz="4400" dirty="0"/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606624" y="1713520"/>
            <a:ext cx="8180028" cy="14274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4400" b="1" dirty="0"/>
              <a:t>Чому ККД не може бути більшим ніж 100%?</a:t>
            </a:r>
          </a:p>
          <a:p>
            <a:pPr algn="ctr"/>
            <a:endParaRPr lang="uk-UA" sz="4400" b="1" dirty="0"/>
          </a:p>
        </p:txBody>
      </p:sp>
      <p:grpSp>
        <p:nvGrpSpPr>
          <p:cNvPr id="19" name="Группа 18"/>
          <p:cNvGrpSpPr/>
          <p:nvPr/>
        </p:nvGrpSpPr>
        <p:grpSpPr>
          <a:xfrm>
            <a:off x="3508043" y="235684"/>
            <a:ext cx="1837869" cy="1226375"/>
            <a:chOff x="6130635" y="3744985"/>
            <a:chExt cx="1847769" cy="1226375"/>
          </a:xfrm>
          <a:solidFill>
            <a:srgbClr val="92D050"/>
          </a:solidFill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6130635" y="3744985"/>
              <a:ext cx="1847769" cy="1226375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286426" y="3817615"/>
              <a:ext cx="1512168" cy="10156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6000" b="1" dirty="0" smtClean="0"/>
                <a:t>12</a:t>
              </a:r>
              <a:endParaRPr lang="uk-UA" sz="6000" b="1" dirty="0"/>
            </a:p>
          </p:txBody>
        </p:sp>
      </p:grpSp>
      <p:sp>
        <p:nvSpPr>
          <p:cNvPr id="29" name="Управляющая кнопка: настраиваемая 28">
            <a:hlinkClick r:id="rId2" action="ppaction://hlinksldjump" highlightClick="1"/>
          </p:cNvPr>
          <p:cNvSpPr/>
          <p:nvPr/>
        </p:nvSpPr>
        <p:spPr>
          <a:xfrm>
            <a:off x="467544" y="5899961"/>
            <a:ext cx="2892095" cy="576064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4400000" scaled="0"/>
          </a:gra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</a:rPr>
              <a:t>До запитань</a:t>
            </a:r>
            <a:endParaRPr lang="uk-UA" sz="3600" b="1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52286" y="3214686"/>
            <a:ext cx="80697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i="1" dirty="0" smtClean="0"/>
              <a:t>Тому що, </a:t>
            </a:r>
            <a:r>
              <a:rPr lang="uk-UA" sz="5400" b="1" i="1" dirty="0" err="1" smtClean="0"/>
              <a:t>А</a:t>
            </a:r>
            <a:r>
              <a:rPr lang="uk-UA" sz="2800" b="1" i="1" dirty="0" err="1" smtClean="0"/>
              <a:t>к</a:t>
            </a:r>
            <a:r>
              <a:rPr lang="uk-UA" sz="3600" b="1" i="1" dirty="0" smtClean="0"/>
              <a:t> завжди менше за </a:t>
            </a:r>
            <a:r>
              <a:rPr lang="uk-UA" sz="5400" b="1" i="1" dirty="0" err="1" smtClean="0"/>
              <a:t>А</a:t>
            </a:r>
            <a:r>
              <a:rPr lang="uk-UA" sz="2800" b="1" i="1" dirty="0" err="1" smtClean="0"/>
              <a:t>в</a:t>
            </a:r>
            <a:r>
              <a:rPr lang="uk-UA" sz="3600" b="1" i="1" dirty="0" smtClean="0"/>
              <a:t>.</a:t>
            </a:r>
          </a:p>
          <a:p>
            <a:pPr algn="ctr"/>
            <a:r>
              <a:rPr lang="uk-UA" sz="3600" b="1" i="1" dirty="0" smtClean="0"/>
              <a:t>Енергія </a:t>
            </a:r>
            <a:r>
              <a:rPr lang="uk-UA" sz="3600" b="1" i="1" dirty="0" err="1" smtClean="0"/>
              <a:t>витрачаеться</a:t>
            </a:r>
            <a:r>
              <a:rPr lang="uk-UA" sz="3600" b="1" i="1" dirty="0" smtClean="0"/>
              <a:t> на подолання сил опору.</a:t>
            </a:r>
            <a:endParaRPr lang="uk-UA" sz="3600" b="1" i="1" dirty="0"/>
          </a:p>
        </p:txBody>
      </p:sp>
    </p:spTree>
    <p:extLst>
      <p:ext uri="{BB962C8B-B14F-4D97-AF65-F5344CB8AC3E}">
        <p14:creationId xmlns="" xmlns:p14="http://schemas.microsoft.com/office/powerpoint/2010/main" val="236285748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29" grpId="0" animBg="1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43358"/>
            <a:ext cx="8784976" cy="122560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4400" b="1" dirty="0"/>
              <a:t>Як змінюється потенціальна енергія тіла під час польоту вгору?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2286" y="3933056"/>
            <a:ext cx="80697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i="1" dirty="0" smtClean="0"/>
              <a:t>Збільшується</a:t>
            </a:r>
            <a:endParaRPr lang="uk-UA" sz="4400" b="1" i="1" dirty="0"/>
          </a:p>
        </p:txBody>
      </p:sp>
      <p:grpSp>
        <p:nvGrpSpPr>
          <p:cNvPr id="18" name="Группа 17"/>
          <p:cNvGrpSpPr/>
          <p:nvPr/>
        </p:nvGrpSpPr>
        <p:grpSpPr>
          <a:xfrm>
            <a:off x="3508043" y="235684"/>
            <a:ext cx="1837869" cy="1226375"/>
            <a:chOff x="6130635" y="3744985"/>
            <a:chExt cx="1847769" cy="1226375"/>
          </a:xfrm>
          <a:solidFill>
            <a:srgbClr val="0070C0"/>
          </a:solidFill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6130635" y="3744985"/>
              <a:ext cx="1847769" cy="1226375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286426" y="3817615"/>
              <a:ext cx="1512168" cy="10156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6000" b="1" dirty="0" smtClean="0">
                  <a:solidFill>
                    <a:schemeClr val="bg1"/>
                  </a:solidFill>
                </a:rPr>
                <a:t>13</a:t>
              </a:r>
              <a:endParaRPr lang="uk-UA" sz="6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Управляющая кнопка: настраиваемая 12">
            <a:hlinkClick r:id="rId2" action="ppaction://hlinksldjump" highlightClick="1"/>
          </p:cNvPr>
          <p:cNvSpPr/>
          <p:nvPr/>
        </p:nvSpPr>
        <p:spPr>
          <a:xfrm>
            <a:off x="467544" y="5899961"/>
            <a:ext cx="2892095" cy="576064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4400000" scaled="0"/>
          </a:gra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</a:rPr>
              <a:t>До запитань</a:t>
            </a:r>
            <a:endParaRPr lang="uk-UA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98888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8478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4400" b="1" dirty="0"/>
              <a:t>Від чого залежить потенціальна енергія пружно деформованого тіла? </a:t>
            </a:r>
          </a:p>
        </p:txBody>
      </p:sp>
      <p:grpSp>
        <p:nvGrpSpPr>
          <p:cNvPr id="17" name="Группа 16"/>
          <p:cNvGrpSpPr/>
          <p:nvPr/>
        </p:nvGrpSpPr>
        <p:grpSpPr>
          <a:xfrm>
            <a:off x="3585899" y="437891"/>
            <a:ext cx="1847769" cy="1226375"/>
            <a:chOff x="4257359" y="3737506"/>
            <a:chExt cx="1847769" cy="1226375"/>
          </a:xfrm>
          <a:solidFill>
            <a:srgbClr val="00B050"/>
          </a:solidFill>
        </p:grpSpPr>
        <p:sp>
          <p:nvSpPr>
            <p:cNvPr id="18" name="Скругленный прямоугольник 17"/>
            <p:cNvSpPr/>
            <p:nvPr/>
          </p:nvSpPr>
          <p:spPr>
            <a:xfrm>
              <a:off x="4257359" y="3737506"/>
              <a:ext cx="1847769" cy="1226375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413150" y="3810136"/>
              <a:ext cx="1512168" cy="1015663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6000" b="1" dirty="0" smtClean="0"/>
                <a:t>14</a:t>
              </a:r>
              <a:endParaRPr lang="uk-UA" sz="6000" b="1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652286" y="4256221"/>
            <a:ext cx="80697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i="1" dirty="0" smtClean="0"/>
              <a:t>Від коефіцієнта жорсткості та видовження.</a:t>
            </a:r>
            <a:endParaRPr lang="uk-UA" sz="4400" b="1" i="1" dirty="0"/>
          </a:p>
        </p:txBody>
      </p:sp>
      <p:sp>
        <p:nvSpPr>
          <p:cNvPr id="22" name="Управляющая кнопка: настраиваемая 21">
            <a:hlinkClick r:id="rId2" action="ppaction://hlinksldjump" highlightClick="1"/>
          </p:cNvPr>
          <p:cNvSpPr/>
          <p:nvPr/>
        </p:nvSpPr>
        <p:spPr>
          <a:xfrm>
            <a:off x="467544" y="5899961"/>
            <a:ext cx="2892095" cy="576064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4400000" scaled="0"/>
          </a:gra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</a:rPr>
              <a:t>До запитань</a:t>
            </a:r>
            <a:endParaRPr lang="uk-UA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23342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1" grpId="0"/>
      <p:bldP spid="2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43359"/>
            <a:ext cx="8352928" cy="100957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4400" b="1" dirty="0"/>
              <a:t>Який зв’язок між роботою та енергією тіла?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1882" y="3571876"/>
            <a:ext cx="80697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i="1" dirty="0" smtClean="0"/>
              <a:t>Чим більший запас енергії, тим більше можна виконати механічної роботи.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3563888" y="548680"/>
            <a:ext cx="1809783" cy="1226375"/>
            <a:chOff x="6074725" y="2440646"/>
            <a:chExt cx="1847769" cy="1226375"/>
          </a:xfrm>
          <a:solidFill>
            <a:srgbClr val="FF0000"/>
          </a:solidFill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6074725" y="2440646"/>
              <a:ext cx="1847769" cy="1226375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272419" y="2546001"/>
              <a:ext cx="1512168" cy="10156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6000" b="1" dirty="0" smtClean="0">
                  <a:solidFill>
                    <a:schemeClr val="bg1"/>
                  </a:solidFill>
                </a:rPr>
                <a:t>15</a:t>
              </a:r>
              <a:endParaRPr lang="uk-UA" sz="6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5" name="Управляющая кнопка: настраиваемая 14">
            <a:hlinkClick r:id="rId2" action="ppaction://hlinksldjump" highlightClick="1"/>
          </p:cNvPr>
          <p:cNvSpPr/>
          <p:nvPr/>
        </p:nvSpPr>
        <p:spPr>
          <a:xfrm>
            <a:off x="467544" y="5899961"/>
            <a:ext cx="2892095" cy="576064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4400000" scaled="0"/>
          </a:gra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</a:rPr>
              <a:t>До запитань</a:t>
            </a:r>
            <a:endParaRPr lang="uk-UA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401204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7377" y="163807"/>
            <a:ext cx="8229600" cy="1143000"/>
          </a:xfrm>
        </p:spPr>
        <p:txBody>
          <a:bodyPr/>
          <a:lstStyle/>
          <a:p>
            <a:r>
              <a:rPr lang="uk-UA" b="1" dirty="0" err="1" smtClean="0">
                <a:ln w="28575">
                  <a:solidFill>
                    <a:srgbClr val="002060"/>
                  </a:solidFill>
                </a:ln>
                <a:gradFill>
                  <a:gsLst>
                    <a:gs pos="100000">
                      <a:srgbClr val="FF0000">
                        <a:lumMod val="93000"/>
                      </a:srgbClr>
                    </a:gs>
                    <a:gs pos="0">
                      <a:srgbClr val="0DF30D">
                        <a:lumMod val="80000"/>
                      </a:srgbClr>
                    </a:gs>
                  </a:gsLst>
                  <a:lin ang="14400000" scaled="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Запам</a:t>
            </a:r>
            <a:r>
              <a:rPr lang="en-US" b="1" dirty="0" smtClean="0">
                <a:ln w="28575">
                  <a:solidFill>
                    <a:srgbClr val="002060"/>
                  </a:solidFill>
                </a:ln>
                <a:gradFill>
                  <a:gsLst>
                    <a:gs pos="100000">
                      <a:srgbClr val="FF0000">
                        <a:lumMod val="93000"/>
                      </a:srgbClr>
                    </a:gs>
                    <a:gs pos="0">
                      <a:srgbClr val="0DF30D">
                        <a:lumMod val="80000"/>
                      </a:srgbClr>
                    </a:gs>
                  </a:gsLst>
                  <a:lin ang="14400000" scaled="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’</a:t>
            </a:r>
            <a:r>
              <a:rPr lang="uk-UA" b="1" dirty="0" err="1" smtClean="0">
                <a:ln w="28575">
                  <a:solidFill>
                    <a:srgbClr val="002060"/>
                  </a:solidFill>
                </a:ln>
                <a:gradFill>
                  <a:gsLst>
                    <a:gs pos="100000">
                      <a:srgbClr val="FF0000">
                        <a:lumMod val="93000"/>
                      </a:srgbClr>
                    </a:gs>
                    <a:gs pos="0">
                      <a:srgbClr val="0DF30D">
                        <a:lumMod val="80000"/>
                      </a:srgbClr>
                    </a:gs>
                  </a:gsLst>
                  <a:lin ang="14400000" scaled="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ятай</a:t>
            </a:r>
            <a:r>
              <a:rPr lang="uk-UA" b="1" dirty="0" smtClean="0">
                <a:ln w="28575">
                  <a:solidFill>
                    <a:srgbClr val="002060"/>
                  </a:solidFill>
                </a:ln>
                <a:gradFill>
                  <a:gsLst>
                    <a:gs pos="100000">
                      <a:srgbClr val="FF0000">
                        <a:lumMod val="93000"/>
                      </a:srgbClr>
                    </a:gs>
                    <a:gs pos="0">
                      <a:srgbClr val="0DF30D">
                        <a:lumMod val="80000"/>
                      </a:srgbClr>
                    </a:gs>
                  </a:gsLst>
                  <a:lin ang="14400000" scaled="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!</a:t>
            </a:r>
            <a:endParaRPr lang="uk-UA" b="1" dirty="0">
              <a:ln w="28575">
                <a:solidFill>
                  <a:srgbClr val="002060"/>
                </a:solidFill>
              </a:ln>
              <a:gradFill>
                <a:gsLst>
                  <a:gs pos="100000">
                    <a:srgbClr val="FF0000">
                      <a:lumMod val="93000"/>
                    </a:srgbClr>
                  </a:gs>
                  <a:gs pos="0">
                    <a:srgbClr val="0DF30D">
                      <a:lumMod val="80000"/>
                    </a:srgbClr>
                  </a:gs>
                </a:gsLst>
                <a:lin ang="14400000" scaled="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866064" y="1586988"/>
            <a:ext cx="7810392" cy="4578315"/>
            <a:chOff x="866064" y="2187126"/>
            <a:chExt cx="7043151" cy="3841222"/>
          </a:xfrm>
        </p:grpSpPr>
        <p:grpSp>
          <p:nvGrpSpPr>
            <p:cNvPr id="204" name="Группа 203"/>
            <p:cNvGrpSpPr/>
            <p:nvPr/>
          </p:nvGrpSpPr>
          <p:grpSpPr>
            <a:xfrm>
              <a:off x="866064" y="2193755"/>
              <a:ext cx="1405704" cy="1267394"/>
              <a:chOff x="6130635" y="3744985"/>
              <a:chExt cx="1847769" cy="1226375"/>
            </a:xfrm>
            <a:solidFill>
              <a:srgbClr val="0070C0"/>
            </a:solidFill>
          </p:grpSpPr>
          <p:sp>
            <p:nvSpPr>
              <p:cNvPr id="205" name="Скругленный прямоугольник 204"/>
              <p:cNvSpPr/>
              <p:nvPr/>
            </p:nvSpPr>
            <p:spPr>
              <a:xfrm>
                <a:off x="6130635" y="3744985"/>
                <a:ext cx="1847769" cy="1226375"/>
              </a:xfrm>
              <a:prstGeom prst="round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206" name="TextBox 205"/>
              <p:cNvSpPr txBox="1"/>
              <p:nvPr/>
            </p:nvSpPr>
            <p:spPr>
              <a:xfrm>
                <a:off x="6286426" y="3817615"/>
                <a:ext cx="1512168" cy="1015663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6000" b="1" dirty="0" smtClean="0">
                    <a:solidFill>
                      <a:schemeClr val="bg1"/>
                    </a:solidFill>
                  </a:rPr>
                  <a:t>1</a:t>
                </a:r>
                <a:endParaRPr lang="uk-UA" sz="6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7" name="Группа 56"/>
            <p:cNvGrpSpPr/>
            <p:nvPr/>
          </p:nvGrpSpPr>
          <p:grpSpPr>
            <a:xfrm>
              <a:off x="2278028" y="2193552"/>
              <a:ext cx="1405704" cy="1267394"/>
              <a:chOff x="6130635" y="3744985"/>
              <a:chExt cx="1847769" cy="1226375"/>
            </a:xfrm>
            <a:solidFill>
              <a:srgbClr val="FF0000"/>
            </a:solidFill>
          </p:grpSpPr>
          <p:sp>
            <p:nvSpPr>
              <p:cNvPr id="58" name="Скругленный прямоугольник 57"/>
              <p:cNvSpPr/>
              <p:nvPr/>
            </p:nvSpPr>
            <p:spPr>
              <a:xfrm>
                <a:off x="6130635" y="3744985"/>
                <a:ext cx="1847769" cy="1226375"/>
              </a:xfrm>
              <a:prstGeom prst="round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6286426" y="3817615"/>
                <a:ext cx="1512168" cy="1015663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6000" b="1" dirty="0" smtClean="0">
                    <a:solidFill>
                      <a:schemeClr val="bg1"/>
                    </a:solidFill>
                  </a:rPr>
                  <a:t>2</a:t>
                </a:r>
                <a:endParaRPr lang="uk-UA" sz="6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0" name="Группа 59"/>
            <p:cNvGrpSpPr/>
            <p:nvPr/>
          </p:nvGrpSpPr>
          <p:grpSpPr>
            <a:xfrm>
              <a:off x="3692101" y="2187126"/>
              <a:ext cx="1405704" cy="1267394"/>
              <a:chOff x="6130635" y="3744985"/>
              <a:chExt cx="1847769" cy="1226375"/>
            </a:xfrm>
          </p:grpSpPr>
          <p:sp>
            <p:nvSpPr>
              <p:cNvPr id="61" name="Скругленный прямоугольник 60"/>
              <p:cNvSpPr/>
              <p:nvPr/>
            </p:nvSpPr>
            <p:spPr>
              <a:xfrm>
                <a:off x="6130635" y="3744985"/>
                <a:ext cx="1847769" cy="1226375"/>
              </a:xfrm>
              <a:prstGeom prst="roundRect">
                <a:avLst/>
              </a:prstGeom>
              <a:solidFill>
                <a:srgbClr val="00CC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6286426" y="3817615"/>
                <a:ext cx="1512168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6000" b="1" dirty="0" smtClean="0">
                    <a:solidFill>
                      <a:schemeClr val="bg1"/>
                    </a:solidFill>
                  </a:rPr>
                  <a:t>3</a:t>
                </a:r>
                <a:endParaRPr lang="uk-UA" sz="6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3" name="Группа 62"/>
            <p:cNvGrpSpPr/>
            <p:nvPr/>
          </p:nvGrpSpPr>
          <p:grpSpPr>
            <a:xfrm>
              <a:off x="5097807" y="2193552"/>
              <a:ext cx="1405704" cy="1267394"/>
              <a:chOff x="6130635" y="3744985"/>
              <a:chExt cx="1847769" cy="1226375"/>
            </a:xfrm>
            <a:solidFill>
              <a:srgbClr val="0070C0"/>
            </a:solidFill>
          </p:grpSpPr>
          <p:sp>
            <p:nvSpPr>
              <p:cNvPr id="64" name="Скругленный прямоугольник 63"/>
              <p:cNvSpPr/>
              <p:nvPr/>
            </p:nvSpPr>
            <p:spPr>
              <a:xfrm>
                <a:off x="6130635" y="3744985"/>
                <a:ext cx="1847769" cy="1226375"/>
              </a:xfrm>
              <a:prstGeom prst="round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6286426" y="3817615"/>
                <a:ext cx="1512168" cy="1015663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6000" b="1" dirty="0" smtClean="0">
                    <a:solidFill>
                      <a:schemeClr val="bg1"/>
                    </a:solidFill>
                  </a:rPr>
                  <a:t>4</a:t>
                </a:r>
                <a:endParaRPr lang="uk-UA" sz="6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6" name="Группа 65"/>
            <p:cNvGrpSpPr/>
            <p:nvPr/>
          </p:nvGrpSpPr>
          <p:grpSpPr>
            <a:xfrm>
              <a:off x="6503511" y="2227576"/>
              <a:ext cx="1405704" cy="1267394"/>
              <a:chOff x="6130635" y="3744985"/>
              <a:chExt cx="1847769" cy="1226375"/>
            </a:xfrm>
            <a:solidFill>
              <a:srgbClr val="FF0000"/>
            </a:solidFill>
          </p:grpSpPr>
          <p:sp>
            <p:nvSpPr>
              <p:cNvPr id="67" name="Скругленный прямоугольник 66"/>
              <p:cNvSpPr/>
              <p:nvPr/>
            </p:nvSpPr>
            <p:spPr>
              <a:xfrm>
                <a:off x="6130635" y="3744985"/>
                <a:ext cx="1847769" cy="1226375"/>
              </a:xfrm>
              <a:prstGeom prst="round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6286426" y="3817615"/>
                <a:ext cx="1512168" cy="1015663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6000" b="1" dirty="0" smtClean="0">
                    <a:solidFill>
                      <a:schemeClr val="bg1"/>
                    </a:solidFill>
                  </a:rPr>
                  <a:t>5</a:t>
                </a:r>
                <a:endParaRPr lang="uk-UA" sz="6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9" name="Группа 68"/>
            <p:cNvGrpSpPr/>
            <p:nvPr/>
          </p:nvGrpSpPr>
          <p:grpSpPr>
            <a:xfrm>
              <a:off x="6503511" y="3493560"/>
              <a:ext cx="1405704" cy="1267394"/>
              <a:chOff x="6130635" y="3744985"/>
              <a:chExt cx="1847769" cy="1226375"/>
            </a:xfrm>
          </p:grpSpPr>
          <p:sp>
            <p:nvSpPr>
              <p:cNvPr id="70" name="Скругленный прямоугольник 69"/>
              <p:cNvSpPr/>
              <p:nvPr/>
            </p:nvSpPr>
            <p:spPr>
              <a:xfrm>
                <a:off x="6130635" y="3744985"/>
                <a:ext cx="1847769" cy="1226375"/>
              </a:xfrm>
              <a:prstGeom prst="roundRect">
                <a:avLst/>
              </a:prstGeom>
              <a:solidFill>
                <a:srgbClr val="00CC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6286426" y="3817615"/>
                <a:ext cx="1512168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6000" b="1" dirty="0" smtClean="0">
                    <a:solidFill>
                      <a:schemeClr val="bg1"/>
                    </a:solidFill>
                  </a:rPr>
                  <a:t>10</a:t>
                </a:r>
                <a:endParaRPr lang="uk-UA" sz="6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2" name="Группа 71"/>
            <p:cNvGrpSpPr/>
            <p:nvPr/>
          </p:nvGrpSpPr>
          <p:grpSpPr>
            <a:xfrm>
              <a:off x="5088670" y="3454520"/>
              <a:ext cx="1405704" cy="1267394"/>
              <a:chOff x="6130635" y="3744985"/>
              <a:chExt cx="1847769" cy="1226375"/>
            </a:xfrm>
            <a:solidFill>
              <a:srgbClr val="0070C0"/>
            </a:solidFill>
          </p:grpSpPr>
          <p:sp>
            <p:nvSpPr>
              <p:cNvPr id="73" name="Скругленный прямоугольник 72"/>
              <p:cNvSpPr/>
              <p:nvPr/>
            </p:nvSpPr>
            <p:spPr>
              <a:xfrm>
                <a:off x="6130635" y="3744985"/>
                <a:ext cx="1847769" cy="1226375"/>
              </a:xfrm>
              <a:prstGeom prst="round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6286426" y="3817615"/>
                <a:ext cx="1512168" cy="1015663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6000" b="1" dirty="0" smtClean="0">
                    <a:solidFill>
                      <a:schemeClr val="bg1"/>
                    </a:solidFill>
                  </a:rPr>
                  <a:t>9</a:t>
                </a:r>
                <a:endParaRPr lang="uk-UA" sz="6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5" name="Группа 74"/>
            <p:cNvGrpSpPr/>
            <p:nvPr/>
          </p:nvGrpSpPr>
          <p:grpSpPr>
            <a:xfrm>
              <a:off x="3692103" y="3470905"/>
              <a:ext cx="1405704" cy="1267394"/>
              <a:chOff x="6142646" y="3767264"/>
              <a:chExt cx="1847769" cy="1226375"/>
            </a:xfrm>
            <a:solidFill>
              <a:srgbClr val="FF0000"/>
            </a:solidFill>
          </p:grpSpPr>
          <p:sp>
            <p:nvSpPr>
              <p:cNvPr id="76" name="Скругленный прямоугольник 75"/>
              <p:cNvSpPr/>
              <p:nvPr/>
            </p:nvSpPr>
            <p:spPr>
              <a:xfrm>
                <a:off x="6142646" y="3767264"/>
                <a:ext cx="1847769" cy="1226375"/>
              </a:xfrm>
              <a:prstGeom prst="round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6310445" y="3883068"/>
                <a:ext cx="1512168" cy="1015663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6000" b="1" dirty="0" smtClean="0">
                    <a:solidFill>
                      <a:schemeClr val="bg1"/>
                    </a:solidFill>
                  </a:rPr>
                  <a:t>8</a:t>
                </a:r>
                <a:endParaRPr lang="uk-UA" sz="6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8" name="Группа 77"/>
            <p:cNvGrpSpPr/>
            <p:nvPr/>
          </p:nvGrpSpPr>
          <p:grpSpPr>
            <a:xfrm>
              <a:off x="2262109" y="3481701"/>
              <a:ext cx="1405704" cy="1267394"/>
              <a:chOff x="6130635" y="3744985"/>
              <a:chExt cx="1847769" cy="1226375"/>
            </a:xfrm>
            <a:solidFill>
              <a:srgbClr val="0070C0"/>
            </a:solidFill>
          </p:grpSpPr>
          <p:sp>
            <p:nvSpPr>
              <p:cNvPr id="79" name="Скругленный прямоугольник 78"/>
              <p:cNvSpPr/>
              <p:nvPr/>
            </p:nvSpPr>
            <p:spPr>
              <a:xfrm>
                <a:off x="6130635" y="3744985"/>
                <a:ext cx="1847769" cy="1226375"/>
              </a:xfrm>
              <a:prstGeom prst="round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6286426" y="3817615"/>
                <a:ext cx="1512168" cy="1015663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6000" b="1" dirty="0" smtClean="0">
                    <a:solidFill>
                      <a:schemeClr val="bg1"/>
                    </a:solidFill>
                  </a:rPr>
                  <a:t>7</a:t>
                </a:r>
                <a:endParaRPr lang="uk-UA" sz="6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1" name="Группа 80"/>
            <p:cNvGrpSpPr/>
            <p:nvPr/>
          </p:nvGrpSpPr>
          <p:grpSpPr>
            <a:xfrm>
              <a:off x="866064" y="3475275"/>
              <a:ext cx="1405704" cy="1267394"/>
              <a:chOff x="6130635" y="3744985"/>
              <a:chExt cx="1847769" cy="1226375"/>
            </a:xfrm>
          </p:grpSpPr>
          <p:sp>
            <p:nvSpPr>
              <p:cNvPr id="82" name="Скругленный прямоугольник 81"/>
              <p:cNvSpPr/>
              <p:nvPr/>
            </p:nvSpPr>
            <p:spPr>
              <a:xfrm>
                <a:off x="6130635" y="3744985"/>
                <a:ext cx="1847769" cy="1226375"/>
              </a:xfrm>
              <a:prstGeom prst="roundRect">
                <a:avLst/>
              </a:prstGeom>
              <a:solidFill>
                <a:srgbClr val="00CC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86426" y="3817615"/>
                <a:ext cx="1512168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6000" b="1" dirty="0" smtClean="0">
                    <a:solidFill>
                      <a:schemeClr val="bg1"/>
                    </a:solidFill>
                  </a:rPr>
                  <a:t>6</a:t>
                </a:r>
                <a:endParaRPr lang="uk-UA" sz="6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4" name="Группа 83"/>
            <p:cNvGrpSpPr/>
            <p:nvPr/>
          </p:nvGrpSpPr>
          <p:grpSpPr>
            <a:xfrm>
              <a:off x="6503511" y="4742669"/>
              <a:ext cx="1405704" cy="1267394"/>
              <a:chOff x="6130635" y="3744985"/>
              <a:chExt cx="1847769" cy="1226375"/>
            </a:xfrm>
            <a:solidFill>
              <a:srgbClr val="FF0000"/>
            </a:solidFill>
          </p:grpSpPr>
          <p:sp>
            <p:nvSpPr>
              <p:cNvPr id="85" name="Скругленный прямоугольник 84"/>
              <p:cNvSpPr/>
              <p:nvPr/>
            </p:nvSpPr>
            <p:spPr>
              <a:xfrm>
                <a:off x="6130635" y="3744985"/>
                <a:ext cx="1847769" cy="1226375"/>
              </a:xfrm>
              <a:prstGeom prst="round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6286426" y="3817615"/>
                <a:ext cx="1512168" cy="1015663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6000" b="1" dirty="0" smtClean="0">
                    <a:solidFill>
                      <a:schemeClr val="bg1"/>
                    </a:solidFill>
                  </a:rPr>
                  <a:t>15</a:t>
                </a:r>
                <a:endParaRPr lang="uk-UA" sz="6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7" name="Группа 86"/>
            <p:cNvGrpSpPr/>
            <p:nvPr/>
          </p:nvGrpSpPr>
          <p:grpSpPr>
            <a:xfrm>
              <a:off x="5097807" y="4743537"/>
              <a:ext cx="1405704" cy="1267394"/>
              <a:chOff x="6130635" y="3744985"/>
              <a:chExt cx="1847769" cy="1226375"/>
            </a:xfrm>
          </p:grpSpPr>
          <p:sp>
            <p:nvSpPr>
              <p:cNvPr id="88" name="Скругленный прямоугольник 87"/>
              <p:cNvSpPr/>
              <p:nvPr/>
            </p:nvSpPr>
            <p:spPr>
              <a:xfrm>
                <a:off x="6130635" y="3744985"/>
                <a:ext cx="1847769" cy="1226375"/>
              </a:xfrm>
              <a:prstGeom prst="roundRect">
                <a:avLst/>
              </a:prstGeom>
              <a:solidFill>
                <a:srgbClr val="00CC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6286426" y="3817615"/>
                <a:ext cx="1512168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6000" b="1" dirty="0" smtClean="0">
                    <a:solidFill>
                      <a:schemeClr val="bg1"/>
                    </a:solidFill>
                  </a:rPr>
                  <a:t>14</a:t>
                </a:r>
                <a:endParaRPr lang="uk-UA" sz="6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0" name="Группа 89"/>
            <p:cNvGrpSpPr/>
            <p:nvPr/>
          </p:nvGrpSpPr>
          <p:grpSpPr>
            <a:xfrm>
              <a:off x="3692103" y="4760954"/>
              <a:ext cx="1405704" cy="1267394"/>
              <a:chOff x="6130635" y="3744985"/>
              <a:chExt cx="1847769" cy="1226375"/>
            </a:xfrm>
            <a:solidFill>
              <a:srgbClr val="0070C0"/>
            </a:solidFill>
          </p:grpSpPr>
          <p:sp>
            <p:nvSpPr>
              <p:cNvPr id="91" name="Скругленный прямоугольник 90"/>
              <p:cNvSpPr/>
              <p:nvPr/>
            </p:nvSpPr>
            <p:spPr>
              <a:xfrm>
                <a:off x="6130635" y="3744985"/>
                <a:ext cx="1847769" cy="1226375"/>
              </a:xfrm>
              <a:prstGeom prst="round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6286426" y="3817615"/>
                <a:ext cx="1512168" cy="1015663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6000" b="1" dirty="0" smtClean="0">
                    <a:solidFill>
                      <a:schemeClr val="bg1"/>
                    </a:solidFill>
                  </a:rPr>
                  <a:t>13</a:t>
                </a:r>
                <a:endParaRPr lang="uk-UA" sz="6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3" name="Группа 92"/>
            <p:cNvGrpSpPr/>
            <p:nvPr/>
          </p:nvGrpSpPr>
          <p:grpSpPr>
            <a:xfrm>
              <a:off x="2268891" y="4760954"/>
              <a:ext cx="1405704" cy="1267394"/>
              <a:chOff x="6150532" y="3761677"/>
              <a:chExt cx="1847769" cy="1226375"/>
            </a:xfrm>
          </p:grpSpPr>
          <p:sp>
            <p:nvSpPr>
              <p:cNvPr id="94" name="Скругленный прямоугольник 93"/>
              <p:cNvSpPr/>
              <p:nvPr/>
            </p:nvSpPr>
            <p:spPr>
              <a:xfrm>
                <a:off x="6150532" y="3761677"/>
                <a:ext cx="1847769" cy="1226375"/>
              </a:xfrm>
              <a:prstGeom prst="roundRect">
                <a:avLst/>
              </a:prstGeom>
              <a:solidFill>
                <a:srgbClr val="00CC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6330342" y="3834305"/>
                <a:ext cx="1512168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6000" b="1" dirty="0" smtClean="0">
                    <a:solidFill>
                      <a:schemeClr val="bg1"/>
                    </a:solidFill>
                  </a:rPr>
                  <a:t>12</a:t>
                </a:r>
                <a:endParaRPr lang="uk-UA" sz="6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6" name="Группа 95"/>
            <p:cNvGrpSpPr/>
            <p:nvPr/>
          </p:nvGrpSpPr>
          <p:grpSpPr>
            <a:xfrm>
              <a:off x="872324" y="4743537"/>
              <a:ext cx="1405704" cy="1267394"/>
              <a:chOff x="6130635" y="3744985"/>
              <a:chExt cx="1847769" cy="1226375"/>
            </a:xfrm>
            <a:solidFill>
              <a:srgbClr val="FF0000"/>
            </a:solidFill>
          </p:grpSpPr>
          <p:sp>
            <p:nvSpPr>
              <p:cNvPr id="97" name="Скругленный прямоугольник 96"/>
              <p:cNvSpPr/>
              <p:nvPr/>
            </p:nvSpPr>
            <p:spPr>
              <a:xfrm>
                <a:off x="6130635" y="3744985"/>
                <a:ext cx="1847769" cy="1226375"/>
              </a:xfrm>
              <a:prstGeom prst="round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6286426" y="3817615"/>
                <a:ext cx="1512168" cy="1015663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6000" b="1" dirty="0" smtClean="0">
                    <a:solidFill>
                      <a:schemeClr val="bg1"/>
                    </a:solidFill>
                  </a:rPr>
                  <a:t>11</a:t>
                </a:r>
                <a:endParaRPr lang="uk-UA" sz="6000" b="1" dirty="0">
                  <a:solidFill>
                    <a:schemeClr val="bg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16259573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1557" y="0"/>
            <a:ext cx="8229600" cy="1143000"/>
          </a:xfrm>
        </p:spPr>
        <p:txBody>
          <a:bodyPr/>
          <a:lstStyle/>
          <a:p>
            <a:r>
              <a:rPr lang="uk-UA" b="1" dirty="0" smtClean="0">
                <a:ln w="28575">
                  <a:solidFill>
                    <a:srgbClr val="002060"/>
                  </a:solidFill>
                </a:ln>
                <a:gradFill>
                  <a:gsLst>
                    <a:gs pos="100000">
                      <a:srgbClr val="FF0000">
                        <a:lumMod val="93000"/>
                      </a:srgbClr>
                    </a:gs>
                    <a:gs pos="0">
                      <a:srgbClr val="0DF30D">
                        <a:lumMod val="80000"/>
                      </a:srgbClr>
                    </a:gs>
                  </a:gsLst>
                  <a:lin ang="14400000" scaled="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Запам'ятали?</a:t>
            </a:r>
            <a:endParaRPr lang="uk-UA" b="1" dirty="0">
              <a:ln w="28575">
                <a:solidFill>
                  <a:srgbClr val="002060"/>
                </a:solidFill>
              </a:ln>
              <a:gradFill>
                <a:gsLst>
                  <a:gs pos="100000">
                    <a:srgbClr val="FF0000">
                      <a:lumMod val="93000"/>
                    </a:srgbClr>
                  </a:gs>
                  <a:gs pos="0">
                    <a:srgbClr val="0DF30D">
                      <a:lumMod val="80000"/>
                    </a:srgbClr>
                  </a:gs>
                </a:gsLst>
                <a:lin ang="14400000" scaled="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60" name="Группа 59"/>
          <p:cNvGrpSpPr/>
          <p:nvPr/>
        </p:nvGrpSpPr>
        <p:grpSpPr>
          <a:xfrm>
            <a:off x="866064" y="1594889"/>
            <a:ext cx="1558833" cy="1510595"/>
            <a:chOff x="6130635" y="3744985"/>
            <a:chExt cx="1847769" cy="1226375"/>
          </a:xfrm>
          <a:solidFill>
            <a:srgbClr val="CC66FF"/>
          </a:solidFill>
        </p:grpSpPr>
        <p:sp>
          <p:nvSpPr>
            <p:cNvPr id="103" name="Скругленный прямоугольник 102"/>
            <p:cNvSpPr/>
            <p:nvPr/>
          </p:nvSpPr>
          <p:spPr>
            <a:xfrm>
              <a:off x="6130635" y="3744985"/>
              <a:ext cx="1847769" cy="1226375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solidFill>
                  <a:schemeClr val="tx1"/>
                </a:solidFill>
              </a:endParaRPr>
            </a:p>
          </p:txBody>
        </p:sp>
        <p:sp>
          <p:nvSpPr>
            <p:cNvPr id="104" name="TextBox 103">
              <a:hlinkClick r:id="rId2" action="ppaction://hlinksldjump"/>
            </p:cNvPr>
            <p:cNvSpPr txBox="1"/>
            <p:nvPr/>
          </p:nvSpPr>
          <p:spPr>
            <a:xfrm>
              <a:off x="6286426" y="3817615"/>
              <a:ext cx="1512168" cy="8245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6000" b="1" dirty="0" smtClean="0"/>
                <a:t>1</a:t>
              </a:r>
              <a:endParaRPr lang="uk-UA" sz="6000" b="1" dirty="0"/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2431839" y="1594647"/>
            <a:ext cx="1558833" cy="1510595"/>
            <a:chOff x="6130635" y="3744985"/>
            <a:chExt cx="1847769" cy="1226375"/>
          </a:xfrm>
          <a:solidFill>
            <a:srgbClr val="CC66FF"/>
          </a:solidFill>
        </p:grpSpPr>
        <p:sp>
          <p:nvSpPr>
            <p:cNvPr id="101" name="Скругленный прямоугольник 100"/>
            <p:cNvSpPr/>
            <p:nvPr/>
          </p:nvSpPr>
          <p:spPr>
            <a:xfrm>
              <a:off x="6130635" y="3744985"/>
              <a:ext cx="1847769" cy="1226375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solidFill>
                  <a:schemeClr val="tx1"/>
                </a:solidFill>
              </a:endParaRPr>
            </a:p>
          </p:txBody>
        </p:sp>
        <p:sp>
          <p:nvSpPr>
            <p:cNvPr id="102" name="TextBox 101">
              <a:hlinkClick r:id="rId3" action="ppaction://hlinksldjump"/>
            </p:cNvPr>
            <p:cNvSpPr txBox="1"/>
            <p:nvPr/>
          </p:nvSpPr>
          <p:spPr>
            <a:xfrm>
              <a:off x="6286426" y="3817615"/>
              <a:ext cx="1512168" cy="8245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6000" b="1" dirty="0" smtClean="0"/>
                <a:t>2</a:t>
              </a:r>
              <a:endParaRPr lang="uk-UA" sz="6000" b="1" dirty="0"/>
            </a:p>
          </p:txBody>
        </p:sp>
      </p:grpSp>
      <p:grpSp>
        <p:nvGrpSpPr>
          <p:cNvPr id="62" name="Группа 61"/>
          <p:cNvGrpSpPr/>
          <p:nvPr/>
        </p:nvGrpSpPr>
        <p:grpSpPr>
          <a:xfrm>
            <a:off x="3999953" y="1586988"/>
            <a:ext cx="1558833" cy="1510595"/>
            <a:chOff x="6130635" y="3744985"/>
            <a:chExt cx="1847769" cy="1226375"/>
          </a:xfrm>
          <a:solidFill>
            <a:srgbClr val="CC66FF"/>
          </a:solidFill>
        </p:grpSpPr>
        <p:sp>
          <p:nvSpPr>
            <p:cNvPr id="99" name="Скругленный прямоугольник 98"/>
            <p:cNvSpPr/>
            <p:nvPr/>
          </p:nvSpPr>
          <p:spPr>
            <a:xfrm>
              <a:off x="6130635" y="3744985"/>
              <a:ext cx="1847769" cy="1226375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solidFill>
                  <a:schemeClr val="tx1"/>
                </a:solidFill>
              </a:endParaRPr>
            </a:p>
          </p:txBody>
        </p:sp>
        <p:sp>
          <p:nvSpPr>
            <p:cNvPr id="100" name="TextBox 99">
              <a:hlinkClick r:id="rId4" action="ppaction://hlinksldjump"/>
            </p:cNvPr>
            <p:cNvSpPr txBox="1"/>
            <p:nvPr/>
          </p:nvSpPr>
          <p:spPr>
            <a:xfrm>
              <a:off x="6286426" y="3817615"/>
              <a:ext cx="1512168" cy="8245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6000" b="1" dirty="0" smtClean="0"/>
                <a:t>3</a:t>
              </a:r>
              <a:endParaRPr lang="uk-UA" sz="6000" b="1" dirty="0"/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5558789" y="1594647"/>
            <a:ext cx="1558833" cy="1510595"/>
            <a:chOff x="6130635" y="3744985"/>
            <a:chExt cx="1847769" cy="1226375"/>
          </a:xfrm>
          <a:solidFill>
            <a:srgbClr val="CC66FF"/>
          </a:solidFill>
        </p:grpSpPr>
        <p:sp>
          <p:nvSpPr>
            <p:cNvPr id="97" name="Скругленный прямоугольник 96"/>
            <p:cNvSpPr/>
            <p:nvPr/>
          </p:nvSpPr>
          <p:spPr>
            <a:xfrm>
              <a:off x="6130635" y="3744985"/>
              <a:ext cx="1847769" cy="1226375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solidFill>
                  <a:schemeClr val="tx1"/>
                </a:solidFill>
              </a:endParaRPr>
            </a:p>
          </p:txBody>
        </p:sp>
        <p:sp>
          <p:nvSpPr>
            <p:cNvPr id="98" name="TextBox 97">
              <a:hlinkClick r:id="rId5" action="ppaction://hlinksldjump"/>
            </p:cNvPr>
            <p:cNvSpPr txBox="1"/>
            <p:nvPr/>
          </p:nvSpPr>
          <p:spPr>
            <a:xfrm>
              <a:off x="6286426" y="3817615"/>
              <a:ext cx="1512168" cy="8245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6000" b="1" dirty="0" smtClean="0"/>
                <a:t>4</a:t>
              </a:r>
              <a:endParaRPr lang="uk-UA" sz="6000" b="1" dirty="0"/>
            </a:p>
          </p:txBody>
        </p:sp>
      </p:grpSp>
      <p:grpSp>
        <p:nvGrpSpPr>
          <p:cNvPr id="64" name="Группа 63"/>
          <p:cNvGrpSpPr/>
          <p:nvPr/>
        </p:nvGrpSpPr>
        <p:grpSpPr>
          <a:xfrm>
            <a:off x="7117623" y="1635200"/>
            <a:ext cx="1558833" cy="1510595"/>
            <a:chOff x="6130635" y="3744985"/>
            <a:chExt cx="1847769" cy="1226375"/>
          </a:xfrm>
          <a:solidFill>
            <a:srgbClr val="CC66FF"/>
          </a:solidFill>
        </p:grpSpPr>
        <p:sp>
          <p:nvSpPr>
            <p:cNvPr id="95" name="Скругленный прямоугольник 94"/>
            <p:cNvSpPr/>
            <p:nvPr/>
          </p:nvSpPr>
          <p:spPr>
            <a:xfrm>
              <a:off x="6130635" y="3744985"/>
              <a:ext cx="1847769" cy="1226375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solidFill>
                  <a:schemeClr val="tx1"/>
                </a:solidFill>
              </a:endParaRPr>
            </a:p>
          </p:txBody>
        </p:sp>
        <p:sp>
          <p:nvSpPr>
            <p:cNvPr id="96" name="TextBox 95">
              <a:hlinkClick r:id="rId6" action="ppaction://hlinksldjump"/>
            </p:cNvPr>
            <p:cNvSpPr txBox="1"/>
            <p:nvPr/>
          </p:nvSpPr>
          <p:spPr>
            <a:xfrm>
              <a:off x="6286426" y="3817615"/>
              <a:ext cx="1512168" cy="8245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6000" b="1" dirty="0" smtClean="0"/>
                <a:t>5</a:t>
              </a:r>
              <a:endParaRPr lang="uk-UA" sz="6000" b="1" dirty="0"/>
            </a:p>
          </p:txBody>
        </p:sp>
      </p:grpSp>
      <p:grpSp>
        <p:nvGrpSpPr>
          <p:cNvPr id="65" name="Группа 64"/>
          <p:cNvGrpSpPr/>
          <p:nvPr/>
        </p:nvGrpSpPr>
        <p:grpSpPr>
          <a:xfrm>
            <a:off x="7117623" y="3144114"/>
            <a:ext cx="1558833" cy="1510595"/>
            <a:chOff x="6130635" y="3744985"/>
            <a:chExt cx="1847769" cy="1226375"/>
          </a:xfrm>
          <a:solidFill>
            <a:srgbClr val="CC66FF"/>
          </a:solidFill>
        </p:grpSpPr>
        <p:sp>
          <p:nvSpPr>
            <p:cNvPr id="93" name="Скругленный прямоугольник 92"/>
            <p:cNvSpPr/>
            <p:nvPr/>
          </p:nvSpPr>
          <p:spPr>
            <a:xfrm>
              <a:off x="6130635" y="3744985"/>
              <a:ext cx="1847769" cy="1226375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solidFill>
                  <a:schemeClr val="tx1"/>
                </a:solidFill>
              </a:endParaRPr>
            </a:p>
          </p:txBody>
        </p:sp>
        <p:sp>
          <p:nvSpPr>
            <p:cNvPr id="94" name="TextBox 93">
              <a:hlinkClick r:id="rId7" action="ppaction://hlinksldjump"/>
            </p:cNvPr>
            <p:cNvSpPr txBox="1"/>
            <p:nvPr/>
          </p:nvSpPr>
          <p:spPr>
            <a:xfrm>
              <a:off x="6286426" y="3817615"/>
              <a:ext cx="1512168" cy="8245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6000" b="1" dirty="0" smtClean="0"/>
                <a:t>10</a:t>
              </a:r>
              <a:endParaRPr lang="uk-UA" sz="6000" b="1" dirty="0"/>
            </a:p>
          </p:txBody>
        </p:sp>
      </p:grpSp>
      <p:grpSp>
        <p:nvGrpSpPr>
          <p:cNvPr id="66" name="Группа 65"/>
          <p:cNvGrpSpPr/>
          <p:nvPr/>
        </p:nvGrpSpPr>
        <p:grpSpPr>
          <a:xfrm>
            <a:off x="5548657" y="3097583"/>
            <a:ext cx="1558833" cy="1510595"/>
            <a:chOff x="6130635" y="3744985"/>
            <a:chExt cx="1847769" cy="1226375"/>
          </a:xfrm>
          <a:solidFill>
            <a:srgbClr val="CC66FF"/>
          </a:solidFill>
        </p:grpSpPr>
        <p:sp>
          <p:nvSpPr>
            <p:cNvPr id="91" name="Скругленный прямоугольник 90"/>
            <p:cNvSpPr/>
            <p:nvPr/>
          </p:nvSpPr>
          <p:spPr>
            <a:xfrm>
              <a:off x="6130635" y="3744985"/>
              <a:ext cx="1847769" cy="1226375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solidFill>
                  <a:schemeClr val="tx1"/>
                </a:solidFill>
              </a:endParaRPr>
            </a:p>
          </p:txBody>
        </p:sp>
        <p:sp>
          <p:nvSpPr>
            <p:cNvPr id="92" name="TextBox 91">
              <a:hlinkClick r:id="rId8" action="ppaction://hlinksldjump"/>
            </p:cNvPr>
            <p:cNvSpPr txBox="1"/>
            <p:nvPr/>
          </p:nvSpPr>
          <p:spPr>
            <a:xfrm>
              <a:off x="6286426" y="3817615"/>
              <a:ext cx="1512168" cy="8245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6000" b="1" dirty="0" smtClean="0"/>
                <a:t>9</a:t>
              </a:r>
              <a:endParaRPr lang="uk-UA" sz="6000" b="1" dirty="0"/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3999956" y="3117112"/>
            <a:ext cx="1558833" cy="1510595"/>
            <a:chOff x="6142646" y="3767264"/>
            <a:chExt cx="1847769" cy="1226375"/>
          </a:xfrm>
          <a:solidFill>
            <a:srgbClr val="CC66FF"/>
          </a:solidFill>
        </p:grpSpPr>
        <p:sp>
          <p:nvSpPr>
            <p:cNvPr id="89" name="Скругленный прямоугольник 88"/>
            <p:cNvSpPr/>
            <p:nvPr/>
          </p:nvSpPr>
          <p:spPr>
            <a:xfrm>
              <a:off x="6142646" y="3767264"/>
              <a:ext cx="1847769" cy="1226375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solidFill>
                  <a:schemeClr val="tx1"/>
                </a:solidFill>
              </a:endParaRPr>
            </a:p>
          </p:txBody>
        </p:sp>
        <p:sp>
          <p:nvSpPr>
            <p:cNvPr id="90" name="TextBox 89">
              <a:hlinkClick r:id="rId9" action="ppaction://hlinksldjump"/>
            </p:cNvPr>
            <p:cNvSpPr txBox="1"/>
            <p:nvPr/>
          </p:nvSpPr>
          <p:spPr>
            <a:xfrm>
              <a:off x="6310445" y="3883068"/>
              <a:ext cx="1512168" cy="8245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6000" b="1" dirty="0" smtClean="0"/>
                <a:t>8</a:t>
              </a:r>
              <a:endParaRPr lang="uk-UA" sz="6000" b="1" dirty="0"/>
            </a:p>
          </p:txBody>
        </p:sp>
      </p:grpSp>
      <p:grpSp>
        <p:nvGrpSpPr>
          <p:cNvPr id="68" name="Группа 67"/>
          <p:cNvGrpSpPr/>
          <p:nvPr/>
        </p:nvGrpSpPr>
        <p:grpSpPr>
          <a:xfrm>
            <a:off x="2414186" y="3129979"/>
            <a:ext cx="1558833" cy="1510595"/>
            <a:chOff x="6130635" y="3744985"/>
            <a:chExt cx="1847769" cy="1226375"/>
          </a:xfrm>
          <a:solidFill>
            <a:srgbClr val="CC66FF"/>
          </a:solidFill>
        </p:grpSpPr>
        <p:sp>
          <p:nvSpPr>
            <p:cNvPr id="87" name="Скругленный прямоугольник 86"/>
            <p:cNvSpPr/>
            <p:nvPr/>
          </p:nvSpPr>
          <p:spPr>
            <a:xfrm>
              <a:off x="6130635" y="3744985"/>
              <a:ext cx="1847769" cy="1226375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solidFill>
                  <a:schemeClr val="tx1"/>
                </a:solidFill>
              </a:endParaRPr>
            </a:p>
          </p:txBody>
        </p:sp>
        <p:sp>
          <p:nvSpPr>
            <p:cNvPr id="88" name="TextBox 87">
              <a:hlinkClick r:id="rId10" action="ppaction://hlinksldjump"/>
            </p:cNvPr>
            <p:cNvSpPr txBox="1"/>
            <p:nvPr/>
          </p:nvSpPr>
          <p:spPr>
            <a:xfrm>
              <a:off x="6286426" y="3817615"/>
              <a:ext cx="1512168" cy="8245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6000" b="1" dirty="0" smtClean="0"/>
                <a:t>7</a:t>
              </a:r>
              <a:endParaRPr lang="uk-UA" sz="6000" b="1" dirty="0"/>
            </a:p>
          </p:txBody>
        </p:sp>
      </p:grpSp>
      <p:grpSp>
        <p:nvGrpSpPr>
          <p:cNvPr id="69" name="Группа 68"/>
          <p:cNvGrpSpPr/>
          <p:nvPr/>
        </p:nvGrpSpPr>
        <p:grpSpPr>
          <a:xfrm>
            <a:off x="866064" y="3122320"/>
            <a:ext cx="1558833" cy="1510595"/>
            <a:chOff x="6130635" y="3744985"/>
            <a:chExt cx="1847769" cy="1226375"/>
          </a:xfrm>
          <a:solidFill>
            <a:srgbClr val="CC66FF"/>
          </a:solidFill>
        </p:grpSpPr>
        <p:sp>
          <p:nvSpPr>
            <p:cNvPr id="85" name="Скругленный прямоугольник 84"/>
            <p:cNvSpPr/>
            <p:nvPr/>
          </p:nvSpPr>
          <p:spPr>
            <a:xfrm>
              <a:off x="6130635" y="3744985"/>
              <a:ext cx="1847769" cy="1226375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solidFill>
                  <a:schemeClr val="tx1"/>
                </a:solidFill>
              </a:endParaRPr>
            </a:p>
          </p:txBody>
        </p:sp>
        <p:sp>
          <p:nvSpPr>
            <p:cNvPr id="86" name="TextBox 85">
              <a:hlinkClick r:id="rId11" action="ppaction://hlinksldjump"/>
            </p:cNvPr>
            <p:cNvSpPr txBox="1"/>
            <p:nvPr/>
          </p:nvSpPr>
          <p:spPr>
            <a:xfrm>
              <a:off x="6286426" y="3817615"/>
              <a:ext cx="1512168" cy="8245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6000" b="1" dirty="0" smtClean="0"/>
                <a:t>6</a:t>
              </a:r>
              <a:endParaRPr lang="uk-UA" sz="6000" b="1" dirty="0"/>
            </a:p>
          </p:txBody>
        </p:sp>
      </p:grpSp>
      <p:grpSp>
        <p:nvGrpSpPr>
          <p:cNvPr id="70" name="Группа 69"/>
          <p:cNvGrpSpPr/>
          <p:nvPr/>
        </p:nvGrpSpPr>
        <p:grpSpPr>
          <a:xfrm>
            <a:off x="7117623" y="4632915"/>
            <a:ext cx="1558833" cy="1510595"/>
            <a:chOff x="6130635" y="3744985"/>
            <a:chExt cx="1847769" cy="1226375"/>
          </a:xfrm>
          <a:solidFill>
            <a:srgbClr val="CC66FF"/>
          </a:solidFill>
        </p:grpSpPr>
        <p:sp>
          <p:nvSpPr>
            <p:cNvPr id="83" name="Скругленный прямоугольник 82"/>
            <p:cNvSpPr/>
            <p:nvPr/>
          </p:nvSpPr>
          <p:spPr>
            <a:xfrm>
              <a:off x="6130635" y="3744985"/>
              <a:ext cx="1847769" cy="1226375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solidFill>
                  <a:schemeClr val="tx1"/>
                </a:solidFill>
              </a:endParaRPr>
            </a:p>
          </p:txBody>
        </p:sp>
        <p:sp>
          <p:nvSpPr>
            <p:cNvPr id="84" name="TextBox 83">
              <a:hlinkClick r:id="rId12" action="ppaction://hlinksldjump"/>
            </p:cNvPr>
            <p:cNvSpPr txBox="1"/>
            <p:nvPr/>
          </p:nvSpPr>
          <p:spPr>
            <a:xfrm>
              <a:off x="6286426" y="3817615"/>
              <a:ext cx="1512168" cy="8245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6000" b="1" dirty="0" smtClean="0"/>
                <a:t>15</a:t>
              </a:r>
              <a:endParaRPr lang="uk-UA" sz="6000" b="1" dirty="0"/>
            </a:p>
          </p:txBody>
        </p:sp>
      </p:grpSp>
      <p:grpSp>
        <p:nvGrpSpPr>
          <p:cNvPr id="71" name="Группа 70"/>
          <p:cNvGrpSpPr/>
          <p:nvPr/>
        </p:nvGrpSpPr>
        <p:grpSpPr>
          <a:xfrm>
            <a:off x="5558789" y="4633949"/>
            <a:ext cx="1558833" cy="1510595"/>
            <a:chOff x="6130635" y="3744985"/>
            <a:chExt cx="1847769" cy="1226375"/>
          </a:xfrm>
          <a:solidFill>
            <a:srgbClr val="CC66FF"/>
          </a:solidFill>
        </p:grpSpPr>
        <p:sp>
          <p:nvSpPr>
            <p:cNvPr id="81" name="Скругленный прямоугольник 80"/>
            <p:cNvSpPr/>
            <p:nvPr/>
          </p:nvSpPr>
          <p:spPr>
            <a:xfrm>
              <a:off x="6130635" y="3744985"/>
              <a:ext cx="1847769" cy="1226375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solidFill>
                  <a:schemeClr val="tx1"/>
                </a:solidFill>
              </a:endParaRPr>
            </a:p>
          </p:txBody>
        </p:sp>
        <p:sp>
          <p:nvSpPr>
            <p:cNvPr id="82" name="TextBox 81">
              <a:hlinkClick r:id="rId13" action="ppaction://hlinksldjump"/>
            </p:cNvPr>
            <p:cNvSpPr txBox="1"/>
            <p:nvPr/>
          </p:nvSpPr>
          <p:spPr>
            <a:xfrm>
              <a:off x="6286426" y="3817615"/>
              <a:ext cx="1512168" cy="8245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6000" b="1" dirty="0" smtClean="0"/>
                <a:t>14</a:t>
              </a:r>
              <a:endParaRPr lang="uk-UA" sz="6000" b="1" dirty="0"/>
            </a:p>
          </p:txBody>
        </p:sp>
      </p:grpSp>
      <p:grpSp>
        <p:nvGrpSpPr>
          <p:cNvPr id="72" name="Группа 71"/>
          <p:cNvGrpSpPr/>
          <p:nvPr/>
        </p:nvGrpSpPr>
        <p:grpSpPr>
          <a:xfrm>
            <a:off x="3999956" y="4654708"/>
            <a:ext cx="1558833" cy="1510595"/>
            <a:chOff x="6130635" y="3744985"/>
            <a:chExt cx="1847769" cy="1226375"/>
          </a:xfrm>
          <a:solidFill>
            <a:srgbClr val="CC66FF"/>
          </a:solidFill>
        </p:grpSpPr>
        <p:sp>
          <p:nvSpPr>
            <p:cNvPr id="79" name="Скругленный прямоугольник 78"/>
            <p:cNvSpPr/>
            <p:nvPr/>
          </p:nvSpPr>
          <p:spPr>
            <a:xfrm>
              <a:off x="6130635" y="3744985"/>
              <a:ext cx="1847769" cy="1226375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solidFill>
                  <a:schemeClr val="tx1"/>
                </a:solidFill>
              </a:endParaRPr>
            </a:p>
          </p:txBody>
        </p:sp>
        <p:sp>
          <p:nvSpPr>
            <p:cNvPr id="80" name="TextBox 79">
              <a:hlinkClick r:id="rId14" action="ppaction://hlinksldjump"/>
            </p:cNvPr>
            <p:cNvSpPr txBox="1"/>
            <p:nvPr/>
          </p:nvSpPr>
          <p:spPr>
            <a:xfrm>
              <a:off x="6286426" y="3817615"/>
              <a:ext cx="1512168" cy="8245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6000" b="1" dirty="0" smtClean="0"/>
                <a:t>13</a:t>
              </a:r>
              <a:endParaRPr lang="uk-UA" sz="6000" b="1" dirty="0"/>
            </a:p>
          </p:txBody>
        </p:sp>
      </p:grpSp>
      <p:grpSp>
        <p:nvGrpSpPr>
          <p:cNvPr id="73" name="Группа 72"/>
          <p:cNvGrpSpPr/>
          <p:nvPr/>
        </p:nvGrpSpPr>
        <p:grpSpPr>
          <a:xfrm>
            <a:off x="2431839" y="4663659"/>
            <a:ext cx="1558833" cy="1510595"/>
            <a:chOff x="6130635" y="3744985"/>
            <a:chExt cx="1847769" cy="1226375"/>
          </a:xfrm>
          <a:solidFill>
            <a:srgbClr val="CC66FF"/>
          </a:solidFill>
        </p:grpSpPr>
        <p:sp>
          <p:nvSpPr>
            <p:cNvPr id="77" name="Скругленный прямоугольник 76"/>
            <p:cNvSpPr/>
            <p:nvPr/>
          </p:nvSpPr>
          <p:spPr>
            <a:xfrm>
              <a:off x="6130635" y="3744985"/>
              <a:ext cx="1847769" cy="1226375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solidFill>
                  <a:schemeClr val="tx1"/>
                </a:solidFill>
              </a:endParaRPr>
            </a:p>
          </p:txBody>
        </p:sp>
        <p:sp>
          <p:nvSpPr>
            <p:cNvPr id="78" name="TextBox 77">
              <a:hlinkClick r:id="rId15" action="ppaction://hlinksldjump"/>
            </p:cNvPr>
            <p:cNvSpPr txBox="1"/>
            <p:nvPr/>
          </p:nvSpPr>
          <p:spPr>
            <a:xfrm>
              <a:off x="6286426" y="3817615"/>
              <a:ext cx="1512168" cy="8245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6000" b="1" dirty="0" smtClean="0"/>
                <a:t>12</a:t>
              </a:r>
              <a:endParaRPr lang="uk-UA" sz="6000" b="1" dirty="0"/>
            </a:p>
          </p:txBody>
        </p:sp>
      </p:grpSp>
      <p:grpSp>
        <p:nvGrpSpPr>
          <p:cNvPr id="74" name="Группа 73"/>
          <p:cNvGrpSpPr/>
          <p:nvPr/>
        </p:nvGrpSpPr>
        <p:grpSpPr>
          <a:xfrm>
            <a:off x="873006" y="4633949"/>
            <a:ext cx="1558833" cy="1510595"/>
            <a:chOff x="6130635" y="3744985"/>
            <a:chExt cx="1847769" cy="1226375"/>
          </a:xfrm>
          <a:solidFill>
            <a:srgbClr val="CC66FF"/>
          </a:solidFill>
        </p:grpSpPr>
        <p:sp>
          <p:nvSpPr>
            <p:cNvPr id="75" name="Скругленный прямоугольник 74">
              <a:hlinkClick r:id="rId16" action="ppaction://hlinksldjump"/>
            </p:cNvPr>
            <p:cNvSpPr/>
            <p:nvPr/>
          </p:nvSpPr>
          <p:spPr>
            <a:xfrm>
              <a:off x="6130635" y="3744985"/>
              <a:ext cx="1847769" cy="1226375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solidFill>
                  <a:schemeClr val="tx1"/>
                </a:solidFill>
              </a:endParaRPr>
            </a:p>
          </p:txBody>
        </p:sp>
        <p:sp>
          <p:nvSpPr>
            <p:cNvPr id="76" name="TextBox 75">
              <a:hlinkClick r:id="rId16" action="ppaction://hlinksldjump"/>
            </p:cNvPr>
            <p:cNvSpPr txBox="1"/>
            <p:nvPr/>
          </p:nvSpPr>
          <p:spPr>
            <a:xfrm>
              <a:off x="6286426" y="3817615"/>
              <a:ext cx="1512168" cy="8245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6000" b="1" dirty="0" smtClean="0"/>
                <a:t>11</a:t>
              </a:r>
              <a:endParaRPr lang="uk-UA" sz="6000" b="1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160175208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88840"/>
            <a:ext cx="8424936" cy="8640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800" b="1" dirty="0"/>
              <a:t>Одиниця вимірювання енергії</a:t>
            </a:r>
            <a:r>
              <a:rPr lang="uk-UA" sz="4800" b="1" dirty="0" smtClean="0"/>
              <a:t>.</a:t>
            </a:r>
            <a:endParaRPr lang="uk-UA" sz="4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34684" y="2996952"/>
            <a:ext cx="80697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8000" b="1" i="1" dirty="0" smtClean="0"/>
              <a:t>Дж</a:t>
            </a:r>
            <a:endParaRPr lang="uk-UA" sz="8000" b="1" i="1" dirty="0"/>
          </a:p>
        </p:txBody>
      </p:sp>
      <p:sp>
        <p:nvSpPr>
          <p:cNvPr id="17" name="Управляющая кнопка: настраиваемая 16">
            <a:hlinkClick r:id="rId2" action="ppaction://hlinksldjump" highlightClick="1"/>
          </p:cNvPr>
          <p:cNvSpPr/>
          <p:nvPr/>
        </p:nvSpPr>
        <p:spPr>
          <a:xfrm>
            <a:off x="467544" y="5899961"/>
            <a:ext cx="2892095" cy="576064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4400000" scaled="0"/>
          </a:gra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</a:rPr>
              <a:t>До запитань</a:t>
            </a:r>
            <a:endParaRPr lang="uk-UA" sz="3600" b="1" dirty="0">
              <a:solidFill>
                <a:srgbClr val="C00000"/>
              </a:solidFill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3645681" y="579605"/>
            <a:ext cx="1847769" cy="1267394"/>
            <a:chOff x="6130635" y="3744985"/>
            <a:chExt cx="1847769" cy="1226375"/>
          </a:xfrm>
          <a:solidFill>
            <a:srgbClr val="0070C0"/>
          </a:solidFill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6130635" y="3744985"/>
              <a:ext cx="1847769" cy="1226375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286426" y="3817615"/>
              <a:ext cx="1512168" cy="10156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6000" b="1" dirty="0" smtClean="0">
                  <a:solidFill>
                    <a:schemeClr val="bg1"/>
                  </a:solidFill>
                </a:rPr>
                <a:t>1</a:t>
              </a:r>
              <a:endParaRPr lang="uk-UA" sz="60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2704864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4684" y="1843358"/>
            <a:ext cx="8429804" cy="158564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4800" b="1" dirty="0"/>
              <a:t>Одиниця вимірювання потужності.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3567" y="3645024"/>
            <a:ext cx="80697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8000" b="1" i="1" dirty="0" smtClean="0"/>
              <a:t>Вт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3767723" y="476672"/>
            <a:ext cx="1901453" cy="1226375"/>
            <a:chOff x="2487691" y="1225937"/>
            <a:chExt cx="1847769" cy="1152128"/>
          </a:xfrm>
          <a:solidFill>
            <a:srgbClr val="FF0000"/>
          </a:solidFill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2487691" y="1225937"/>
              <a:ext cx="1847769" cy="115212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655492" y="1291257"/>
              <a:ext cx="1512168" cy="95417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6000" b="1" dirty="0" smtClean="0">
                  <a:solidFill>
                    <a:schemeClr val="bg1"/>
                  </a:solidFill>
                </a:rPr>
                <a:t>2</a:t>
              </a:r>
              <a:endParaRPr lang="uk-UA" sz="6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5" name="Управляющая кнопка: настраиваемая 14">
            <a:hlinkClick r:id="rId2" action="ppaction://hlinksldjump" highlightClick="1"/>
          </p:cNvPr>
          <p:cNvSpPr/>
          <p:nvPr/>
        </p:nvSpPr>
        <p:spPr>
          <a:xfrm>
            <a:off x="467544" y="5899961"/>
            <a:ext cx="2892095" cy="576064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4400000" scaled="0"/>
          </a:gra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</a:rPr>
              <a:t>До запитань</a:t>
            </a:r>
            <a:endParaRPr lang="uk-UA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36603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3635896" y="476672"/>
            <a:ext cx="1847769" cy="1226375"/>
            <a:chOff x="6100701" y="2469702"/>
            <a:chExt cx="1847769" cy="1226375"/>
          </a:xfrm>
          <a:solidFill>
            <a:srgbClr val="92D050"/>
          </a:solidFill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6100701" y="2469702"/>
              <a:ext cx="1847769" cy="1226375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256492" y="2542332"/>
              <a:ext cx="1512168" cy="10156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6000" b="1" dirty="0" smtClean="0"/>
                <a:t>3</a:t>
              </a:r>
              <a:endParaRPr lang="uk-UA" sz="6000" b="1" dirty="0"/>
            </a:p>
          </p:txBody>
        </p:sp>
      </p:grpSp>
      <p:sp>
        <p:nvSpPr>
          <p:cNvPr id="18" name="Управляющая кнопка: настраиваемая 17">
            <a:hlinkClick r:id="rId2" action="ppaction://hlinksldjump" highlightClick="1"/>
          </p:cNvPr>
          <p:cNvSpPr/>
          <p:nvPr/>
        </p:nvSpPr>
        <p:spPr>
          <a:xfrm>
            <a:off x="467544" y="5899961"/>
            <a:ext cx="2892095" cy="576064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4400000" scaled="0"/>
          </a:gra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</a:rPr>
              <a:t>До запитань</a:t>
            </a:r>
            <a:endParaRPr lang="uk-UA" sz="3600" b="1" dirty="0">
              <a:solidFill>
                <a:srgbClr val="C00000"/>
              </a:solidFill>
            </a:endParaRPr>
          </a:p>
        </p:txBody>
      </p:sp>
      <p:sp>
        <p:nvSpPr>
          <p:cNvPr id="20" name="Объект 2"/>
          <p:cNvSpPr>
            <a:spLocks noGrp="1"/>
          </p:cNvSpPr>
          <p:nvPr>
            <p:ph idx="1"/>
          </p:nvPr>
        </p:nvSpPr>
        <p:spPr>
          <a:xfrm>
            <a:off x="500034" y="2000240"/>
            <a:ext cx="8424936" cy="14511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4800" b="1" dirty="0"/>
              <a:t>Одиниця вимірювання роботи.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12445" y="3369120"/>
            <a:ext cx="80697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8000" b="1" i="1" dirty="0" smtClean="0"/>
              <a:t>Дж</a:t>
            </a:r>
            <a:endParaRPr lang="uk-UA" sz="8000" b="1" i="1" dirty="0"/>
          </a:p>
        </p:txBody>
      </p:sp>
    </p:spTree>
    <p:extLst>
      <p:ext uri="{BB962C8B-B14F-4D97-AF65-F5344CB8AC3E}">
        <p14:creationId xmlns="" xmlns:p14="http://schemas.microsoft.com/office/powerpoint/2010/main" val="3291782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build="p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4564" y="1916832"/>
            <a:ext cx="7505867" cy="122413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uk-UA" sz="5400" b="1" dirty="0"/>
              <a:t>Якою буквою позначається потенціальна енергія?</a:t>
            </a:r>
            <a:endParaRPr lang="uk-UA" sz="63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47285" y="3356992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8000" b="1" i="1" dirty="0" err="1" smtClean="0"/>
              <a:t>Е</a:t>
            </a:r>
            <a:r>
              <a:rPr lang="uk-UA" sz="4000" b="1" i="1" dirty="0" err="1" smtClean="0"/>
              <a:t>п</a:t>
            </a:r>
            <a:endParaRPr lang="uk-UA" sz="4000" b="1" i="1" dirty="0"/>
          </a:p>
        </p:txBody>
      </p:sp>
      <p:grpSp>
        <p:nvGrpSpPr>
          <p:cNvPr id="12" name="Группа 11"/>
          <p:cNvGrpSpPr/>
          <p:nvPr/>
        </p:nvGrpSpPr>
        <p:grpSpPr>
          <a:xfrm>
            <a:off x="3548220" y="389599"/>
            <a:ext cx="1847769" cy="1226375"/>
            <a:chOff x="4257359" y="3737506"/>
            <a:chExt cx="1847769" cy="1226375"/>
          </a:xfrm>
          <a:solidFill>
            <a:srgbClr val="0070C0"/>
          </a:solidFill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4257359" y="3737506"/>
              <a:ext cx="1847769" cy="1226375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413150" y="3810136"/>
              <a:ext cx="1512168" cy="10156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6000" b="1" dirty="0" smtClean="0">
                  <a:solidFill>
                    <a:schemeClr val="bg1"/>
                  </a:solidFill>
                </a:rPr>
                <a:t>4</a:t>
              </a:r>
              <a:endParaRPr lang="uk-UA" sz="6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5" name="Управляющая кнопка: настраиваемая 14">
            <a:hlinkClick r:id="rId2" action="ppaction://hlinksldjump" highlightClick="1"/>
          </p:cNvPr>
          <p:cNvSpPr/>
          <p:nvPr/>
        </p:nvSpPr>
        <p:spPr>
          <a:xfrm>
            <a:off x="467544" y="5899961"/>
            <a:ext cx="2892095" cy="576064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4400000" scaled="0"/>
          </a:gra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</a:rPr>
              <a:t>До запитань</a:t>
            </a:r>
            <a:endParaRPr lang="uk-UA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98554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4565" y="1916832"/>
            <a:ext cx="7344816" cy="8640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4400" b="1" dirty="0"/>
              <a:t>Якою буквою позначається механічна робота?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1400" y="3573016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8000" b="1" i="1" dirty="0" smtClean="0"/>
              <a:t>А</a:t>
            </a:r>
            <a:r>
              <a:rPr lang="uk-UA" sz="4000" dirty="0" smtClean="0"/>
              <a:t>          </a:t>
            </a:r>
            <a:endParaRPr lang="uk-UA" sz="4000" dirty="0"/>
          </a:p>
        </p:txBody>
      </p:sp>
      <p:grpSp>
        <p:nvGrpSpPr>
          <p:cNvPr id="12" name="Группа 11"/>
          <p:cNvGrpSpPr/>
          <p:nvPr/>
        </p:nvGrpSpPr>
        <p:grpSpPr>
          <a:xfrm>
            <a:off x="3635896" y="476672"/>
            <a:ext cx="1847769" cy="1226375"/>
            <a:chOff x="4257359" y="3737506"/>
            <a:chExt cx="1847769" cy="1226375"/>
          </a:xfrm>
          <a:solidFill>
            <a:srgbClr val="FF0000"/>
          </a:solidFill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4257359" y="3737506"/>
              <a:ext cx="1847769" cy="1226375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413150" y="3810136"/>
              <a:ext cx="1512168" cy="10156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6000" b="1" dirty="0" smtClean="0">
                  <a:solidFill>
                    <a:schemeClr val="bg1"/>
                  </a:solidFill>
                </a:rPr>
                <a:t>5</a:t>
              </a:r>
              <a:endParaRPr lang="uk-UA" sz="6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6" name="Управляющая кнопка: настраиваемая 15">
            <a:hlinkClick r:id="rId2" action="ppaction://hlinksldjump" highlightClick="1"/>
          </p:cNvPr>
          <p:cNvSpPr/>
          <p:nvPr/>
        </p:nvSpPr>
        <p:spPr>
          <a:xfrm>
            <a:off x="467544" y="5899961"/>
            <a:ext cx="2892095" cy="576064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4400000" scaled="0"/>
          </a:gra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</a:rPr>
              <a:t>До запитань</a:t>
            </a:r>
            <a:endParaRPr lang="uk-UA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10328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2696" y="1844824"/>
            <a:ext cx="8218648" cy="17296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400" b="1" dirty="0"/>
              <a:t>Якою формулою визначається потужність?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03848" y="3433766"/>
            <a:ext cx="4925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5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i="1" dirty="0" smtClean="0">
                <a:latin typeface="Times New Roman" pitchFamily="18" charset="0"/>
                <a:cs typeface="Times New Roman" pitchFamily="18" charset="0"/>
              </a:rPr>
              <a:t>N=FV</a:t>
            </a:r>
            <a:endParaRPr lang="uk-UA" sz="5400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3635896" y="476672"/>
            <a:ext cx="1837869" cy="1226375"/>
            <a:chOff x="6130635" y="3744985"/>
            <a:chExt cx="1847769" cy="1226375"/>
          </a:xfrm>
          <a:solidFill>
            <a:srgbClr val="92D050"/>
          </a:solidFill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6130635" y="3744985"/>
              <a:ext cx="1847769" cy="1226375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286426" y="3817615"/>
              <a:ext cx="1512168" cy="10156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6000" b="1" dirty="0" smtClean="0"/>
                <a:t>6</a:t>
              </a:r>
              <a:endParaRPr lang="uk-UA" sz="6000" b="1" dirty="0"/>
            </a:p>
          </p:txBody>
        </p:sp>
      </p:grpSp>
      <p:sp>
        <p:nvSpPr>
          <p:cNvPr id="14" name="Управляющая кнопка: настраиваемая 13">
            <a:hlinkClick r:id="rId2" action="ppaction://hlinksldjump" highlightClick="1"/>
          </p:cNvPr>
          <p:cNvSpPr/>
          <p:nvPr/>
        </p:nvSpPr>
        <p:spPr>
          <a:xfrm>
            <a:off x="467544" y="5899961"/>
            <a:ext cx="2892095" cy="576064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4400000" scaled="0"/>
          </a:gra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</a:rPr>
              <a:t>До запитань</a:t>
            </a:r>
            <a:endParaRPr lang="uk-UA" sz="36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1913590" y="3323825"/>
                <a:ext cx="2641239" cy="14235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6000" b="1" i="1"/>
                      <m:t>𝑵</m:t>
                    </m:r>
                    <m:r>
                      <a:rPr lang="en-US" sz="6000" b="1" i="1"/>
                      <m:t>=</m:t>
                    </m:r>
                    <m:f>
                      <m:fPr>
                        <m:ctrlPr>
                          <a:rPr lang="uk-UA" sz="6000" b="1" i="1"/>
                        </m:ctrlPr>
                      </m:fPr>
                      <m:num>
                        <m:r>
                          <a:rPr lang="en-US" sz="6000" b="1" i="1"/>
                          <m:t>𝑨</m:t>
                        </m:r>
                      </m:num>
                      <m:den>
                        <m:r>
                          <a:rPr lang="en-US" sz="6000" b="1" i="1"/>
                          <m:t>𝒕</m:t>
                        </m:r>
                      </m:den>
                    </m:f>
                  </m:oMath>
                </a14:m>
                <a:r>
                  <a:rPr lang="uk-UA" sz="6000" b="1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  <a:endParaRPr lang="uk-UA" sz="6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590" y="3323825"/>
                <a:ext cx="2641239" cy="142359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r="-3926" b="-1324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4380845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14" grpId="0" animBg="1"/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133</TotalTime>
  <Words>286</Words>
  <Application>Microsoft Office PowerPoint</Application>
  <PresentationFormat>Экран (4:3)</PresentationFormat>
  <Paragraphs>103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Трек</vt:lpstr>
      <vt:lpstr>Слайд 1</vt:lpstr>
      <vt:lpstr>Запам’ятай!</vt:lpstr>
      <vt:lpstr>Запам'ятали?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Галя</dc:creator>
  <cp:lastModifiedBy>VI</cp:lastModifiedBy>
  <cp:revision>25</cp:revision>
  <dcterms:created xsi:type="dcterms:W3CDTF">2013-02-07T19:18:38Z</dcterms:created>
  <dcterms:modified xsi:type="dcterms:W3CDTF">2013-02-11T21:27:45Z</dcterms:modified>
</cp:coreProperties>
</file>