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3" r:id="rId2"/>
    <p:sldId id="297" r:id="rId3"/>
    <p:sldId id="256" r:id="rId4"/>
    <p:sldId id="257" r:id="rId5"/>
    <p:sldId id="309" r:id="rId6"/>
    <p:sldId id="304" r:id="rId7"/>
    <p:sldId id="305" r:id="rId8"/>
    <p:sldId id="258" r:id="rId9"/>
    <p:sldId id="300" r:id="rId10"/>
    <p:sldId id="301" r:id="rId11"/>
    <p:sldId id="259" r:id="rId12"/>
    <p:sldId id="260" r:id="rId13"/>
    <p:sldId id="261" r:id="rId14"/>
    <p:sldId id="265" r:id="rId15"/>
    <p:sldId id="262" r:id="rId16"/>
    <p:sldId id="277" r:id="rId17"/>
    <p:sldId id="263" r:id="rId18"/>
    <p:sldId id="272" r:id="rId19"/>
    <p:sldId id="306" r:id="rId20"/>
    <p:sldId id="264" r:id="rId21"/>
    <p:sldId id="273" r:id="rId22"/>
    <p:sldId id="278" r:id="rId23"/>
    <p:sldId id="279" r:id="rId24"/>
    <p:sldId id="267" r:id="rId25"/>
    <p:sldId id="280" r:id="rId26"/>
    <p:sldId id="268" r:id="rId27"/>
    <p:sldId id="281" r:id="rId28"/>
    <p:sldId id="269" r:id="rId29"/>
    <p:sldId id="274" r:id="rId30"/>
    <p:sldId id="308" r:id="rId31"/>
    <p:sldId id="282" r:id="rId32"/>
    <p:sldId id="275" r:id="rId33"/>
    <p:sldId id="276" r:id="rId34"/>
    <p:sldId id="283" r:id="rId35"/>
    <p:sldId id="291" r:id="rId36"/>
    <p:sldId id="284" r:id="rId37"/>
    <p:sldId id="285" r:id="rId38"/>
    <p:sldId id="286" r:id="rId39"/>
    <p:sldId id="287" r:id="rId40"/>
    <p:sldId id="288" r:id="rId41"/>
    <p:sldId id="289" r:id="rId42"/>
    <p:sldId id="298" r:id="rId43"/>
    <p:sldId id="296" r:id="rId44"/>
    <p:sldId id="292" r:id="rId45"/>
    <p:sldId id="271" r:id="rId46"/>
    <p:sldId id="293" r:id="rId47"/>
    <p:sldId id="299" r:id="rId48"/>
    <p:sldId id="294" r:id="rId49"/>
    <p:sldId id="295" r:id="rId50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703" autoAdjust="0"/>
    <p:restoredTop sz="94660"/>
  </p:normalViewPr>
  <p:slideViewPr>
    <p:cSldViewPr>
      <p:cViewPr>
        <p:scale>
          <a:sx n="66" d="100"/>
          <a:sy n="66" d="100"/>
        </p:scale>
        <p:origin x="-87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72312D8-2EE6-4562-A43A-AD09DD4151CC}" type="datetimeFigureOut">
              <a:rPr lang="uk-UA"/>
              <a:pPr>
                <a:defRPr/>
              </a:pPr>
              <a:t>17.02.2014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6F16B98-60C6-456C-995E-61733235537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21507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0E80BA-8EC4-4430-A3DA-A74E7C7FE77D}" type="slidenum">
              <a:rPr lang="uk-UA" smtClean="0"/>
              <a:pPr/>
              <a:t>7</a:t>
            </a:fld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4819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8D819-B504-45F8-9D72-118C8C4850AA}" type="slidenum">
              <a:rPr lang="uk-UA" smtClean="0"/>
              <a:pPr/>
              <a:t>19</a:t>
            </a:fld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149C-E015-4F73-8144-6D73882A5C24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E7EC-832B-4D8A-ADC6-D29E0E412BC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5D71-E1C2-4996-926C-5B6AF7F3CBA3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A7FA9-4A0F-4A7A-A325-9E88D9FE1590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C31D1-6F22-4632-ABE1-0BFF82850152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25160-3774-469E-A885-050AF471CB81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CAD0F-2204-496F-B5F0-725367B6B5E1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C88AE-1726-410A-877B-7E5C414DD3C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836E3-61EC-4EFD-BFEE-FA5CDE477AD6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1BA-DCBC-4CCA-9C05-0A9B7BCA062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006D1-1BE5-452F-B09D-4A6E9923E147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87FE-15E4-4C1A-BE5D-76561510C0B0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9550-FFBD-40D2-92BD-9D297DB277F2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07D9-B874-4602-87A7-F92F59284BA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5B547-47BE-4F16-87C4-743B026C90D7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63B7-924A-4593-912B-F68ABB07295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0078-E115-48A7-9E52-F5056216B607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D58E-CECD-4237-9FD9-34F340B5C8E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0B6A-E2CA-4BF7-8300-D45B694C51F0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7FB7A-2F6F-4FE0-A261-F979B5CB86E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DE005-0C60-4376-A6DE-02F7AD8A4DB3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60F3B-2041-4F7C-A671-492E55547EB1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7C777E-10C5-432F-9F51-9F8E0D0CF37C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5F9176-FD33-4BAA-9F57-E8EA6891AD7B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5;&#1088;&#1077;&#1079;&#1077;&#1085;&#1090;&#1072;&#1094;&#1110;&#1103;%20&#1041;&#1110;&#1073;&#1083;&#1110;&#1086;&#1090;&#1077;&#1082;&#1072;\Frederik-Shopen-Osenniy-val_s(muzofon.co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7391400" cy="1470025"/>
          </a:xfrm>
        </p:spPr>
        <p:txBody>
          <a:bodyPr/>
          <a:lstStyle/>
          <a:p>
            <a:r>
              <a:rPr lang="uk-UA" sz="3200" b="1" i="1" smtClean="0">
                <a:latin typeface="Palatino Linotype" pitchFamily="18" charset="0"/>
              </a:rPr>
              <a:t>Конкурс </a:t>
            </a:r>
            <a:r>
              <a:rPr lang="ru-RU" sz="3200" b="1" i="1" smtClean="0">
                <a:latin typeface="Palatino Linotype" pitchFamily="18" charset="0"/>
              </a:rPr>
              <a:t>«</a:t>
            </a:r>
            <a:r>
              <a:rPr lang="uk-UA" sz="3200" b="1" i="1" smtClean="0">
                <a:latin typeface="Palatino Linotype" pitchFamily="18" charset="0"/>
              </a:rPr>
              <a:t>Шкільна бібліотека</a:t>
            </a:r>
            <a:r>
              <a:rPr lang="en-US" sz="3200" b="1" i="1" smtClean="0">
                <a:latin typeface="Palatino Linotype" pitchFamily="18" charset="0"/>
              </a:rPr>
              <a:t>»</a:t>
            </a:r>
            <a:endParaRPr lang="uk-UA" sz="3200" b="1" i="1" smtClean="0">
              <a:latin typeface="Palatino Linotype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438400" y="1905000"/>
            <a:ext cx="6400800" cy="1752600"/>
          </a:xfrm>
        </p:spPr>
        <p:txBody>
          <a:bodyPr/>
          <a:lstStyle/>
          <a:p>
            <a:pPr algn="just">
              <a:defRPr/>
            </a:pP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Номінація: </a:t>
            </a:r>
            <a:r>
              <a:rPr lang="ru-RU" sz="1800" b="1" i="1" dirty="0" smtClean="0">
                <a:latin typeface="Palatino Linotype" pitchFamily="18" charset="0"/>
              </a:rPr>
              <a:t>«</a:t>
            </a: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Шкільна бібліотека – інформаційний центр навчального закладу</a:t>
            </a:r>
            <a:r>
              <a:rPr lang="en-US" sz="1800" b="1" i="1" dirty="0" smtClean="0">
                <a:latin typeface="Palatino Linotype" pitchFamily="18" charset="0"/>
              </a:rPr>
              <a:t>»</a:t>
            </a:r>
            <a:endParaRPr lang="uk-UA" sz="1800" b="1" i="1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447800" y="28956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b="1" i="1"/>
              <a:t>Тема: </a:t>
            </a:r>
            <a:r>
              <a:rPr lang="ru-RU" sz="4000" b="1" i="1"/>
              <a:t>«</a:t>
            </a:r>
            <a:r>
              <a:rPr lang="uk-UA" sz="4000" b="1" i="1"/>
              <a:t>Слово про бібліотеку</a:t>
            </a:r>
            <a:r>
              <a:rPr lang="en-US" sz="4000" b="1" i="1"/>
              <a:t>»</a:t>
            </a:r>
            <a:endParaRPr lang="ru-RU" sz="4000" b="1" i="1"/>
          </a:p>
        </p:txBody>
      </p:sp>
      <p:sp>
        <p:nvSpPr>
          <p:cNvPr id="5" name="Прямокутник 4"/>
          <p:cNvSpPr/>
          <p:nvPr/>
        </p:nvSpPr>
        <p:spPr>
          <a:xfrm>
            <a:off x="3048000" y="4114800"/>
            <a:ext cx="59436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i="1" dirty="0"/>
              <a:t>Аврамишин Галина Михайлівна, </a:t>
            </a:r>
          </a:p>
          <a:p>
            <a:pPr>
              <a:defRPr/>
            </a:pPr>
            <a:r>
              <a:rPr lang="uk-UA" b="1" i="1" dirty="0"/>
              <a:t>бібліотекар Кременецького ліцею </a:t>
            </a:r>
          </a:p>
          <a:p>
            <a:pPr>
              <a:defRPr/>
            </a:pPr>
            <a:r>
              <a:rPr lang="uk-UA" b="1" i="1" dirty="0"/>
              <a:t> імені У. Самчука</a:t>
            </a:r>
          </a:p>
          <a:p>
            <a:pPr>
              <a:defRPr/>
            </a:pPr>
            <a:r>
              <a:rPr lang="uk-UA" b="1" i="1" dirty="0"/>
              <a:t>м. Кременець,</a:t>
            </a:r>
          </a:p>
          <a:p>
            <a:pPr>
              <a:defRPr/>
            </a:pPr>
            <a:r>
              <a:rPr lang="uk-UA" b="1" i="1" dirty="0"/>
              <a:t>Тернопільська область</a:t>
            </a:r>
          </a:p>
          <a:p>
            <a:pPr>
              <a:defRPr/>
            </a:pPr>
            <a:endParaRPr lang="uk-UA" b="1" i="1" dirty="0"/>
          </a:p>
          <a:p>
            <a:pPr>
              <a:defRPr/>
            </a:pPr>
            <a:endParaRPr lang="uk-UA" b="1" i="1" dirty="0"/>
          </a:p>
          <a:p>
            <a:pPr marL="900113">
              <a:defRPr/>
            </a:pPr>
            <a:r>
              <a:rPr lang="uk-UA" b="1" i="1" dirty="0"/>
              <a:t>2014 рік</a:t>
            </a:r>
          </a:p>
        </p:txBody>
      </p:sp>
      <p:pic>
        <p:nvPicPr>
          <p:cNvPr id="14341" name="Picture 2" descr="C:\Users\Zauch\Pictures\MP Navigator EX\2014_02_13\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892550"/>
            <a:ext cx="18256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Frederik-Shopen-Osenniy-val_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val 14"/>
          <p:cNvSpPr>
            <a:spLocks noChangeArrowheads="1"/>
          </p:cNvSpPr>
          <p:nvPr/>
        </p:nvSpPr>
        <p:spPr bwMode="auto">
          <a:xfrm>
            <a:off x="2895600" y="228600"/>
            <a:ext cx="3505200" cy="838200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FFB48E"/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u="sng"/>
              <a:t>Завдання</a:t>
            </a:r>
          </a:p>
          <a:p>
            <a:pPr algn="ctr"/>
            <a:r>
              <a:rPr lang="uk-UA" sz="2400" b="1" u="sng"/>
              <a:t>бібліотеки</a:t>
            </a:r>
            <a:endParaRPr lang="ru-RU" sz="2400" b="1" u="sng"/>
          </a:p>
        </p:txBody>
      </p:sp>
      <p:sp>
        <p:nvSpPr>
          <p:cNvPr id="24578" name="Line 15"/>
          <p:cNvSpPr>
            <a:spLocks noChangeShapeType="1"/>
          </p:cNvSpPr>
          <p:nvPr/>
        </p:nvSpPr>
        <p:spPr bwMode="auto">
          <a:xfrm flipH="1">
            <a:off x="2590800" y="685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152400" y="152400"/>
            <a:ext cx="2438400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Забезпечення навчально-виховного процесу та самоосвіти шляхом бібліотечно-бібліографічного й інформаційного обслуговування учнів та вчителів.</a:t>
            </a:r>
            <a:endParaRPr lang="ru-RU" sz="1200" b="1"/>
          </a:p>
        </p:txBody>
      </p:sp>
      <p:sp>
        <p:nvSpPr>
          <p:cNvPr id="24580" name="Line 17"/>
          <p:cNvSpPr>
            <a:spLocks noChangeShapeType="1"/>
          </p:cNvSpPr>
          <p:nvPr/>
        </p:nvSpPr>
        <p:spPr bwMode="auto">
          <a:xfrm flipH="1">
            <a:off x="2743200" y="9906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1" name="Rectangle 11"/>
          <p:cNvSpPr>
            <a:spLocks noChangeArrowheads="1"/>
          </p:cNvSpPr>
          <p:nvPr/>
        </p:nvSpPr>
        <p:spPr bwMode="auto">
          <a:xfrm>
            <a:off x="457200" y="1905000"/>
            <a:ext cx="2286000" cy="1600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Ведення довідково-бібліографічного апарату, регламентованої документації та діловодства відповідно до державних документів про бібліотеку і бібліотечну справу в Україні.</a:t>
            </a:r>
            <a:endParaRPr lang="ru-RU" sz="1200" b="1"/>
          </a:p>
        </p:txBody>
      </p:sp>
      <p:sp>
        <p:nvSpPr>
          <p:cNvPr id="24582" name="Line 19"/>
          <p:cNvSpPr>
            <a:spLocks noChangeShapeType="1"/>
          </p:cNvSpPr>
          <p:nvPr/>
        </p:nvSpPr>
        <p:spPr bwMode="auto">
          <a:xfrm flipH="1">
            <a:off x="2819400" y="1066800"/>
            <a:ext cx="15240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685800" y="3810000"/>
            <a:ext cx="3124200" cy="1371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Формування в учнів навичок  незалежного бібліотечного користувача, інформаційної культури та культури читання.</a:t>
            </a:r>
            <a:endParaRPr lang="ru-RU" sz="1200" b="1"/>
          </a:p>
        </p:txBody>
      </p:sp>
      <p:sp>
        <p:nvSpPr>
          <p:cNvPr id="24584" name="Line 21"/>
          <p:cNvSpPr>
            <a:spLocks noChangeShapeType="1"/>
          </p:cNvSpPr>
          <p:nvPr/>
        </p:nvSpPr>
        <p:spPr bwMode="auto">
          <a:xfrm>
            <a:off x="6400800" y="60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5" name="Rectangle 6"/>
          <p:cNvSpPr>
            <a:spLocks noChangeArrowheads="1"/>
          </p:cNvSpPr>
          <p:nvPr/>
        </p:nvSpPr>
        <p:spPr bwMode="auto">
          <a:xfrm>
            <a:off x="6705600" y="228600"/>
            <a:ext cx="2438400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Виховання в  ліцеїстів  бережливого відношення до книги,  прищеплення любові до  книжки з метою того, щоб читання  стало внутрішньою потребою дитини</a:t>
            </a:r>
            <a:r>
              <a:rPr lang="ru-RU" sz="1200"/>
              <a:t> </a:t>
            </a:r>
          </a:p>
        </p:txBody>
      </p:sp>
      <p:sp>
        <p:nvSpPr>
          <p:cNvPr id="24586" name="Line 23"/>
          <p:cNvSpPr>
            <a:spLocks noChangeShapeType="1"/>
          </p:cNvSpPr>
          <p:nvPr/>
        </p:nvSpPr>
        <p:spPr bwMode="auto">
          <a:xfrm>
            <a:off x="5638800" y="9906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6477000" y="1905000"/>
            <a:ext cx="2286000" cy="1600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Створення умов для відкритості фондів і оперативного повідомлення читачів про зміст наявного фонду нових надходжень.</a:t>
            </a:r>
            <a:r>
              <a:rPr lang="uk-UA" sz="1200"/>
              <a:t> </a:t>
            </a:r>
            <a:endParaRPr lang="ru-RU" sz="1200"/>
          </a:p>
        </p:txBody>
      </p:sp>
      <p:sp>
        <p:nvSpPr>
          <p:cNvPr id="24588" name="Line 25"/>
          <p:cNvSpPr>
            <a:spLocks noChangeShapeType="1"/>
          </p:cNvSpPr>
          <p:nvPr/>
        </p:nvSpPr>
        <p:spPr bwMode="auto">
          <a:xfrm>
            <a:off x="4800600" y="1066800"/>
            <a:ext cx="14478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5562600" y="3810000"/>
            <a:ext cx="29718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/>
              <a:t>Надання допомоги  вчителям у науково-методичній роботі, у вивченні досягнень педагогіки, психології, нових педагогічних технологій та їх застосування на практиці</a:t>
            </a:r>
            <a:r>
              <a:rPr lang="ru-RU"/>
              <a:t> </a:t>
            </a:r>
          </a:p>
        </p:txBody>
      </p:sp>
      <p:pic>
        <p:nvPicPr>
          <p:cNvPr id="24590" name="Picture 28" descr="kniga2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5143500"/>
            <a:ext cx="2209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I:\HPSCANS\scan0004.jpg"/>
          <p:cNvPicPr>
            <a:picLocks noChangeAspect="1" noChangeArrowheads="1"/>
          </p:cNvPicPr>
          <p:nvPr/>
        </p:nvPicPr>
        <p:blipFill>
          <a:blip r:embed="rId2"/>
          <a:srcRect t="-2124"/>
          <a:stretch>
            <a:fillRect/>
          </a:stretch>
        </p:blipFill>
        <p:spPr bwMode="auto">
          <a:xfrm rot="218744">
            <a:off x="5957888" y="2373313"/>
            <a:ext cx="30226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1981200" y="76200"/>
            <a:ext cx="7467600" cy="1447800"/>
          </a:xfrm>
        </p:spPr>
        <p:txBody>
          <a:bodyPr/>
          <a:lstStyle/>
          <a:p>
            <a:pPr marL="358775" algn="ctr">
              <a:spcBef>
                <a:spcPct val="0"/>
              </a:spcBef>
              <a:buFont typeface="Arial" charset="0"/>
              <a:buNone/>
            </a:pPr>
            <a:r>
              <a:rPr lang="uk-UA" sz="2200" smtClean="0">
                <a:solidFill>
                  <a:schemeClr val="accent2"/>
                </a:solidFill>
                <a:latin typeface="Palatino Linotype" pitchFamily="18" charset="0"/>
              </a:rPr>
              <a:t>    </a:t>
            </a:r>
            <a:r>
              <a:rPr lang="uk-UA" sz="2200" b="1" smtClean="0">
                <a:latin typeface="Palatino Linotype" pitchFamily="18" charset="0"/>
              </a:rPr>
              <a:t>Свою діяльність бібліотека здійснює </a:t>
            </a:r>
          </a:p>
          <a:p>
            <a:pPr marL="358775" algn="ctr">
              <a:spcBef>
                <a:spcPct val="0"/>
              </a:spcBef>
              <a:buFont typeface="Arial" charset="0"/>
              <a:buNone/>
            </a:pPr>
            <a:r>
              <a:rPr lang="uk-UA" sz="2200" b="1" smtClean="0">
                <a:latin typeface="Palatino Linotype" pitchFamily="18" charset="0"/>
              </a:rPr>
              <a:t>відповідно до плану роботи керуючись законодавчо нормативними  документами:</a:t>
            </a:r>
            <a:endParaRPr lang="ru-RU" sz="2200" b="1" smtClean="0">
              <a:latin typeface="Palatino Linotype" pitchFamily="18" charset="0"/>
            </a:endParaRPr>
          </a:p>
        </p:txBody>
      </p:sp>
      <p:pic>
        <p:nvPicPr>
          <p:cNvPr id="25603" name="Picture 7" descr="I:\HPSCANS\scan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201863"/>
            <a:ext cx="32766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I:\HPSCANS\scan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362200"/>
            <a:ext cx="33369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I:\HPSCANS\scan0010.jpg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/>
          <a:stretch>
            <a:fillRect/>
          </a:stretch>
        </p:blipFill>
        <p:spPr bwMode="auto">
          <a:xfrm>
            <a:off x="0" y="2209800"/>
            <a:ext cx="330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I:\HPSCANS\scan0009.jpg"/>
          <p:cNvPicPr>
            <a:picLocks noChangeAspect="1" noChangeArrowheads="1"/>
          </p:cNvPicPr>
          <p:nvPr/>
        </p:nvPicPr>
        <p:blipFill>
          <a:blip r:embed="rId6"/>
          <a:srcRect l="3719" r="5197" b="10390"/>
          <a:stretch>
            <a:fillRect/>
          </a:stretch>
        </p:blipFill>
        <p:spPr bwMode="auto">
          <a:xfrm>
            <a:off x="5302250" y="1447800"/>
            <a:ext cx="38417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I:\HPSCANS\scan0008.jpg"/>
          <p:cNvPicPr>
            <a:picLocks noChangeAspect="1" noChangeArrowheads="1"/>
          </p:cNvPicPr>
          <p:nvPr/>
        </p:nvPicPr>
        <p:blipFill>
          <a:blip r:embed="rId7"/>
          <a:srcRect l="51418"/>
          <a:stretch>
            <a:fillRect/>
          </a:stretch>
        </p:blipFill>
        <p:spPr bwMode="auto">
          <a:xfrm>
            <a:off x="152400" y="0"/>
            <a:ext cx="2971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I:\HPSCANS\scan0008.jpg"/>
          <p:cNvPicPr>
            <a:picLocks noChangeAspect="1" noChangeArrowheads="1"/>
          </p:cNvPicPr>
          <p:nvPr/>
        </p:nvPicPr>
        <p:blipFill>
          <a:blip r:embed="rId7"/>
          <a:srcRect r="51607"/>
          <a:stretch>
            <a:fillRect/>
          </a:stretch>
        </p:blipFill>
        <p:spPr bwMode="auto">
          <a:xfrm>
            <a:off x="3048000" y="914400"/>
            <a:ext cx="3262313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I:\HPSCANS\scan00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81200"/>
            <a:ext cx="33305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I:\HPSCANS\scan0006.jpg"/>
          <p:cNvPicPr>
            <a:picLocks noChangeAspect="1" noChangeArrowheads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3443288" y="3810000"/>
            <a:ext cx="57007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7"/>
          <p:cNvSpPr>
            <a:spLocks noChangeArrowheads="1"/>
          </p:cNvSpPr>
          <p:nvPr/>
        </p:nvSpPr>
        <p:spPr bwMode="auto">
          <a:xfrm>
            <a:off x="4572000" y="2362200"/>
            <a:ext cx="2438400" cy="12192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B48E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b="1"/>
              <a:t>ФОНД </a:t>
            </a:r>
          </a:p>
          <a:p>
            <a:pPr algn="ctr"/>
            <a:r>
              <a:rPr lang="uk-UA" sz="2800" b="1"/>
              <a:t>БІБЛІОТЕКИ</a:t>
            </a:r>
            <a:endParaRPr lang="ru-RU" sz="2800" b="1"/>
          </a:p>
        </p:txBody>
      </p:sp>
      <p:sp>
        <p:nvSpPr>
          <p:cNvPr id="26626" name="Line 18"/>
          <p:cNvSpPr>
            <a:spLocks noChangeShapeType="1"/>
          </p:cNvSpPr>
          <p:nvPr/>
        </p:nvSpPr>
        <p:spPr bwMode="auto">
          <a:xfrm flipH="1" flipV="1">
            <a:off x="39624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27" name="AutoShape 19"/>
          <p:cNvSpPr>
            <a:spLocks noChangeArrowheads="1"/>
          </p:cNvSpPr>
          <p:nvPr/>
        </p:nvSpPr>
        <p:spPr bwMode="auto">
          <a:xfrm>
            <a:off x="2667000" y="838200"/>
            <a:ext cx="1905000" cy="990600"/>
          </a:xfrm>
          <a:prstGeom prst="flowChartAlternateProcess">
            <a:avLst/>
          </a:prstGeom>
          <a:gradFill rotWithShape="1">
            <a:gsLst>
              <a:gs pos="0">
                <a:srgbClr val="FF9966">
                  <a:alpha val="89000"/>
                </a:srgbClr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Фонд</a:t>
            </a:r>
          </a:p>
          <a:p>
            <a:pPr algn="ctr"/>
            <a:r>
              <a:rPr lang="uk-UA"/>
              <a:t>навчальної</a:t>
            </a:r>
          </a:p>
          <a:p>
            <a:pPr algn="ctr"/>
            <a:r>
              <a:rPr lang="uk-UA"/>
              <a:t>літератури</a:t>
            </a:r>
            <a:endParaRPr lang="ru-RU"/>
          </a:p>
        </p:txBody>
      </p:sp>
      <p:sp>
        <p:nvSpPr>
          <p:cNvPr id="26628" name="Line 20"/>
          <p:cNvSpPr>
            <a:spLocks noChangeShapeType="1"/>
          </p:cNvSpPr>
          <p:nvPr/>
        </p:nvSpPr>
        <p:spPr bwMode="auto">
          <a:xfrm flipV="1">
            <a:off x="57150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29" name="AutoShape 21"/>
          <p:cNvSpPr>
            <a:spLocks noChangeArrowheads="1"/>
          </p:cNvSpPr>
          <p:nvPr/>
        </p:nvSpPr>
        <p:spPr bwMode="auto">
          <a:xfrm>
            <a:off x="4876800" y="838200"/>
            <a:ext cx="1905000" cy="990600"/>
          </a:xfrm>
          <a:prstGeom prst="flowChartAlternateProcess">
            <a:avLst/>
          </a:prstGeom>
          <a:gradFill rotWithShape="1">
            <a:gsLst>
              <a:gs pos="0">
                <a:srgbClr val="FF9966">
                  <a:alpha val="99001"/>
                </a:srgbClr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Фонд видань</a:t>
            </a:r>
          </a:p>
          <a:p>
            <a:pPr algn="ctr"/>
            <a:r>
              <a:rPr lang="uk-UA"/>
              <a:t>краєзнавчої</a:t>
            </a:r>
          </a:p>
          <a:p>
            <a:pPr algn="ctr"/>
            <a:r>
              <a:rPr lang="uk-UA"/>
              <a:t>тематики</a:t>
            </a:r>
            <a:endParaRPr lang="ru-RU"/>
          </a:p>
        </p:txBody>
      </p:sp>
      <p:sp>
        <p:nvSpPr>
          <p:cNvPr id="26630" name="Line 24"/>
          <p:cNvSpPr>
            <a:spLocks noChangeShapeType="1"/>
          </p:cNvSpPr>
          <p:nvPr/>
        </p:nvSpPr>
        <p:spPr bwMode="auto">
          <a:xfrm flipV="1">
            <a:off x="7010400" y="18288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1" name="AutoShape 25"/>
          <p:cNvSpPr>
            <a:spLocks noChangeArrowheads="1"/>
          </p:cNvSpPr>
          <p:nvPr/>
        </p:nvSpPr>
        <p:spPr bwMode="auto">
          <a:xfrm>
            <a:off x="7239000" y="838200"/>
            <a:ext cx="1752600" cy="9906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Фонд </a:t>
            </a:r>
          </a:p>
          <a:p>
            <a:pPr algn="ctr"/>
            <a:r>
              <a:rPr lang="uk-UA"/>
              <a:t>художньої</a:t>
            </a:r>
          </a:p>
          <a:p>
            <a:pPr algn="ctr"/>
            <a:r>
              <a:rPr lang="uk-UA"/>
              <a:t>літератури</a:t>
            </a:r>
            <a:endParaRPr lang="ru-RU"/>
          </a:p>
        </p:txBody>
      </p:sp>
      <p:sp>
        <p:nvSpPr>
          <p:cNvPr id="26632" name="AutoShape 10"/>
          <p:cNvSpPr>
            <a:spLocks noChangeArrowheads="1"/>
          </p:cNvSpPr>
          <p:nvPr/>
        </p:nvSpPr>
        <p:spPr bwMode="auto">
          <a:xfrm>
            <a:off x="2667000" y="4267200"/>
            <a:ext cx="2209800" cy="10668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Фонд</a:t>
            </a:r>
          </a:p>
          <a:p>
            <a:pPr algn="ctr"/>
            <a:r>
              <a:rPr lang="ru-RU" sz="2000"/>
              <a:t>пер</a:t>
            </a:r>
            <a:r>
              <a:rPr lang="uk-UA" sz="2000"/>
              <a:t>іодичних </a:t>
            </a:r>
          </a:p>
          <a:p>
            <a:pPr algn="ctr"/>
            <a:r>
              <a:rPr lang="uk-UA" sz="2000"/>
              <a:t>видань</a:t>
            </a:r>
            <a:endParaRPr lang="ru-RU" sz="2000"/>
          </a:p>
        </p:txBody>
      </p:sp>
      <p:sp>
        <p:nvSpPr>
          <p:cNvPr id="26633" name="AutoShape 13"/>
          <p:cNvSpPr>
            <a:spLocks noChangeArrowheads="1"/>
          </p:cNvSpPr>
          <p:nvPr/>
        </p:nvSpPr>
        <p:spPr bwMode="auto">
          <a:xfrm>
            <a:off x="6934200" y="4191000"/>
            <a:ext cx="2057400" cy="12192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Довідково-</a:t>
            </a:r>
          </a:p>
          <a:p>
            <a:pPr algn="ctr"/>
            <a:r>
              <a:rPr lang="uk-UA" sz="2000"/>
              <a:t>інформаційний</a:t>
            </a:r>
          </a:p>
          <a:p>
            <a:pPr algn="ctr"/>
            <a:r>
              <a:rPr lang="uk-UA" sz="2000"/>
              <a:t>фонд</a:t>
            </a:r>
            <a:endParaRPr lang="ru-RU" sz="2000"/>
          </a:p>
        </p:txBody>
      </p:sp>
      <p:sp>
        <p:nvSpPr>
          <p:cNvPr id="26634" name="Line 14"/>
          <p:cNvSpPr>
            <a:spLocks noChangeShapeType="1"/>
          </p:cNvSpPr>
          <p:nvPr/>
        </p:nvSpPr>
        <p:spPr bwMode="auto">
          <a:xfrm flipH="1">
            <a:off x="3962400" y="35814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5" name="Line 15"/>
          <p:cNvSpPr>
            <a:spLocks noChangeShapeType="1"/>
          </p:cNvSpPr>
          <p:nvPr/>
        </p:nvSpPr>
        <p:spPr bwMode="auto">
          <a:xfrm>
            <a:off x="6934200" y="3581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6" name="Line 16"/>
          <p:cNvSpPr>
            <a:spLocks noChangeShapeType="1"/>
          </p:cNvSpPr>
          <p:nvPr/>
        </p:nvSpPr>
        <p:spPr bwMode="auto">
          <a:xfrm>
            <a:off x="5867400" y="3581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7" name="AutoShape 17"/>
          <p:cNvSpPr>
            <a:spLocks noChangeArrowheads="1"/>
          </p:cNvSpPr>
          <p:nvPr/>
        </p:nvSpPr>
        <p:spPr bwMode="auto">
          <a:xfrm>
            <a:off x="4343400" y="5562600"/>
            <a:ext cx="2971800" cy="10668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Аудіовізуальні документи</a:t>
            </a:r>
          </a:p>
          <a:p>
            <a:pPr algn="ctr"/>
            <a:r>
              <a:rPr lang="ru-RU"/>
              <a:t>та електронні видання</a:t>
            </a:r>
          </a:p>
        </p:txBody>
      </p:sp>
      <p:sp>
        <p:nvSpPr>
          <p:cNvPr id="26638" name="Rectangle 15"/>
          <p:cNvSpPr>
            <a:spLocks noChangeArrowheads="1"/>
          </p:cNvSpPr>
          <p:nvPr/>
        </p:nvSpPr>
        <p:spPr bwMode="auto">
          <a:xfrm>
            <a:off x="228600" y="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i="1"/>
              <a:t>Бібліотека…</a:t>
            </a:r>
            <a:r>
              <a:rPr lang="en-US" sz="2000" b="1" i="1"/>
              <a:t> </a:t>
            </a:r>
            <a:r>
              <a:rPr lang="uk-UA" sz="2000" b="1" i="1"/>
              <a:t>Тиша…</a:t>
            </a:r>
            <a:r>
              <a:rPr lang="en-US" sz="2000" b="1" i="1"/>
              <a:t> </a:t>
            </a:r>
            <a:r>
              <a:rPr lang="uk-UA" sz="2000" b="1" i="1"/>
              <a:t>Століття...</a:t>
            </a:r>
            <a:r>
              <a:rPr lang="en-US" sz="2000" b="1" i="1"/>
              <a:t> </a:t>
            </a:r>
            <a:r>
              <a:rPr lang="uk-UA" sz="2000" b="1" i="1"/>
              <a:t> Історія і тисячі імен…</a:t>
            </a:r>
            <a:r>
              <a:rPr lang="en-US" sz="2000" b="1" i="1"/>
              <a:t> </a:t>
            </a:r>
            <a:r>
              <a:rPr lang="uk-UA" sz="2000" b="1" i="1"/>
              <a:t>Тут зібрані думки, ідеї світу разом із мудрістю віків…</a:t>
            </a:r>
            <a:endParaRPr lang="ru-RU" sz="2000" b="1" i="1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533400" y="-152400"/>
            <a:ext cx="9144000" cy="1143000"/>
          </a:xfrm>
        </p:spPr>
        <p:txBody>
          <a:bodyPr/>
          <a:lstStyle/>
          <a:p>
            <a:r>
              <a:rPr lang="ru-RU" smtClean="0">
                <a:solidFill>
                  <a:schemeClr val="accent2"/>
                </a:solidFill>
                <a:latin typeface="Palatino Linotype" pitchFamily="18" charset="0"/>
              </a:rPr>
              <a:t>    </a:t>
            </a:r>
            <a:r>
              <a:rPr lang="ru-RU" sz="4000" b="1" u="sng" smtClean="0">
                <a:solidFill>
                  <a:schemeClr val="accent2"/>
                </a:solidFill>
                <a:latin typeface="Palatino Linotype" pitchFamily="18" charset="0"/>
              </a:rPr>
              <a:t>Система роботи бібліотеки</a:t>
            </a:r>
          </a:p>
        </p:txBody>
      </p:sp>
      <p:sp>
        <p:nvSpPr>
          <p:cNvPr id="27650" name="AutoShape 4"/>
          <p:cNvSpPr>
            <a:spLocks noChangeArrowheads="1"/>
          </p:cNvSpPr>
          <p:nvPr/>
        </p:nvSpPr>
        <p:spPr bwMode="auto">
          <a:xfrm>
            <a:off x="4495800" y="2895600"/>
            <a:ext cx="2133600" cy="762000"/>
          </a:xfrm>
          <a:prstGeom prst="flowChartAlternate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/>
              <a:t>БІБЛІОТЕКА</a:t>
            </a:r>
            <a:endParaRPr lang="ru-RU" sz="2400" b="1"/>
          </a:p>
        </p:txBody>
      </p:sp>
      <p:sp>
        <p:nvSpPr>
          <p:cNvPr id="27651" name="Line 5"/>
          <p:cNvSpPr>
            <a:spLocks noChangeShapeType="1"/>
          </p:cNvSpPr>
          <p:nvPr/>
        </p:nvSpPr>
        <p:spPr bwMode="auto">
          <a:xfrm flipH="1" flipV="1">
            <a:off x="3810000" y="2667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AutoShape 6"/>
          <p:cNvSpPr>
            <a:spLocks noChangeArrowheads="1"/>
          </p:cNvSpPr>
          <p:nvPr/>
        </p:nvSpPr>
        <p:spPr bwMode="auto">
          <a:xfrm>
            <a:off x="1905000" y="2133600"/>
            <a:ext cx="1905000" cy="8382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uk-UA">
              <a:latin typeface="Arial" charset="0"/>
            </a:endParaRPr>
          </a:p>
          <a:p>
            <a:pPr algn="ctr"/>
            <a:r>
              <a:rPr lang="uk-UA">
                <a:latin typeface="Papyrus" pitchFamily="66" charset="0"/>
              </a:rPr>
              <a:t>Інформаційно-бібліографічна </a:t>
            </a:r>
          </a:p>
          <a:p>
            <a:pPr algn="ctr"/>
            <a:endParaRPr lang="ru-RU">
              <a:latin typeface="Papyrus" pitchFamily="66" charset="0"/>
            </a:endParaRPr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 flipH="1" flipV="1">
            <a:off x="4648200" y="20574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AutoShape 8"/>
          <p:cNvSpPr>
            <a:spLocks noChangeArrowheads="1"/>
          </p:cNvSpPr>
          <p:nvPr/>
        </p:nvSpPr>
        <p:spPr bwMode="auto">
          <a:xfrm>
            <a:off x="3733800" y="1295400"/>
            <a:ext cx="1752600" cy="7620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200"/>
              <a:t>Масова </a:t>
            </a:r>
          </a:p>
          <a:p>
            <a:pPr algn="ctr"/>
            <a:r>
              <a:rPr lang="uk-UA" sz="2200"/>
              <a:t>робота</a:t>
            </a:r>
            <a:endParaRPr lang="ru-RU" sz="2200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 flipV="1">
            <a:off x="5943600" y="2057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AutoShape 10"/>
          <p:cNvSpPr>
            <a:spLocks noChangeArrowheads="1"/>
          </p:cNvSpPr>
          <p:nvPr/>
        </p:nvSpPr>
        <p:spPr bwMode="auto">
          <a:xfrm>
            <a:off x="5867400" y="1219200"/>
            <a:ext cx="1676400" cy="8382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Робота з</a:t>
            </a:r>
          </a:p>
          <a:p>
            <a:pPr algn="ctr"/>
            <a:r>
              <a:rPr lang="uk-UA"/>
              <a:t> учнями</a:t>
            </a:r>
            <a:endParaRPr lang="ru-RU"/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 flipV="1">
            <a:off x="6400800" y="2590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8" name="AutoShape 12"/>
          <p:cNvSpPr>
            <a:spLocks noChangeArrowheads="1"/>
          </p:cNvSpPr>
          <p:nvPr/>
        </p:nvSpPr>
        <p:spPr bwMode="auto">
          <a:xfrm>
            <a:off x="7391400" y="2362200"/>
            <a:ext cx="1600200" cy="6858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Робота з</a:t>
            </a:r>
          </a:p>
          <a:p>
            <a:pPr algn="ctr"/>
            <a:r>
              <a:rPr lang="uk-UA" sz="2000"/>
              <a:t>батьками</a:t>
            </a:r>
            <a:endParaRPr lang="ru-RU" sz="2000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>
            <a:off x="6629400" y="3352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AutoShape 14"/>
          <p:cNvSpPr>
            <a:spLocks noChangeArrowheads="1"/>
          </p:cNvSpPr>
          <p:nvPr/>
        </p:nvSpPr>
        <p:spPr bwMode="auto">
          <a:xfrm>
            <a:off x="7391400" y="3276600"/>
            <a:ext cx="1371600" cy="8382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Робота з </a:t>
            </a:r>
          </a:p>
          <a:p>
            <a:pPr algn="ctr"/>
            <a:r>
              <a:rPr lang="uk-UA"/>
              <a:t>вчителями</a:t>
            </a:r>
            <a:endParaRPr lang="ru-RU"/>
          </a:p>
        </p:txBody>
      </p:sp>
      <p:sp>
        <p:nvSpPr>
          <p:cNvPr id="27661" name="Line 15"/>
          <p:cNvSpPr>
            <a:spLocks noChangeShapeType="1"/>
          </p:cNvSpPr>
          <p:nvPr/>
        </p:nvSpPr>
        <p:spPr bwMode="auto">
          <a:xfrm>
            <a:off x="6477000" y="3657600"/>
            <a:ext cx="1143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2" name="AutoShape 16"/>
          <p:cNvSpPr>
            <a:spLocks noChangeArrowheads="1"/>
          </p:cNvSpPr>
          <p:nvPr/>
        </p:nvSpPr>
        <p:spPr bwMode="auto">
          <a:xfrm>
            <a:off x="7162800" y="4572000"/>
            <a:ext cx="1752600" cy="9144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Краєзнавча </a:t>
            </a:r>
          </a:p>
          <a:p>
            <a:pPr algn="ctr"/>
            <a:r>
              <a:rPr lang="uk-UA" sz="2000"/>
              <a:t>робота</a:t>
            </a:r>
            <a:endParaRPr lang="ru-RU" sz="2000"/>
          </a:p>
        </p:txBody>
      </p:sp>
      <p:sp>
        <p:nvSpPr>
          <p:cNvPr id="27663" name="Line 17"/>
          <p:cNvSpPr>
            <a:spLocks noChangeShapeType="1"/>
          </p:cNvSpPr>
          <p:nvPr/>
        </p:nvSpPr>
        <p:spPr bwMode="auto">
          <a:xfrm>
            <a:off x="6096000" y="3657600"/>
            <a:ext cx="381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4" name="AutoShape 18"/>
          <p:cNvSpPr>
            <a:spLocks noChangeArrowheads="1"/>
          </p:cNvSpPr>
          <p:nvPr/>
        </p:nvSpPr>
        <p:spPr bwMode="auto">
          <a:xfrm>
            <a:off x="5562600" y="5638800"/>
            <a:ext cx="2438400" cy="10668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Робота </a:t>
            </a:r>
            <a:r>
              <a:rPr lang="ru-RU"/>
              <a:t>по вивченню</a:t>
            </a:r>
          </a:p>
          <a:p>
            <a:pPr algn="ctr"/>
            <a:r>
              <a:rPr lang="ru-RU"/>
              <a:t>та розвитку</a:t>
            </a:r>
          </a:p>
          <a:p>
            <a:pPr algn="ctr"/>
            <a:r>
              <a:rPr lang="ru-RU"/>
              <a:t>читацьких </a:t>
            </a:r>
            <a:r>
              <a:rPr lang="uk-UA"/>
              <a:t>інтересів</a:t>
            </a:r>
            <a:endParaRPr lang="ru-RU"/>
          </a:p>
        </p:txBody>
      </p:sp>
      <p:sp>
        <p:nvSpPr>
          <p:cNvPr id="27665" name="Line 19"/>
          <p:cNvSpPr>
            <a:spLocks noChangeShapeType="1"/>
          </p:cNvSpPr>
          <p:nvPr/>
        </p:nvSpPr>
        <p:spPr bwMode="auto">
          <a:xfrm flipH="1">
            <a:off x="4800600" y="3657600"/>
            <a:ext cx="53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6" name="AutoShape 20"/>
          <p:cNvSpPr>
            <a:spLocks noChangeArrowheads="1"/>
          </p:cNvSpPr>
          <p:nvPr/>
        </p:nvSpPr>
        <p:spPr bwMode="auto">
          <a:xfrm>
            <a:off x="3124200" y="5029200"/>
            <a:ext cx="2362200" cy="11430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Робота та </a:t>
            </a:r>
          </a:p>
          <a:p>
            <a:pPr algn="ctr"/>
            <a:r>
              <a:rPr lang="uk-UA"/>
              <a:t>комплектування</a:t>
            </a:r>
          </a:p>
          <a:p>
            <a:pPr algn="ctr"/>
            <a:r>
              <a:rPr lang="uk-UA"/>
              <a:t>бібліографічного </a:t>
            </a:r>
          </a:p>
          <a:p>
            <a:pPr algn="ctr"/>
            <a:r>
              <a:rPr lang="uk-UA"/>
              <a:t>фонду</a:t>
            </a:r>
            <a:endParaRPr lang="ru-RU"/>
          </a:p>
        </p:txBody>
      </p:sp>
      <p:sp>
        <p:nvSpPr>
          <p:cNvPr id="27667" name="Line 21"/>
          <p:cNvSpPr>
            <a:spLocks noChangeShapeType="1"/>
          </p:cNvSpPr>
          <p:nvPr/>
        </p:nvSpPr>
        <p:spPr bwMode="auto">
          <a:xfrm flipH="1">
            <a:off x="3810000" y="36576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8" name="AutoShape 22"/>
          <p:cNvSpPr>
            <a:spLocks noChangeArrowheads="1"/>
          </p:cNvSpPr>
          <p:nvPr/>
        </p:nvSpPr>
        <p:spPr bwMode="auto">
          <a:xfrm>
            <a:off x="2057400" y="3886200"/>
            <a:ext cx="1752600" cy="9144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Методична </a:t>
            </a:r>
          </a:p>
          <a:p>
            <a:pPr algn="ctr"/>
            <a:r>
              <a:rPr lang="uk-UA" sz="2000"/>
              <a:t>робота</a:t>
            </a:r>
            <a:endParaRPr lang="ru-RU" sz="2000"/>
          </a:p>
        </p:txBody>
      </p:sp>
      <p:sp>
        <p:nvSpPr>
          <p:cNvPr id="27669" name="Line 22"/>
          <p:cNvSpPr>
            <a:spLocks noChangeShapeType="1"/>
          </p:cNvSpPr>
          <p:nvPr/>
        </p:nvSpPr>
        <p:spPr bwMode="auto">
          <a:xfrm flipH="1">
            <a:off x="2057400" y="3200400"/>
            <a:ext cx="2438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0" name="AutoShape 24"/>
          <p:cNvSpPr>
            <a:spLocks noChangeArrowheads="1"/>
          </p:cNvSpPr>
          <p:nvPr/>
        </p:nvSpPr>
        <p:spPr bwMode="auto">
          <a:xfrm>
            <a:off x="304800" y="3048000"/>
            <a:ext cx="1676400" cy="990600"/>
          </a:xfrm>
          <a:prstGeom prst="flowChartAlternateProcess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  Довідково- </a:t>
            </a:r>
          </a:p>
          <a:p>
            <a:pPr algn="ctr"/>
            <a:r>
              <a:rPr lang="uk-UA"/>
              <a:t>бібліографічна</a:t>
            </a:r>
          </a:p>
          <a:p>
            <a:pPr algn="ctr"/>
            <a:r>
              <a:rPr lang="uk-UA"/>
              <a:t>робота</a:t>
            </a:r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9" name="Picture 14" descr="scan0015"/>
          <p:cNvPicPr>
            <a:picLocks noChangeAspect="1" noChangeArrowheads="1"/>
          </p:cNvPicPr>
          <p:nvPr/>
        </p:nvPicPr>
        <p:blipFill>
          <a:blip r:embed="rId2"/>
          <a:srcRect r="36090" b="26718"/>
          <a:stretch>
            <a:fillRect/>
          </a:stretch>
        </p:blipFill>
        <p:spPr bwMode="auto">
          <a:xfrm>
            <a:off x="7239000" y="2743200"/>
            <a:ext cx="16541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3200400" y="304800"/>
            <a:ext cx="2590800" cy="914400"/>
          </a:xfrm>
          <a:prstGeom prst="rect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1600" b="1"/>
              <a:t>Робота по</a:t>
            </a:r>
            <a:r>
              <a:rPr lang="en-US" sz="1600" b="1"/>
              <a:t> </a:t>
            </a:r>
            <a:r>
              <a:rPr lang="uk-UA" sz="1600" b="1"/>
              <a:t>комплектуванню</a:t>
            </a:r>
            <a:br>
              <a:rPr lang="uk-UA" sz="1600" b="1"/>
            </a:br>
            <a:r>
              <a:rPr lang="en-US" sz="1600" b="1"/>
              <a:t>    </a:t>
            </a:r>
            <a:r>
              <a:rPr lang="uk-UA" sz="1600" b="1"/>
              <a:t>бібліотечного фонду</a:t>
            </a:r>
            <a:endParaRPr lang="ru-RU" sz="1600" b="1"/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457200" y="914400"/>
            <a:ext cx="1981200" cy="2514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/>
              <a:t>                     Отримання</a:t>
            </a:r>
          </a:p>
          <a:p>
            <a:endParaRPr lang="uk-UA" sz="1600" b="1"/>
          </a:p>
          <a:p>
            <a:pPr>
              <a:buFontTx/>
              <a:buChar char="•"/>
            </a:pPr>
            <a:r>
              <a:rPr lang="uk-UA" sz="1200" b="1"/>
              <a:t> штемпелювання</a:t>
            </a:r>
          </a:p>
          <a:p>
            <a:pPr>
              <a:buFontTx/>
              <a:buChar char="•"/>
            </a:pPr>
            <a:r>
              <a:rPr lang="uk-UA" sz="1200" b="1"/>
              <a:t> запис в інвентарну, сумарну книгу</a:t>
            </a:r>
          </a:p>
          <a:p>
            <a:pPr>
              <a:buFontTx/>
              <a:buChar char="•"/>
            </a:pPr>
            <a:r>
              <a:rPr lang="uk-UA" sz="1200" b="1"/>
              <a:t> влиття  в картотеку</a:t>
            </a:r>
          </a:p>
          <a:p>
            <a:pPr>
              <a:buFontTx/>
              <a:buChar char="•"/>
            </a:pPr>
            <a:r>
              <a:rPr lang="uk-UA" sz="1200" b="1"/>
              <a:t> предметний журнал обліку</a:t>
            </a:r>
          </a:p>
          <a:p>
            <a:pPr>
              <a:buFontTx/>
              <a:buChar char="•"/>
            </a:pPr>
            <a:r>
              <a:rPr lang="uk-UA" sz="1200" b="1"/>
              <a:t> журнал обліку по класах</a:t>
            </a:r>
            <a:endParaRPr lang="ru-RU" sz="1200" b="1"/>
          </a:p>
        </p:txBody>
      </p:sp>
      <p:sp>
        <p:nvSpPr>
          <p:cNvPr id="28676" name="AutoShape 9"/>
          <p:cNvSpPr>
            <a:spLocks noChangeArrowheads="1"/>
          </p:cNvSpPr>
          <p:nvPr/>
        </p:nvSpPr>
        <p:spPr bwMode="auto">
          <a:xfrm>
            <a:off x="6934200" y="381000"/>
            <a:ext cx="2209800" cy="23622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/>
              <a:t>Організаційний облік книжкового фонду</a:t>
            </a:r>
          </a:p>
          <a:p>
            <a:endParaRPr lang="uk-UA" sz="1600" b="1"/>
          </a:p>
          <a:p>
            <a:pPr>
              <a:buFontTx/>
              <a:buChar char="•"/>
            </a:pPr>
            <a:r>
              <a:rPr lang="uk-UA" sz="1200" b="1"/>
              <a:t> оформлення папок для роботи бібліотекаря</a:t>
            </a:r>
          </a:p>
          <a:p>
            <a:pPr>
              <a:buFontTx/>
              <a:buChar char="•"/>
            </a:pPr>
            <a:r>
              <a:rPr lang="uk-UA" sz="1200" b="1"/>
              <a:t> розміщення книжкового фонду для вільного</a:t>
            </a:r>
          </a:p>
          <a:p>
            <a:r>
              <a:rPr lang="uk-UA" sz="1200" b="1"/>
              <a:t>доступу </a:t>
            </a:r>
          </a:p>
          <a:p>
            <a:endParaRPr lang="uk-UA" sz="1200" b="1"/>
          </a:p>
          <a:p>
            <a:endParaRPr lang="ru-RU" sz="1200"/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4953000" y="12192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8" name="AutoShape 11"/>
          <p:cNvSpPr>
            <a:spLocks noChangeArrowheads="1"/>
          </p:cNvSpPr>
          <p:nvPr/>
        </p:nvSpPr>
        <p:spPr bwMode="auto">
          <a:xfrm>
            <a:off x="4724400" y="1981200"/>
            <a:ext cx="2057400" cy="2667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/>
              <a:t>             Комплектування</a:t>
            </a:r>
          </a:p>
          <a:p>
            <a:endParaRPr lang="uk-UA" sz="1600" b="1"/>
          </a:p>
          <a:p>
            <a:pPr>
              <a:buFontTx/>
              <a:buChar char="•"/>
            </a:pPr>
            <a:r>
              <a:rPr lang="uk-UA" sz="1200" b="1"/>
              <a:t> аналіз забезпеченості</a:t>
            </a:r>
          </a:p>
          <a:p>
            <a:pPr>
              <a:buFontTx/>
              <a:buChar char="•"/>
            </a:pPr>
            <a:r>
              <a:rPr lang="uk-UA" sz="1200" b="1"/>
              <a:t> замовлення на підручники</a:t>
            </a:r>
          </a:p>
          <a:p>
            <a:pPr>
              <a:buFontTx/>
              <a:buChar char="•"/>
            </a:pPr>
            <a:r>
              <a:rPr lang="uk-UA" sz="1200" b="1"/>
              <a:t> звіти</a:t>
            </a:r>
          </a:p>
          <a:p>
            <a:pPr>
              <a:buFontTx/>
              <a:buChar char="•"/>
            </a:pPr>
            <a:r>
              <a:rPr lang="uk-UA" sz="1200" b="1"/>
              <a:t> вилучення з фонду застарілої л-ри</a:t>
            </a:r>
          </a:p>
          <a:p>
            <a:pPr>
              <a:buFontTx/>
              <a:buChar char="•"/>
            </a:pPr>
            <a:r>
              <a:rPr lang="uk-UA" sz="1200" b="1"/>
              <a:t> звірка документів з  бухгалтерією</a:t>
            </a:r>
            <a:endParaRPr lang="ru-RU" sz="1200" b="1"/>
          </a:p>
        </p:txBody>
      </p:sp>
      <p:sp>
        <p:nvSpPr>
          <p:cNvPr id="28679" name="Line 12"/>
          <p:cNvSpPr>
            <a:spLocks noChangeShapeType="1"/>
          </p:cNvSpPr>
          <p:nvPr/>
        </p:nvSpPr>
        <p:spPr bwMode="auto">
          <a:xfrm flipH="1">
            <a:off x="2514600" y="685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0" name="AutoShape 13"/>
          <p:cNvSpPr>
            <a:spLocks noChangeArrowheads="1"/>
          </p:cNvSpPr>
          <p:nvPr/>
        </p:nvSpPr>
        <p:spPr bwMode="auto">
          <a:xfrm>
            <a:off x="2514600" y="1905000"/>
            <a:ext cx="2057400" cy="2438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/>
              <a:t>Видача літератури</a:t>
            </a:r>
          </a:p>
          <a:p>
            <a:pPr algn="ctr"/>
            <a:endParaRPr lang="uk-UA" sz="1600" b="1"/>
          </a:p>
          <a:p>
            <a:pPr>
              <a:buFontTx/>
              <a:buChar char="•"/>
            </a:pPr>
            <a:r>
              <a:rPr lang="uk-UA" sz="1200" b="1"/>
              <a:t> розподіл підручників по групах</a:t>
            </a:r>
          </a:p>
          <a:p>
            <a:pPr>
              <a:buFontTx/>
              <a:buChar char="•"/>
            </a:pPr>
            <a:r>
              <a:rPr lang="uk-UA" sz="1200" b="1"/>
              <a:t> запис у формуляри</a:t>
            </a:r>
          </a:p>
          <a:p>
            <a:pPr>
              <a:buFontTx/>
              <a:buChar char="•"/>
            </a:pPr>
            <a:r>
              <a:rPr lang="uk-UA" sz="1200" b="1"/>
              <a:t> видача і рух протягом року</a:t>
            </a:r>
          </a:p>
          <a:p>
            <a:endParaRPr lang="uk-UA" sz="1200" b="1"/>
          </a:p>
        </p:txBody>
      </p:sp>
      <p:pic>
        <p:nvPicPr>
          <p:cNvPr id="24587" name="Picture 12" descr="scan0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2743200"/>
            <a:ext cx="19812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5" descr="scan0016"/>
          <p:cNvPicPr>
            <a:picLocks noChangeAspect="1" noChangeArrowheads="1"/>
          </p:cNvPicPr>
          <p:nvPr/>
        </p:nvPicPr>
        <p:blipFill>
          <a:blip r:embed="rId4"/>
          <a:srcRect t="13635" r="18182"/>
          <a:stretch>
            <a:fillRect/>
          </a:stretch>
        </p:blipFill>
        <p:spPr bwMode="auto">
          <a:xfrm>
            <a:off x="7162800" y="2895600"/>
            <a:ext cx="17319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Line 12"/>
          <p:cNvSpPr>
            <a:spLocks noChangeShapeType="1"/>
          </p:cNvSpPr>
          <p:nvPr/>
        </p:nvSpPr>
        <p:spPr bwMode="auto">
          <a:xfrm flipH="1">
            <a:off x="3352800" y="12192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4588" name="Picture 13" descr="scan0014"/>
          <p:cNvPicPr>
            <a:picLocks noChangeAspect="1" noChangeArrowheads="1"/>
          </p:cNvPicPr>
          <p:nvPr/>
        </p:nvPicPr>
        <p:blipFill>
          <a:blip r:embed="rId5"/>
          <a:srcRect r="7439" b="6250"/>
          <a:stretch>
            <a:fillRect/>
          </a:stretch>
        </p:blipFill>
        <p:spPr bwMode="auto">
          <a:xfrm>
            <a:off x="7010400" y="2895600"/>
            <a:ext cx="18288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6" descr="scan0017"/>
          <p:cNvPicPr>
            <a:picLocks noChangeAspect="1" noChangeArrowheads="1"/>
          </p:cNvPicPr>
          <p:nvPr/>
        </p:nvPicPr>
        <p:blipFill>
          <a:blip r:embed="rId6"/>
          <a:srcRect t="5728" r="6282"/>
          <a:stretch>
            <a:fillRect/>
          </a:stretch>
        </p:blipFill>
        <p:spPr bwMode="auto">
          <a:xfrm>
            <a:off x="7162800" y="2971800"/>
            <a:ext cx="17526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Line 10"/>
          <p:cNvSpPr>
            <a:spLocks noChangeShapeType="1"/>
          </p:cNvSpPr>
          <p:nvPr/>
        </p:nvSpPr>
        <p:spPr bwMode="auto">
          <a:xfrm>
            <a:off x="5791200" y="685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8687" name="Picture 16" descr="kniga19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45720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914400"/>
          </a:xfrm>
        </p:spPr>
        <p:txBody>
          <a:bodyPr/>
          <a:lstStyle/>
          <a:p>
            <a:r>
              <a:rPr lang="uk-UA" sz="3600" smtClean="0"/>
              <a:t>    </a:t>
            </a:r>
            <a: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  <a:t>Довідково</a:t>
            </a:r>
            <a:r>
              <a:rPr lang="en-US" sz="3600" b="1" u="sng" smtClean="0">
                <a:solidFill>
                  <a:schemeClr val="accent2"/>
                </a:solidFill>
                <a:latin typeface="Palatino Linotype" pitchFamily="18" charset="0"/>
              </a:rPr>
              <a:t>-</a:t>
            </a:r>
            <a: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  <a:t>бібліографічна</a:t>
            </a:r>
            <a:b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  <a:t>робота</a:t>
            </a:r>
            <a:endParaRPr lang="ru-RU" sz="36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29698" name="Oval 4"/>
          <p:cNvSpPr>
            <a:spLocks noChangeArrowheads="1"/>
          </p:cNvSpPr>
          <p:nvPr/>
        </p:nvSpPr>
        <p:spPr bwMode="auto">
          <a:xfrm>
            <a:off x="3733800" y="1143000"/>
            <a:ext cx="1447800" cy="5334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каталоги</a:t>
            </a:r>
          </a:p>
        </p:txBody>
      </p:sp>
      <p:sp>
        <p:nvSpPr>
          <p:cNvPr id="29699" name="Line 5"/>
          <p:cNvSpPr>
            <a:spLocks noChangeShapeType="1"/>
          </p:cNvSpPr>
          <p:nvPr/>
        </p:nvSpPr>
        <p:spPr bwMode="auto">
          <a:xfrm flipV="1">
            <a:off x="5181600" y="9906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>
            <a:off x="5181600" y="1371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5181600" y="1371600"/>
            <a:ext cx="1905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6400800" y="609600"/>
            <a:ext cx="14478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алфавітний</a:t>
            </a:r>
          </a:p>
        </p:txBody>
      </p:sp>
      <p:sp>
        <p:nvSpPr>
          <p:cNvPr id="29703" name="AutoShape 9"/>
          <p:cNvSpPr>
            <a:spLocks noChangeArrowheads="1"/>
          </p:cNvSpPr>
          <p:nvPr/>
        </p:nvSpPr>
        <p:spPr bwMode="auto">
          <a:xfrm>
            <a:off x="6629400" y="1066800"/>
            <a:ext cx="16764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систематичний</a:t>
            </a:r>
            <a:endParaRPr lang="ru-RU"/>
          </a:p>
        </p:txBody>
      </p:sp>
      <p:sp>
        <p:nvSpPr>
          <p:cNvPr id="29704" name="AutoShape 10"/>
          <p:cNvSpPr>
            <a:spLocks noChangeArrowheads="1"/>
          </p:cNvSpPr>
          <p:nvPr/>
        </p:nvSpPr>
        <p:spPr bwMode="auto">
          <a:xfrm>
            <a:off x="7086600" y="1524000"/>
            <a:ext cx="14478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предметний</a:t>
            </a:r>
            <a:endParaRPr lang="ru-RU"/>
          </a:p>
        </p:txBody>
      </p:sp>
      <p:sp>
        <p:nvSpPr>
          <p:cNvPr id="29705" name="AutoShape 11"/>
          <p:cNvSpPr>
            <a:spLocks noChangeArrowheads="1"/>
          </p:cNvSpPr>
          <p:nvPr/>
        </p:nvSpPr>
        <p:spPr bwMode="auto">
          <a:xfrm>
            <a:off x="5638800" y="19812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систематична картотека статей</a:t>
            </a:r>
            <a:endParaRPr lang="ru-RU" sz="1600"/>
          </a:p>
        </p:txBody>
      </p:sp>
      <p:sp>
        <p:nvSpPr>
          <p:cNvPr id="29706" name="AutoShape 13"/>
          <p:cNvSpPr>
            <a:spLocks noChangeArrowheads="1"/>
          </p:cNvSpPr>
          <p:nvPr/>
        </p:nvSpPr>
        <p:spPr bwMode="auto">
          <a:xfrm>
            <a:off x="5638800" y="24384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>
                <a:latin typeface="Papyrus" pitchFamily="66" charset="0"/>
              </a:rPr>
              <a:t>тематичні картотеки</a:t>
            </a:r>
            <a:endParaRPr lang="ru-RU" sz="1600">
              <a:latin typeface="Papyrus" pitchFamily="66" charset="0"/>
            </a:endParaRPr>
          </a:p>
        </p:txBody>
      </p:sp>
      <p:sp>
        <p:nvSpPr>
          <p:cNvPr id="29707" name="AutoShape 14"/>
          <p:cNvSpPr>
            <a:spLocks noChangeArrowheads="1"/>
          </p:cNvSpPr>
          <p:nvPr/>
        </p:nvSpPr>
        <p:spPr bwMode="auto">
          <a:xfrm>
            <a:off x="5638800" y="38100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підручники</a:t>
            </a:r>
            <a:endParaRPr lang="ru-RU" sz="1600"/>
          </a:p>
        </p:txBody>
      </p:sp>
      <p:sp>
        <p:nvSpPr>
          <p:cNvPr id="29708" name="AutoShape 15"/>
          <p:cNvSpPr>
            <a:spLocks noChangeArrowheads="1"/>
          </p:cNvSpPr>
          <p:nvPr/>
        </p:nvSpPr>
        <p:spPr bwMode="auto">
          <a:xfrm>
            <a:off x="5638800" y="33528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предметні картотеки</a:t>
            </a:r>
            <a:endParaRPr lang="ru-RU" sz="1600"/>
          </a:p>
        </p:txBody>
      </p:sp>
      <p:sp>
        <p:nvSpPr>
          <p:cNvPr id="29709" name="AutoShape 16"/>
          <p:cNvSpPr>
            <a:spLocks noChangeArrowheads="1"/>
          </p:cNvSpPr>
          <p:nvPr/>
        </p:nvSpPr>
        <p:spPr bwMode="auto">
          <a:xfrm>
            <a:off x="5638800" y="28956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картотеки персоналій</a:t>
            </a:r>
            <a:endParaRPr lang="ru-RU" sz="1600"/>
          </a:p>
        </p:txBody>
      </p:sp>
      <p:sp>
        <p:nvSpPr>
          <p:cNvPr id="29710" name="Line 17"/>
          <p:cNvSpPr>
            <a:spLocks noChangeShapeType="1"/>
          </p:cNvSpPr>
          <p:nvPr/>
        </p:nvSpPr>
        <p:spPr bwMode="auto">
          <a:xfrm>
            <a:off x="5334000" y="20574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1" name="Line 18"/>
          <p:cNvSpPr>
            <a:spLocks noChangeShapeType="1"/>
          </p:cNvSpPr>
          <p:nvPr/>
        </p:nvSpPr>
        <p:spPr bwMode="auto">
          <a:xfrm>
            <a:off x="53340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12" name="Line 19"/>
          <p:cNvSpPr>
            <a:spLocks noChangeShapeType="1"/>
          </p:cNvSpPr>
          <p:nvPr/>
        </p:nvSpPr>
        <p:spPr bwMode="auto">
          <a:xfrm>
            <a:off x="5334000" y="2667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13" name="Line 20"/>
          <p:cNvSpPr>
            <a:spLocks noChangeShapeType="1"/>
          </p:cNvSpPr>
          <p:nvPr/>
        </p:nvSpPr>
        <p:spPr bwMode="auto">
          <a:xfrm>
            <a:off x="5334000" y="3124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14" name="Line 22"/>
          <p:cNvSpPr>
            <a:spLocks noChangeShapeType="1"/>
          </p:cNvSpPr>
          <p:nvPr/>
        </p:nvSpPr>
        <p:spPr bwMode="auto">
          <a:xfrm>
            <a:off x="5334000" y="3581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15" name="Oval 27"/>
          <p:cNvSpPr>
            <a:spLocks noChangeArrowheads="1"/>
          </p:cNvSpPr>
          <p:nvPr/>
        </p:nvSpPr>
        <p:spPr bwMode="auto">
          <a:xfrm>
            <a:off x="3657600" y="1905000"/>
            <a:ext cx="1295400" cy="6858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картотеки</a:t>
            </a:r>
            <a:endParaRPr lang="ru-RU"/>
          </a:p>
        </p:txBody>
      </p:sp>
      <p:sp>
        <p:nvSpPr>
          <p:cNvPr id="29716" name="Line 28"/>
          <p:cNvSpPr>
            <a:spLocks noChangeShapeType="1"/>
          </p:cNvSpPr>
          <p:nvPr/>
        </p:nvSpPr>
        <p:spPr bwMode="auto">
          <a:xfrm>
            <a:off x="4953000" y="2286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7" name="AutoShape 29"/>
          <p:cNvSpPr>
            <a:spLocks noChangeArrowheads="1"/>
          </p:cNvSpPr>
          <p:nvPr/>
        </p:nvSpPr>
        <p:spPr bwMode="auto">
          <a:xfrm>
            <a:off x="1066800" y="838200"/>
            <a:ext cx="1219200" cy="914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b="1"/>
              <a:t>ДБА</a:t>
            </a:r>
            <a:endParaRPr lang="ru-RU" sz="2800" b="1"/>
          </a:p>
        </p:txBody>
      </p:sp>
      <p:sp>
        <p:nvSpPr>
          <p:cNvPr id="29718" name="Line 30"/>
          <p:cNvSpPr>
            <a:spLocks noChangeShapeType="1"/>
          </p:cNvSpPr>
          <p:nvPr/>
        </p:nvSpPr>
        <p:spPr bwMode="auto">
          <a:xfrm>
            <a:off x="2590800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19" name="Line 31"/>
          <p:cNvSpPr>
            <a:spLocks noChangeShapeType="1"/>
          </p:cNvSpPr>
          <p:nvPr/>
        </p:nvSpPr>
        <p:spPr bwMode="auto">
          <a:xfrm flipV="1">
            <a:off x="2286000" y="1447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0" name="Line 32"/>
          <p:cNvSpPr>
            <a:spLocks noChangeShapeType="1"/>
          </p:cNvSpPr>
          <p:nvPr/>
        </p:nvSpPr>
        <p:spPr bwMode="auto">
          <a:xfrm>
            <a:off x="2286000" y="16764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1" name="Line 33"/>
          <p:cNvSpPr>
            <a:spLocks noChangeShapeType="1"/>
          </p:cNvSpPr>
          <p:nvPr/>
        </p:nvSpPr>
        <p:spPr bwMode="auto">
          <a:xfrm flipH="1">
            <a:off x="1371600" y="17526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2" name="AutoShape 34"/>
          <p:cNvSpPr>
            <a:spLocks noChangeArrowheads="1"/>
          </p:cNvSpPr>
          <p:nvPr/>
        </p:nvSpPr>
        <p:spPr bwMode="auto">
          <a:xfrm>
            <a:off x="152400" y="2133600"/>
            <a:ext cx="1752600" cy="762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500"/>
              <a:t>фонд періодичних</a:t>
            </a:r>
          </a:p>
          <a:p>
            <a:pPr algn="ctr"/>
            <a:r>
              <a:rPr lang="uk-UA" sz="1500"/>
              <a:t>видань</a:t>
            </a:r>
            <a:endParaRPr lang="ru-RU" sz="1500"/>
          </a:p>
        </p:txBody>
      </p:sp>
      <p:sp>
        <p:nvSpPr>
          <p:cNvPr id="29723" name="Oval 35"/>
          <p:cNvSpPr>
            <a:spLocks noChangeArrowheads="1"/>
          </p:cNvSpPr>
          <p:nvPr/>
        </p:nvSpPr>
        <p:spPr bwMode="auto">
          <a:xfrm>
            <a:off x="2895600" y="2590800"/>
            <a:ext cx="1828800" cy="9144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довідково-</a:t>
            </a:r>
          </a:p>
          <a:p>
            <a:pPr algn="ctr"/>
            <a:r>
              <a:rPr lang="uk-UA" sz="1600"/>
              <a:t>бібліографічний</a:t>
            </a:r>
          </a:p>
          <a:p>
            <a:pPr algn="ctr"/>
            <a:r>
              <a:rPr lang="uk-UA" sz="1600"/>
              <a:t>фонд</a:t>
            </a:r>
            <a:endParaRPr lang="ru-RU" sz="1600"/>
          </a:p>
        </p:txBody>
      </p:sp>
      <p:sp>
        <p:nvSpPr>
          <p:cNvPr id="29724" name="Line 36"/>
          <p:cNvSpPr>
            <a:spLocks noChangeShapeType="1"/>
          </p:cNvSpPr>
          <p:nvPr/>
        </p:nvSpPr>
        <p:spPr bwMode="auto">
          <a:xfrm>
            <a:off x="2286000" y="17526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5" name="AutoShape 37"/>
          <p:cNvSpPr>
            <a:spLocks noChangeArrowheads="1"/>
          </p:cNvSpPr>
          <p:nvPr/>
        </p:nvSpPr>
        <p:spPr bwMode="auto">
          <a:xfrm>
            <a:off x="2438400" y="3886200"/>
            <a:ext cx="1295400" cy="4572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500"/>
              <a:t>керівні</a:t>
            </a:r>
          </a:p>
          <a:p>
            <a:pPr algn="ctr"/>
            <a:r>
              <a:rPr lang="uk-UA" sz="1500"/>
              <a:t>матеріали</a:t>
            </a:r>
            <a:endParaRPr lang="ru-RU" sz="1500"/>
          </a:p>
        </p:txBody>
      </p:sp>
      <p:sp>
        <p:nvSpPr>
          <p:cNvPr id="29726" name="AutoShape 39"/>
          <p:cNvSpPr>
            <a:spLocks noChangeArrowheads="1"/>
          </p:cNvSpPr>
          <p:nvPr/>
        </p:nvSpPr>
        <p:spPr bwMode="auto">
          <a:xfrm>
            <a:off x="2667000" y="4419600"/>
            <a:ext cx="1447800" cy="609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довідкові</a:t>
            </a:r>
          </a:p>
          <a:p>
            <a:pPr algn="ctr"/>
            <a:r>
              <a:rPr lang="uk-UA" sz="1600"/>
              <a:t>видання</a:t>
            </a:r>
            <a:endParaRPr lang="ru-RU" sz="1600"/>
          </a:p>
        </p:txBody>
      </p:sp>
      <p:sp>
        <p:nvSpPr>
          <p:cNvPr id="29727" name="Line 41"/>
          <p:cNvSpPr>
            <a:spLocks noChangeShapeType="1"/>
          </p:cNvSpPr>
          <p:nvPr/>
        </p:nvSpPr>
        <p:spPr bwMode="auto">
          <a:xfrm flipH="1">
            <a:off x="3429000" y="3505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8" name="Line 56"/>
          <p:cNvSpPr>
            <a:spLocks noChangeShapeType="1"/>
          </p:cNvSpPr>
          <p:nvPr/>
        </p:nvSpPr>
        <p:spPr bwMode="auto">
          <a:xfrm>
            <a:off x="3886200" y="3505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9" name="AutoShape 57"/>
          <p:cNvSpPr>
            <a:spLocks noChangeArrowheads="1"/>
          </p:cNvSpPr>
          <p:nvPr/>
        </p:nvSpPr>
        <p:spPr bwMode="auto">
          <a:xfrm>
            <a:off x="533400" y="3048000"/>
            <a:ext cx="1828800" cy="685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підписка на</a:t>
            </a:r>
          </a:p>
          <a:p>
            <a:pPr algn="ctr"/>
            <a:r>
              <a:rPr lang="uk-UA" sz="1600"/>
              <a:t>фахові</a:t>
            </a:r>
          </a:p>
          <a:p>
            <a:pPr algn="ctr"/>
            <a:r>
              <a:rPr lang="uk-UA" sz="1600"/>
              <a:t>журнали</a:t>
            </a:r>
            <a:endParaRPr lang="ru-RU" sz="1600"/>
          </a:p>
        </p:txBody>
      </p:sp>
      <p:sp>
        <p:nvSpPr>
          <p:cNvPr id="29730" name="AutoShape 58"/>
          <p:cNvSpPr>
            <a:spLocks noChangeArrowheads="1"/>
          </p:cNvSpPr>
          <p:nvPr/>
        </p:nvSpPr>
        <p:spPr bwMode="auto">
          <a:xfrm>
            <a:off x="533400" y="3810000"/>
            <a:ext cx="1905000" cy="914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тематична полиця</a:t>
            </a:r>
          </a:p>
          <a:p>
            <a:pPr algn="ctr"/>
            <a:r>
              <a:rPr lang="ru-RU" sz="1600" b="1" i="1"/>
              <a:t>«</a:t>
            </a:r>
            <a:r>
              <a:rPr lang="uk-UA" sz="1600"/>
              <a:t>Про все цікаве</a:t>
            </a:r>
            <a:r>
              <a:rPr lang="en-US" sz="1600" b="1" i="1"/>
              <a:t>»</a:t>
            </a:r>
            <a:endParaRPr lang="ru-RU" sz="1600"/>
          </a:p>
        </p:txBody>
      </p:sp>
      <p:sp>
        <p:nvSpPr>
          <p:cNvPr id="29731" name="Line 60"/>
          <p:cNvSpPr>
            <a:spLocks noChangeShapeType="1"/>
          </p:cNvSpPr>
          <p:nvPr/>
        </p:nvSpPr>
        <p:spPr bwMode="auto">
          <a:xfrm>
            <a:off x="228600" y="2895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32" name="Line 61"/>
          <p:cNvSpPr>
            <a:spLocks noChangeShapeType="1"/>
          </p:cNvSpPr>
          <p:nvPr/>
        </p:nvSpPr>
        <p:spPr bwMode="auto">
          <a:xfrm>
            <a:off x="228600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3" name="Line 62"/>
          <p:cNvSpPr>
            <a:spLocks noChangeShapeType="1"/>
          </p:cNvSpPr>
          <p:nvPr/>
        </p:nvSpPr>
        <p:spPr bwMode="auto">
          <a:xfrm>
            <a:off x="2286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4" name="Line 64"/>
          <p:cNvSpPr>
            <a:spLocks noChangeShapeType="1"/>
          </p:cNvSpPr>
          <p:nvPr/>
        </p:nvSpPr>
        <p:spPr bwMode="auto">
          <a:xfrm>
            <a:off x="53340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35" name="AutoShape 65"/>
          <p:cNvSpPr>
            <a:spLocks noChangeArrowheads="1"/>
          </p:cNvSpPr>
          <p:nvPr/>
        </p:nvSpPr>
        <p:spPr bwMode="auto">
          <a:xfrm>
            <a:off x="5638800" y="4267200"/>
            <a:ext cx="3124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картотека періодичних видань</a:t>
            </a:r>
            <a:endParaRPr lang="ru-RU" sz="1600"/>
          </a:p>
        </p:txBody>
      </p:sp>
      <p:sp>
        <p:nvSpPr>
          <p:cNvPr id="29736" name="Line 66"/>
          <p:cNvSpPr>
            <a:spLocks noChangeShapeType="1"/>
          </p:cNvSpPr>
          <p:nvPr/>
        </p:nvSpPr>
        <p:spPr bwMode="auto">
          <a:xfrm>
            <a:off x="5334000" y="3962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7" name="Line 68"/>
          <p:cNvSpPr>
            <a:spLocks noChangeShapeType="1"/>
          </p:cNvSpPr>
          <p:nvPr/>
        </p:nvSpPr>
        <p:spPr bwMode="auto">
          <a:xfrm>
            <a:off x="53340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8" name="AutoShape 70"/>
          <p:cNvSpPr>
            <a:spLocks noChangeArrowheads="1"/>
          </p:cNvSpPr>
          <p:nvPr/>
        </p:nvSpPr>
        <p:spPr bwMode="auto">
          <a:xfrm>
            <a:off x="533400" y="5029200"/>
            <a:ext cx="1828800" cy="685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бесіди, огляд,</a:t>
            </a:r>
          </a:p>
          <a:p>
            <a:pPr algn="ctr"/>
            <a:r>
              <a:rPr lang="uk-UA"/>
              <a:t>презентації</a:t>
            </a:r>
            <a:endParaRPr lang="ru-RU"/>
          </a:p>
        </p:txBody>
      </p:sp>
      <p:sp>
        <p:nvSpPr>
          <p:cNvPr id="29739" name="Line 73"/>
          <p:cNvSpPr>
            <a:spLocks noChangeShapeType="1"/>
          </p:cNvSpPr>
          <p:nvPr/>
        </p:nvSpPr>
        <p:spPr bwMode="auto">
          <a:xfrm>
            <a:off x="1447800" y="4724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0" name="Line 74"/>
          <p:cNvSpPr>
            <a:spLocks noChangeShapeType="1"/>
          </p:cNvSpPr>
          <p:nvPr/>
        </p:nvSpPr>
        <p:spPr bwMode="auto">
          <a:xfrm>
            <a:off x="47244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41" name="Line 75"/>
          <p:cNvSpPr>
            <a:spLocks noChangeShapeType="1"/>
          </p:cNvSpPr>
          <p:nvPr/>
        </p:nvSpPr>
        <p:spPr bwMode="auto">
          <a:xfrm>
            <a:off x="4953000" y="30480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42" name="AutoShape 76"/>
          <p:cNvSpPr>
            <a:spLocks noChangeArrowheads="1"/>
          </p:cNvSpPr>
          <p:nvPr/>
        </p:nvSpPr>
        <p:spPr bwMode="auto">
          <a:xfrm>
            <a:off x="5486400" y="5181600"/>
            <a:ext cx="34290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рекомендаційні показники</a:t>
            </a:r>
            <a:endParaRPr lang="ru-RU"/>
          </a:p>
        </p:txBody>
      </p:sp>
      <p:sp>
        <p:nvSpPr>
          <p:cNvPr id="29743" name="AutoShape 77"/>
          <p:cNvSpPr>
            <a:spLocks noChangeArrowheads="1"/>
          </p:cNvSpPr>
          <p:nvPr/>
        </p:nvSpPr>
        <p:spPr bwMode="auto">
          <a:xfrm>
            <a:off x="5486400" y="4800600"/>
            <a:ext cx="34290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бібліографічні огляди, описи</a:t>
            </a:r>
            <a:endParaRPr lang="ru-RU" sz="1600"/>
          </a:p>
        </p:txBody>
      </p:sp>
      <p:sp>
        <p:nvSpPr>
          <p:cNvPr id="29744" name="AutoShape 78"/>
          <p:cNvSpPr>
            <a:spLocks noChangeArrowheads="1"/>
          </p:cNvSpPr>
          <p:nvPr/>
        </p:nvSpPr>
        <p:spPr bwMode="auto">
          <a:xfrm>
            <a:off x="5486400" y="5562600"/>
            <a:ext cx="34290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бібліографічні інформування</a:t>
            </a:r>
            <a:endParaRPr lang="ru-RU"/>
          </a:p>
        </p:txBody>
      </p:sp>
      <p:sp>
        <p:nvSpPr>
          <p:cNvPr id="29745" name="AutoShape 79"/>
          <p:cNvSpPr>
            <a:spLocks noChangeArrowheads="1"/>
          </p:cNvSpPr>
          <p:nvPr/>
        </p:nvSpPr>
        <p:spPr bwMode="auto">
          <a:xfrm>
            <a:off x="5486400" y="5943600"/>
            <a:ext cx="34290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обслуговування</a:t>
            </a:r>
            <a:endParaRPr lang="ru-RU"/>
          </a:p>
        </p:txBody>
      </p:sp>
      <p:sp>
        <p:nvSpPr>
          <p:cNvPr id="29746" name="AutoShape 80"/>
          <p:cNvSpPr>
            <a:spLocks noChangeArrowheads="1"/>
          </p:cNvSpPr>
          <p:nvPr/>
        </p:nvSpPr>
        <p:spPr bwMode="auto">
          <a:xfrm>
            <a:off x="5486400" y="6324600"/>
            <a:ext cx="34290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бібліографічні довідки</a:t>
            </a:r>
            <a:endParaRPr lang="ru-RU"/>
          </a:p>
        </p:txBody>
      </p:sp>
      <p:sp>
        <p:nvSpPr>
          <p:cNvPr id="29747" name="Line 81"/>
          <p:cNvSpPr>
            <a:spLocks noChangeShapeType="1"/>
          </p:cNvSpPr>
          <p:nvPr/>
        </p:nvSpPr>
        <p:spPr bwMode="auto">
          <a:xfrm>
            <a:off x="4953000" y="495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8" name="Line 82"/>
          <p:cNvSpPr>
            <a:spLocks noChangeShapeType="1"/>
          </p:cNvSpPr>
          <p:nvPr/>
        </p:nvSpPr>
        <p:spPr bwMode="auto">
          <a:xfrm>
            <a:off x="4953000" y="533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9" name="Line 83"/>
          <p:cNvSpPr>
            <a:spLocks noChangeShapeType="1"/>
          </p:cNvSpPr>
          <p:nvPr/>
        </p:nvSpPr>
        <p:spPr bwMode="auto">
          <a:xfrm>
            <a:off x="4953000" y="5715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50" name="Line 84"/>
          <p:cNvSpPr>
            <a:spLocks noChangeShapeType="1"/>
          </p:cNvSpPr>
          <p:nvPr/>
        </p:nvSpPr>
        <p:spPr bwMode="auto">
          <a:xfrm>
            <a:off x="49530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51" name="Line 85"/>
          <p:cNvSpPr>
            <a:spLocks noChangeShapeType="1"/>
          </p:cNvSpPr>
          <p:nvPr/>
        </p:nvSpPr>
        <p:spPr bwMode="auto">
          <a:xfrm>
            <a:off x="4953000" y="6477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52" name="Line 58"/>
          <p:cNvSpPr>
            <a:spLocks noChangeShapeType="1"/>
          </p:cNvSpPr>
          <p:nvPr/>
        </p:nvSpPr>
        <p:spPr bwMode="auto">
          <a:xfrm>
            <a:off x="4419600" y="33528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53" name="AutoShape 59"/>
          <p:cNvSpPr>
            <a:spLocks noChangeArrowheads="1"/>
          </p:cNvSpPr>
          <p:nvPr/>
        </p:nvSpPr>
        <p:spPr bwMode="auto">
          <a:xfrm>
            <a:off x="2971800" y="5486400"/>
            <a:ext cx="19050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тематичні</a:t>
            </a:r>
          </a:p>
          <a:p>
            <a:pPr algn="ctr"/>
            <a:r>
              <a:rPr lang="uk-UA"/>
              <a:t>папки</a:t>
            </a:r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P12102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8575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8" descr="P12102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952750"/>
            <a:ext cx="3657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524000" y="349250"/>
            <a:ext cx="74739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800" b="1" i="1">
                <a:solidFill>
                  <a:schemeClr val="accent2"/>
                </a:solidFill>
              </a:rPr>
              <a:t>Черпайте з книг науку благородну</a:t>
            </a:r>
            <a:r>
              <a:rPr lang="en-US" sz="2800" b="1" i="1">
                <a:solidFill>
                  <a:schemeClr val="accent2"/>
                </a:solidFill>
              </a:rPr>
              <a:t>…</a:t>
            </a:r>
            <a:r>
              <a:rPr lang="uk-UA" sz="2800" b="1" i="1">
                <a:solidFill>
                  <a:schemeClr val="accent2"/>
                </a:solidFill>
              </a:rPr>
              <a:t> </a:t>
            </a:r>
            <a:endParaRPr lang="ru-RU" sz="2800" b="1" i="1">
              <a:solidFill>
                <a:schemeClr val="accent2"/>
              </a:solidFill>
            </a:endParaRPr>
          </a:p>
          <a:p>
            <a:pPr algn="ctr"/>
            <a:r>
              <a:rPr lang="uk-UA" sz="2800" b="1" i="1">
                <a:solidFill>
                  <a:schemeClr val="accent2"/>
                </a:solidFill>
              </a:rPr>
              <a:t>                                                        (Г.Сковорода)</a:t>
            </a:r>
          </a:p>
        </p:txBody>
      </p:sp>
      <p:pic>
        <p:nvPicPr>
          <p:cNvPr id="26626" name="Picture 5" descr="P12102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50292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4" descr="P12102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267200"/>
            <a:ext cx="38100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600200" y="-152400"/>
            <a:ext cx="7543800" cy="1295400"/>
          </a:xfrm>
        </p:spPr>
        <p:txBody>
          <a:bodyPr/>
          <a:lstStyle/>
          <a:p>
            <a:r>
              <a:rPr lang="uk-UA" u="sng" smtClean="0">
                <a:solidFill>
                  <a:schemeClr val="accent2"/>
                </a:solidFill>
                <a:latin typeface="Palatino Linotype" pitchFamily="18" charset="0"/>
              </a:rPr>
              <a:t>Інформаційна робота</a:t>
            </a:r>
            <a:endParaRPr lang="ru-RU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31746" name="Line 4"/>
          <p:cNvSpPr>
            <a:spLocks noChangeShapeType="1"/>
          </p:cNvSpPr>
          <p:nvPr/>
        </p:nvSpPr>
        <p:spPr bwMode="auto">
          <a:xfrm flipH="1">
            <a:off x="1905000" y="7620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47" name="AutoShape 6"/>
          <p:cNvSpPr>
            <a:spLocks noChangeArrowheads="1"/>
          </p:cNvSpPr>
          <p:nvPr/>
        </p:nvSpPr>
        <p:spPr bwMode="auto">
          <a:xfrm>
            <a:off x="533400" y="1219200"/>
            <a:ext cx="2133600" cy="685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1400" b="1"/>
              <a:t>Дні інформації, бібліотек, книг, фахівця</a:t>
            </a:r>
            <a:endParaRPr lang="ru-RU" sz="1400" b="1"/>
          </a:p>
        </p:txBody>
      </p:sp>
      <p:sp>
        <p:nvSpPr>
          <p:cNvPr id="31748" name="Line 8"/>
          <p:cNvSpPr>
            <a:spLocks noChangeShapeType="1"/>
          </p:cNvSpPr>
          <p:nvPr/>
        </p:nvSpPr>
        <p:spPr bwMode="auto">
          <a:xfrm>
            <a:off x="1524000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AutoShape 9"/>
          <p:cNvSpPr>
            <a:spLocks noChangeArrowheads="1"/>
          </p:cNvSpPr>
          <p:nvPr/>
        </p:nvSpPr>
        <p:spPr bwMode="auto">
          <a:xfrm>
            <a:off x="685800" y="2057400"/>
            <a:ext cx="19050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300" b="1"/>
              <a:t>Години інформації</a:t>
            </a:r>
          </a:p>
          <a:p>
            <a:pPr algn="ctr"/>
            <a:r>
              <a:rPr lang="uk-UA" sz="1300" b="1"/>
              <a:t>цікавих повідомлень</a:t>
            </a:r>
            <a:endParaRPr lang="ru-RU" sz="1300" b="1"/>
          </a:p>
        </p:txBody>
      </p:sp>
      <p:sp>
        <p:nvSpPr>
          <p:cNvPr id="31750" name="Line 10"/>
          <p:cNvSpPr>
            <a:spLocks noChangeShapeType="1"/>
          </p:cNvSpPr>
          <p:nvPr/>
        </p:nvSpPr>
        <p:spPr bwMode="auto">
          <a:xfrm>
            <a:off x="15240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1" name="AutoShape 11"/>
          <p:cNvSpPr>
            <a:spLocks noChangeArrowheads="1"/>
          </p:cNvSpPr>
          <p:nvPr/>
        </p:nvSpPr>
        <p:spPr bwMode="auto">
          <a:xfrm>
            <a:off x="685800" y="2895600"/>
            <a:ext cx="16764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Інформаційні</a:t>
            </a:r>
          </a:p>
          <a:p>
            <a:pPr algn="ctr"/>
            <a:r>
              <a:rPr lang="uk-UA" sz="1400" b="1"/>
              <a:t>вікторини</a:t>
            </a:r>
            <a:endParaRPr lang="ru-RU" sz="1400" b="1"/>
          </a:p>
        </p:txBody>
      </p:sp>
      <p:sp>
        <p:nvSpPr>
          <p:cNvPr id="31752" name="Line 12"/>
          <p:cNvSpPr>
            <a:spLocks noChangeShapeType="1"/>
          </p:cNvSpPr>
          <p:nvPr/>
        </p:nvSpPr>
        <p:spPr bwMode="auto">
          <a:xfrm>
            <a:off x="16002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3" name="AutoShape 13"/>
          <p:cNvSpPr>
            <a:spLocks noChangeArrowheads="1"/>
          </p:cNvSpPr>
          <p:nvPr/>
        </p:nvSpPr>
        <p:spPr bwMode="auto">
          <a:xfrm>
            <a:off x="685800" y="3733800"/>
            <a:ext cx="16764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Історичні</a:t>
            </a:r>
          </a:p>
          <a:p>
            <a:pPr algn="ctr"/>
            <a:r>
              <a:rPr lang="uk-UA" sz="1400" b="1"/>
              <a:t>факти</a:t>
            </a:r>
            <a:endParaRPr lang="ru-RU" sz="1400" b="1"/>
          </a:p>
        </p:txBody>
      </p:sp>
      <p:sp>
        <p:nvSpPr>
          <p:cNvPr id="31754" name="Line 14"/>
          <p:cNvSpPr>
            <a:spLocks noChangeShapeType="1"/>
          </p:cNvSpPr>
          <p:nvPr/>
        </p:nvSpPr>
        <p:spPr bwMode="auto">
          <a:xfrm>
            <a:off x="16002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5" name="AutoShape 15"/>
          <p:cNvSpPr>
            <a:spLocks noChangeArrowheads="1"/>
          </p:cNvSpPr>
          <p:nvPr/>
        </p:nvSpPr>
        <p:spPr bwMode="auto">
          <a:xfrm>
            <a:off x="685800" y="4572000"/>
            <a:ext cx="16764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Лекція </a:t>
            </a:r>
          </a:p>
          <a:p>
            <a:pPr algn="ctr"/>
            <a:r>
              <a:rPr lang="uk-UA" sz="1400" b="1"/>
              <a:t>інформація</a:t>
            </a:r>
            <a:endParaRPr lang="ru-RU" sz="1400" b="1"/>
          </a:p>
        </p:txBody>
      </p:sp>
      <p:sp>
        <p:nvSpPr>
          <p:cNvPr id="31756" name="Line 17"/>
          <p:cNvSpPr>
            <a:spLocks noChangeShapeType="1"/>
          </p:cNvSpPr>
          <p:nvPr/>
        </p:nvSpPr>
        <p:spPr bwMode="auto">
          <a:xfrm>
            <a:off x="3810000" y="76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7" name="AutoShape 18"/>
          <p:cNvSpPr>
            <a:spLocks noChangeArrowheads="1"/>
          </p:cNvSpPr>
          <p:nvPr/>
        </p:nvSpPr>
        <p:spPr bwMode="auto">
          <a:xfrm>
            <a:off x="3048000" y="1219200"/>
            <a:ext cx="16764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Інформаційні</a:t>
            </a:r>
          </a:p>
          <a:p>
            <a:pPr algn="ctr"/>
            <a:r>
              <a:rPr lang="uk-UA" sz="1400" b="1"/>
              <a:t>виставки, вітрини</a:t>
            </a:r>
            <a:r>
              <a:rPr lang="uk-UA" sz="1200"/>
              <a:t> </a:t>
            </a:r>
            <a:endParaRPr lang="ru-RU" sz="1200"/>
          </a:p>
        </p:txBody>
      </p:sp>
      <p:sp>
        <p:nvSpPr>
          <p:cNvPr id="31758" name="Line 20"/>
          <p:cNvSpPr>
            <a:spLocks noChangeShapeType="1"/>
          </p:cNvSpPr>
          <p:nvPr/>
        </p:nvSpPr>
        <p:spPr bwMode="auto">
          <a:xfrm>
            <a:off x="38100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9" name="AutoShape 21"/>
          <p:cNvSpPr>
            <a:spLocks noChangeArrowheads="1"/>
          </p:cNvSpPr>
          <p:nvPr/>
        </p:nvSpPr>
        <p:spPr bwMode="auto">
          <a:xfrm>
            <a:off x="2971800" y="2057400"/>
            <a:ext cx="16764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Виставки нових</a:t>
            </a:r>
          </a:p>
          <a:p>
            <a:pPr algn="ctr"/>
            <a:r>
              <a:rPr lang="uk-UA" sz="1400" b="1"/>
              <a:t>надходжень</a:t>
            </a:r>
            <a:endParaRPr lang="ru-RU" sz="1400" b="1"/>
          </a:p>
        </p:txBody>
      </p:sp>
      <p:sp>
        <p:nvSpPr>
          <p:cNvPr id="31760" name="AutoShape 23"/>
          <p:cNvSpPr>
            <a:spLocks noChangeArrowheads="1"/>
          </p:cNvSpPr>
          <p:nvPr/>
        </p:nvSpPr>
        <p:spPr bwMode="auto">
          <a:xfrm>
            <a:off x="2971800" y="2895600"/>
            <a:ext cx="1828800" cy="914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uk-UA" sz="1200" b="1"/>
          </a:p>
          <a:p>
            <a:pPr algn="ctr"/>
            <a:r>
              <a:rPr lang="uk-UA" sz="1300" b="1"/>
              <a:t>Інформаційний куточок </a:t>
            </a:r>
            <a:r>
              <a:rPr lang="ru-RU" sz="1400" b="1" i="1"/>
              <a:t>«</a:t>
            </a:r>
            <a:r>
              <a:rPr lang="uk-UA" sz="1300" b="1"/>
              <a:t>Пам'ятки і знаменні дати</a:t>
            </a:r>
            <a:r>
              <a:rPr lang="en-US" sz="1400" b="1" i="1"/>
              <a:t>»</a:t>
            </a:r>
            <a:endParaRPr lang="uk-UA" sz="1300" b="1"/>
          </a:p>
          <a:p>
            <a:pPr algn="ctr"/>
            <a:r>
              <a:rPr lang="uk-UA" sz="1300"/>
              <a:t> </a:t>
            </a:r>
            <a:endParaRPr lang="ru-RU" sz="1300"/>
          </a:p>
        </p:txBody>
      </p:sp>
      <p:sp>
        <p:nvSpPr>
          <p:cNvPr id="31761" name="Line 24"/>
          <p:cNvSpPr>
            <a:spLocks noChangeShapeType="1"/>
          </p:cNvSpPr>
          <p:nvPr/>
        </p:nvSpPr>
        <p:spPr bwMode="auto">
          <a:xfrm>
            <a:off x="38100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2" name="Line 26"/>
          <p:cNvSpPr>
            <a:spLocks noChangeShapeType="1"/>
          </p:cNvSpPr>
          <p:nvPr/>
        </p:nvSpPr>
        <p:spPr bwMode="auto">
          <a:xfrm>
            <a:off x="6019800" y="76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3" name="AutoShape 27"/>
          <p:cNvSpPr>
            <a:spLocks noChangeArrowheads="1"/>
          </p:cNvSpPr>
          <p:nvPr/>
        </p:nvSpPr>
        <p:spPr bwMode="auto">
          <a:xfrm>
            <a:off x="5257800" y="2057400"/>
            <a:ext cx="16002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Інформаційні</a:t>
            </a:r>
          </a:p>
          <a:p>
            <a:pPr algn="ctr"/>
            <a:r>
              <a:rPr lang="uk-UA" sz="1400" b="1"/>
              <a:t>бюлетні, листи</a:t>
            </a:r>
            <a:endParaRPr lang="ru-RU" sz="1400" b="1"/>
          </a:p>
        </p:txBody>
      </p:sp>
      <p:sp>
        <p:nvSpPr>
          <p:cNvPr id="31764" name="AutoShape 28"/>
          <p:cNvSpPr>
            <a:spLocks noChangeArrowheads="1"/>
          </p:cNvSpPr>
          <p:nvPr/>
        </p:nvSpPr>
        <p:spPr bwMode="auto">
          <a:xfrm>
            <a:off x="5105400" y="2895600"/>
            <a:ext cx="1828800" cy="838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300" b="1"/>
              <a:t>Тематичні </a:t>
            </a:r>
          </a:p>
          <a:p>
            <a:pPr algn="ctr"/>
            <a:r>
              <a:rPr lang="uk-UA" sz="1300" b="1"/>
              <a:t>інформаційні списки</a:t>
            </a:r>
          </a:p>
          <a:p>
            <a:pPr algn="ctr"/>
            <a:r>
              <a:rPr lang="uk-UA" sz="1300" b="1"/>
              <a:t>літератури</a:t>
            </a:r>
            <a:endParaRPr lang="ru-RU" sz="1300" b="1"/>
          </a:p>
        </p:txBody>
      </p:sp>
      <p:sp>
        <p:nvSpPr>
          <p:cNvPr id="31765" name="AutoShape 29"/>
          <p:cNvSpPr>
            <a:spLocks noChangeArrowheads="1"/>
          </p:cNvSpPr>
          <p:nvPr/>
        </p:nvSpPr>
        <p:spPr bwMode="auto">
          <a:xfrm>
            <a:off x="5029200" y="1219200"/>
            <a:ext cx="18288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 b="1"/>
              <a:t>Рекомендовані списки</a:t>
            </a:r>
          </a:p>
          <a:p>
            <a:pPr algn="ctr"/>
            <a:r>
              <a:rPr lang="uk-UA" sz="1200" b="1"/>
              <a:t>літератури</a:t>
            </a:r>
            <a:endParaRPr lang="ru-RU" sz="1200" b="1"/>
          </a:p>
        </p:txBody>
      </p:sp>
      <p:sp>
        <p:nvSpPr>
          <p:cNvPr id="31766" name="Line 30"/>
          <p:cNvSpPr>
            <a:spLocks noChangeShapeType="1"/>
          </p:cNvSpPr>
          <p:nvPr/>
        </p:nvSpPr>
        <p:spPr bwMode="auto">
          <a:xfrm>
            <a:off x="60198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7" name="Line 31"/>
          <p:cNvSpPr>
            <a:spLocks noChangeShapeType="1"/>
          </p:cNvSpPr>
          <p:nvPr/>
        </p:nvSpPr>
        <p:spPr bwMode="auto">
          <a:xfrm>
            <a:off x="60198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8" name="Line 32"/>
          <p:cNvSpPr>
            <a:spLocks noChangeShapeType="1"/>
          </p:cNvSpPr>
          <p:nvPr/>
        </p:nvSpPr>
        <p:spPr bwMode="auto">
          <a:xfrm>
            <a:off x="8001000" y="76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9" name="AutoShape 33"/>
          <p:cNvSpPr>
            <a:spLocks noChangeArrowheads="1"/>
          </p:cNvSpPr>
          <p:nvPr/>
        </p:nvSpPr>
        <p:spPr bwMode="auto">
          <a:xfrm>
            <a:off x="6934200" y="1981200"/>
            <a:ext cx="19050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200" b="1"/>
          </a:p>
          <a:p>
            <a:pPr algn="ctr"/>
            <a:r>
              <a:rPr lang="uk-UA" sz="1400" b="1"/>
              <a:t>Інформаційні </a:t>
            </a:r>
          </a:p>
          <a:p>
            <a:pPr algn="ctr"/>
            <a:r>
              <a:rPr lang="uk-UA" sz="1400" b="1"/>
              <a:t>огляди літератури</a:t>
            </a:r>
            <a:endParaRPr lang="uk-UA" sz="1400"/>
          </a:p>
          <a:p>
            <a:pPr algn="ctr"/>
            <a:endParaRPr lang="ru-RU" sz="1400"/>
          </a:p>
        </p:txBody>
      </p:sp>
      <p:sp>
        <p:nvSpPr>
          <p:cNvPr id="31770" name="AutoShape 34"/>
          <p:cNvSpPr>
            <a:spLocks noChangeArrowheads="1"/>
          </p:cNvSpPr>
          <p:nvPr/>
        </p:nvSpPr>
        <p:spPr bwMode="auto">
          <a:xfrm>
            <a:off x="7239000" y="3124200"/>
            <a:ext cx="1752600" cy="685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Інформаційне</a:t>
            </a:r>
          </a:p>
          <a:p>
            <a:pPr algn="ctr"/>
            <a:r>
              <a:rPr lang="uk-UA" sz="1400" b="1"/>
              <a:t>обслуговування</a:t>
            </a:r>
          </a:p>
          <a:p>
            <a:pPr algn="ctr"/>
            <a:r>
              <a:rPr lang="uk-UA" sz="1400" b="1"/>
              <a:t>вчителів та учнів</a:t>
            </a:r>
            <a:endParaRPr lang="ru-RU" sz="1400" b="1"/>
          </a:p>
        </p:txBody>
      </p:sp>
      <p:sp>
        <p:nvSpPr>
          <p:cNvPr id="31771" name="AutoShape 35"/>
          <p:cNvSpPr>
            <a:spLocks noChangeArrowheads="1"/>
          </p:cNvSpPr>
          <p:nvPr/>
        </p:nvSpPr>
        <p:spPr bwMode="auto">
          <a:xfrm>
            <a:off x="7162800" y="4114800"/>
            <a:ext cx="1676400" cy="685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Інформаційні</a:t>
            </a:r>
          </a:p>
          <a:p>
            <a:pPr algn="ctr"/>
            <a:r>
              <a:rPr lang="uk-UA" sz="1400" b="1"/>
              <a:t>радіосторінки</a:t>
            </a:r>
            <a:endParaRPr lang="ru-RU" sz="1400" b="1"/>
          </a:p>
        </p:txBody>
      </p:sp>
      <p:sp>
        <p:nvSpPr>
          <p:cNvPr id="31772" name="AutoShape 36"/>
          <p:cNvSpPr>
            <a:spLocks noChangeArrowheads="1"/>
          </p:cNvSpPr>
          <p:nvPr/>
        </p:nvSpPr>
        <p:spPr bwMode="auto">
          <a:xfrm>
            <a:off x="7086600" y="1219200"/>
            <a:ext cx="19050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300" b="1"/>
              <a:t>Групові, індивідуальні</a:t>
            </a:r>
          </a:p>
          <a:p>
            <a:pPr algn="ctr"/>
            <a:r>
              <a:rPr lang="uk-UA" sz="1300" b="1"/>
              <a:t>бесіди, консультації</a:t>
            </a:r>
            <a:endParaRPr lang="ru-RU" sz="1300" b="1"/>
          </a:p>
        </p:txBody>
      </p:sp>
      <p:sp>
        <p:nvSpPr>
          <p:cNvPr id="31773" name="Line 37"/>
          <p:cNvSpPr>
            <a:spLocks noChangeShapeType="1"/>
          </p:cNvSpPr>
          <p:nvPr/>
        </p:nvSpPr>
        <p:spPr bwMode="auto">
          <a:xfrm>
            <a:off x="80010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74" name="Line 38"/>
          <p:cNvSpPr>
            <a:spLocks noChangeShapeType="1"/>
          </p:cNvSpPr>
          <p:nvPr/>
        </p:nvSpPr>
        <p:spPr bwMode="auto">
          <a:xfrm>
            <a:off x="8001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75" name="Line 39"/>
          <p:cNvSpPr>
            <a:spLocks noChangeShapeType="1"/>
          </p:cNvSpPr>
          <p:nvPr/>
        </p:nvSpPr>
        <p:spPr bwMode="auto">
          <a:xfrm>
            <a:off x="80010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2895600" y="5181600"/>
            <a:ext cx="6248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uk-UA" sz="2000" b="1" i="1">
                <a:solidFill>
                  <a:schemeClr val="accent2"/>
                </a:solidFill>
              </a:rPr>
              <a:t>Знання </a:t>
            </a:r>
            <a:r>
              <a:rPr lang="en-US" sz="2000" b="1" i="1">
                <a:solidFill>
                  <a:schemeClr val="accent2"/>
                </a:solidFill>
              </a:rPr>
              <a:t>– </a:t>
            </a:r>
            <a:r>
              <a:rPr lang="uk-UA" sz="2000" b="1" i="1">
                <a:solidFill>
                  <a:schemeClr val="accent2"/>
                </a:solidFill>
              </a:rPr>
              <a:t>настільки дорогоцінна річ, що їх не соромно добувати з будь-якого джерела</a:t>
            </a:r>
            <a:endParaRPr lang="ru-RU" sz="2000" b="1" i="1">
              <a:solidFill>
                <a:schemeClr val="accent2"/>
              </a:solidFill>
            </a:endParaRPr>
          </a:p>
          <a:p>
            <a:pPr algn="r"/>
            <a:r>
              <a:rPr lang="uk-UA" sz="2000" b="1" i="1">
                <a:solidFill>
                  <a:schemeClr val="accent2"/>
                </a:solidFill>
              </a:rPr>
              <a:t>                                                                                                                            (Ф. Аквінський)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blioteka\Desktop\Створити папку\P121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158750"/>
            <a:ext cx="2428200" cy="323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Biblioteka\Desktop\Створити папку\P121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350" y="1679575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Biblioteka\Desktop\Створити папку\P1210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5150" y="993775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Biblioteka\Desktop\Створити папку\P1210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0750" y="3968750"/>
            <a:ext cx="3854716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2590800" y="152400"/>
            <a:ext cx="716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4000" b="1" u="sng">
                <a:solidFill>
                  <a:schemeClr val="accent2"/>
                </a:solidFill>
              </a:rPr>
              <a:t>Інформаційні виставки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066800"/>
          </a:xfrm>
        </p:spPr>
        <p:txBody>
          <a:bodyPr/>
          <a:lstStyle/>
          <a:p>
            <a:r>
              <a:rPr lang="uk-UA" sz="4000" smtClean="0">
                <a:solidFill>
                  <a:schemeClr val="accent2"/>
                </a:solidFill>
                <a:latin typeface="Palatino Linotype" pitchFamily="18" charset="0"/>
              </a:rPr>
              <a:t>    </a:t>
            </a:r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Вивчення та розвиток</a:t>
            </a:r>
            <a:r>
              <a:rPr lang="uk-UA" sz="4000" b="1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uk-UA" sz="4000" b="1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uk-UA" sz="4000" smtClean="0">
                <a:solidFill>
                  <a:schemeClr val="accent2"/>
                </a:solidFill>
                <a:latin typeface="Palatino Linotype" pitchFamily="18" charset="0"/>
              </a:rPr>
              <a:t>      </a:t>
            </a:r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читацьких інтересів</a:t>
            </a:r>
            <a:endParaRPr lang="ru-RU" sz="4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33794" name="AutoShape 4"/>
          <p:cNvSpPr>
            <a:spLocks noChangeArrowheads="1"/>
          </p:cNvSpPr>
          <p:nvPr/>
        </p:nvSpPr>
        <p:spPr bwMode="auto">
          <a:xfrm>
            <a:off x="2514600" y="1447800"/>
            <a:ext cx="2438400" cy="609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Вивчення читацьких </a:t>
            </a:r>
          </a:p>
          <a:p>
            <a:pPr algn="ctr"/>
            <a:r>
              <a:rPr lang="uk-UA"/>
              <a:t>інтересів</a:t>
            </a:r>
            <a:endParaRPr lang="ru-RU"/>
          </a:p>
        </p:txBody>
      </p:sp>
      <p:sp>
        <p:nvSpPr>
          <p:cNvPr id="33795" name="AutoShape 5"/>
          <p:cNvSpPr>
            <a:spLocks noChangeArrowheads="1"/>
          </p:cNvSpPr>
          <p:nvPr/>
        </p:nvSpPr>
        <p:spPr bwMode="auto">
          <a:xfrm>
            <a:off x="3429000" y="2133600"/>
            <a:ext cx="6858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AutoShape 6"/>
          <p:cNvSpPr>
            <a:spLocks noChangeArrowheads="1"/>
          </p:cNvSpPr>
          <p:nvPr/>
        </p:nvSpPr>
        <p:spPr bwMode="auto">
          <a:xfrm>
            <a:off x="2514600" y="2819400"/>
            <a:ext cx="2438400" cy="609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БІБЛІОТЕКА</a:t>
            </a:r>
            <a:endParaRPr lang="ru-RU" b="1"/>
          </a:p>
        </p:txBody>
      </p:sp>
      <p:sp>
        <p:nvSpPr>
          <p:cNvPr id="33797" name="AutoShape 7"/>
          <p:cNvSpPr>
            <a:spLocks noChangeArrowheads="1"/>
          </p:cNvSpPr>
          <p:nvPr/>
        </p:nvSpPr>
        <p:spPr bwMode="auto">
          <a:xfrm>
            <a:off x="3429000" y="3505200"/>
            <a:ext cx="685800" cy="685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8" name="AutoShape 8"/>
          <p:cNvSpPr>
            <a:spLocks noChangeArrowheads="1"/>
          </p:cNvSpPr>
          <p:nvPr/>
        </p:nvSpPr>
        <p:spPr bwMode="auto">
          <a:xfrm>
            <a:off x="2514600" y="4267200"/>
            <a:ext cx="2438400" cy="609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Розвиток читацьких</a:t>
            </a:r>
          </a:p>
          <a:p>
            <a:pPr algn="ctr"/>
            <a:r>
              <a:rPr lang="uk-UA"/>
              <a:t>інтересів</a:t>
            </a:r>
            <a:endParaRPr lang="ru-RU"/>
          </a:p>
        </p:txBody>
      </p:sp>
      <p:sp>
        <p:nvSpPr>
          <p:cNvPr id="33799" name="AutoShape 9"/>
          <p:cNvSpPr>
            <a:spLocks noChangeArrowheads="1"/>
          </p:cNvSpPr>
          <p:nvPr/>
        </p:nvSpPr>
        <p:spPr bwMode="auto">
          <a:xfrm>
            <a:off x="5181600" y="1447800"/>
            <a:ext cx="3810000" cy="50292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uk-UA" sz="1600" b="1"/>
              <a:t> Вивчення читацьких інтересів</a:t>
            </a:r>
          </a:p>
          <a:p>
            <a:pPr>
              <a:buFontTx/>
              <a:buChar char="•"/>
            </a:pPr>
            <a:r>
              <a:rPr lang="uk-UA" sz="1400" b="1"/>
              <a:t> індивідуальні бесіди;</a:t>
            </a:r>
          </a:p>
          <a:p>
            <a:pPr>
              <a:buFontTx/>
              <a:buChar char="•"/>
            </a:pPr>
            <a:r>
              <a:rPr lang="uk-UA" sz="1400" b="1"/>
              <a:t> аналіз  читацьких формулярів;</a:t>
            </a:r>
          </a:p>
          <a:p>
            <a:pPr>
              <a:buFontTx/>
              <a:buChar char="•"/>
            </a:pPr>
            <a:r>
              <a:rPr lang="uk-UA" sz="1400" b="1"/>
              <a:t> анкетування для виявлення</a:t>
            </a:r>
          </a:p>
          <a:p>
            <a:r>
              <a:rPr lang="uk-UA" sz="1400" b="1"/>
              <a:t>читацьких інтересів;</a:t>
            </a:r>
          </a:p>
          <a:p>
            <a:endParaRPr lang="uk-UA" sz="1400" b="1"/>
          </a:p>
          <a:p>
            <a:r>
              <a:rPr lang="uk-UA" sz="1600" b="1"/>
              <a:t>  Розвиток читацьких інтересів</a:t>
            </a:r>
          </a:p>
          <a:p>
            <a:pPr>
              <a:buFontTx/>
              <a:buChar char="•"/>
            </a:pPr>
            <a:r>
              <a:rPr lang="uk-UA" sz="1400" b="1"/>
              <a:t> захист читацьких формулярів;</a:t>
            </a:r>
          </a:p>
          <a:p>
            <a:pPr>
              <a:buFontTx/>
              <a:buChar char="•"/>
            </a:pPr>
            <a:r>
              <a:rPr lang="uk-UA" sz="1400" b="1"/>
              <a:t> індивідуальні бесіди про цікаві </a:t>
            </a:r>
          </a:p>
          <a:p>
            <a:r>
              <a:rPr lang="uk-UA" sz="1400" b="1"/>
              <a:t>книги;</a:t>
            </a:r>
          </a:p>
          <a:p>
            <a:pPr>
              <a:buFontTx/>
              <a:buChar char="•"/>
            </a:pPr>
            <a:r>
              <a:rPr lang="uk-UA" sz="1400" b="1"/>
              <a:t> співпраця з груповими керівниками</a:t>
            </a:r>
          </a:p>
          <a:p>
            <a:r>
              <a:rPr lang="uk-UA" sz="1400" b="1"/>
              <a:t>По залученню до читання учнів</a:t>
            </a:r>
          </a:p>
          <a:p>
            <a:pPr>
              <a:buFontTx/>
              <a:buChar char="•"/>
            </a:pPr>
            <a:r>
              <a:rPr lang="uk-UA" sz="1400" b="1"/>
              <a:t> обслуговування при зверненні за</a:t>
            </a:r>
          </a:p>
          <a:p>
            <a:pPr>
              <a:buFontTx/>
              <a:buChar char="•"/>
            </a:pPr>
            <a:r>
              <a:rPr lang="uk-UA" sz="1400" b="1"/>
              <a:t> інформацією. </a:t>
            </a:r>
          </a:p>
          <a:p>
            <a:pPr>
              <a:buFontTx/>
              <a:buChar char="•"/>
            </a:pPr>
            <a:r>
              <a:rPr lang="uk-UA" sz="1400" b="1"/>
              <a:t>робота з обдарованими дітьми</a:t>
            </a:r>
            <a:endParaRPr lang="uk-UA" sz="1400" b="1">
              <a:latin typeface="Arial" charset="0"/>
            </a:endParaRPr>
          </a:p>
          <a:p>
            <a:pPr>
              <a:buFontTx/>
              <a:buChar char="•"/>
            </a:pPr>
            <a:endParaRPr lang="uk-UA" sz="1400" b="1">
              <a:latin typeface="Arial" charset="0"/>
            </a:endParaRPr>
          </a:p>
          <a:p>
            <a:r>
              <a:rPr lang="uk-UA" sz="1600" b="1"/>
              <a:t>Виховання культури читання</a:t>
            </a:r>
          </a:p>
          <a:p>
            <a:pPr>
              <a:buFontTx/>
              <a:buChar char="•"/>
            </a:pPr>
            <a:r>
              <a:rPr lang="uk-UA" sz="1400" b="1"/>
              <a:t>  Екскурсії</a:t>
            </a:r>
          </a:p>
          <a:p>
            <a:pPr>
              <a:buFontTx/>
              <a:buChar char="•"/>
            </a:pPr>
            <a:r>
              <a:rPr lang="uk-UA" sz="1400" b="1"/>
              <a:t>Домашня бібліотека</a:t>
            </a:r>
          </a:p>
          <a:p>
            <a:pPr>
              <a:buFontTx/>
              <a:buChar char="•"/>
            </a:pPr>
            <a:r>
              <a:rPr lang="uk-UA" sz="1400" b="1"/>
              <a:t>Сімейне,  голосне, позакласне читання</a:t>
            </a:r>
          </a:p>
          <a:p>
            <a:pPr>
              <a:buFontTx/>
              <a:buChar char="•"/>
            </a:pPr>
            <a:r>
              <a:rPr lang="uk-UA" sz="1400" b="1"/>
              <a:t>Обговорення книг, вікторини,</a:t>
            </a:r>
            <a:endParaRPr lang="uk-UA" sz="1400" b="1">
              <a:latin typeface="Arial" charset="0"/>
            </a:endParaRPr>
          </a:p>
          <a:p>
            <a:pPr>
              <a:buFontTx/>
              <a:buChar char="•"/>
            </a:pPr>
            <a:r>
              <a:rPr lang="uk-UA" sz="1400" b="1"/>
              <a:t> конкурси. бесіди</a:t>
            </a:r>
          </a:p>
          <a:p>
            <a:endParaRPr lang="ru-RU" sz="1400" b="1"/>
          </a:p>
        </p:txBody>
      </p:sp>
      <p:sp>
        <p:nvSpPr>
          <p:cNvPr id="33800" name="AutoShape 10"/>
          <p:cNvSpPr>
            <a:spLocks noChangeArrowheads="1"/>
          </p:cNvSpPr>
          <p:nvPr/>
        </p:nvSpPr>
        <p:spPr bwMode="auto">
          <a:xfrm>
            <a:off x="3429000" y="4953000"/>
            <a:ext cx="6858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2590800" y="5638800"/>
            <a:ext cx="2438400" cy="609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Виховання культури</a:t>
            </a:r>
          </a:p>
          <a:p>
            <a:pPr algn="ctr"/>
            <a:r>
              <a:rPr lang="uk-UA"/>
              <a:t>читання</a:t>
            </a:r>
            <a:endParaRPr lang="ru-RU"/>
          </a:p>
        </p:txBody>
      </p:sp>
      <p:pic>
        <p:nvPicPr>
          <p:cNvPr id="33802" name="Picture 12" descr="/Files/images/knigi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2136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1371600" y="2362200"/>
            <a:ext cx="8229600" cy="1905000"/>
          </a:xfrm>
        </p:spPr>
        <p:txBody>
          <a:bodyPr/>
          <a:lstStyle/>
          <a:p>
            <a:r>
              <a:rPr lang="ru-RU" sz="4200" b="1" i="1" smtClean="0">
                <a:latin typeface="Palatino Linotype" pitchFamily="18" charset="0"/>
              </a:rPr>
              <a:t>«Храм цей в Кременці</a:t>
            </a:r>
            <a:br>
              <a:rPr lang="ru-RU" sz="4200" b="1" i="1" smtClean="0">
                <a:latin typeface="Palatino Linotype" pitchFamily="18" charset="0"/>
              </a:rPr>
            </a:br>
            <a:r>
              <a:rPr lang="uk-UA" sz="4200" b="1" i="1" smtClean="0">
                <a:latin typeface="Palatino Linotype" pitchFamily="18" charset="0"/>
              </a:rPr>
              <a:t> велично зоветься ліцеєм…</a:t>
            </a:r>
            <a:r>
              <a:rPr lang="en-US" sz="4200" b="1" i="1" smtClean="0">
                <a:latin typeface="Palatino Linotype" pitchFamily="18" charset="0"/>
              </a:rPr>
              <a:t>»</a:t>
            </a:r>
            <a:r>
              <a:rPr lang="uk-UA" smtClean="0"/>
              <a:t> </a:t>
            </a:r>
            <a:endParaRPr lang="ru-RU" smtClean="0"/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438400" y="242888"/>
            <a:ext cx="6607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uk-UA" b="1" i="1"/>
              <a:t>«… Кременець.     Від слова кремінь. Від каміння, що лишилося тут з морського дна і своєю перевагою над іншими породами накинуло усьому свою назву…»                                       (Улас Самчук)</a:t>
            </a:r>
          </a:p>
        </p:txBody>
      </p:sp>
      <p:pic>
        <p:nvPicPr>
          <p:cNvPr id="15363" name="Picture 10" descr="Wr0Zi2XbfH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31242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DSC00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962400"/>
            <a:ext cx="45720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8382000" cy="990600"/>
          </a:xfrm>
        </p:spPr>
        <p:txBody>
          <a:bodyPr/>
          <a:lstStyle/>
          <a:p>
            <a:r>
              <a:rPr lang="ru-RU" sz="5400" b="1" u="sng" smtClean="0">
                <a:solidFill>
                  <a:schemeClr val="accent2"/>
                </a:solidFill>
                <a:latin typeface="Palatino Linotype" pitchFamily="18" charset="0"/>
              </a:rPr>
              <a:t>Робота з учнями</a:t>
            </a:r>
          </a:p>
        </p:txBody>
      </p:sp>
      <p:sp>
        <p:nvSpPr>
          <p:cNvPr id="35842" name="AutoShape 23"/>
          <p:cNvSpPr>
            <a:spLocks noChangeArrowheads="1"/>
          </p:cNvSpPr>
          <p:nvPr/>
        </p:nvSpPr>
        <p:spPr bwMode="auto">
          <a:xfrm>
            <a:off x="2514600" y="838200"/>
            <a:ext cx="25146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/>
              <a:t>Бібліотечний</a:t>
            </a:r>
          </a:p>
          <a:p>
            <a:pPr algn="ctr"/>
            <a:r>
              <a:rPr lang="uk-UA" sz="2000" b="1"/>
              <a:t>актив</a:t>
            </a:r>
            <a:endParaRPr lang="ru-RU" sz="2000" b="1"/>
          </a:p>
        </p:txBody>
      </p:sp>
      <p:sp>
        <p:nvSpPr>
          <p:cNvPr id="35843" name="AutoShape 25"/>
          <p:cNvSpPr>
            <a:spLocks noChangeArrowheads="1"/>
          </p:cNvSpPr>
          <p:nvPr/>
        </p:nvSpPr>
        <p:spPr bwMode="auto">
          <a:xfrm>
            <a:off x="6248400" y="838200"/>
            <a:ext cx="22860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Акція </a:t>
            </a:r>
          </a:p>
          <a:p>
            <a:pPr algn="ctr"/>
            <a:r>
              <a:rPr lang="ru-RU" sz="2000" b="1" i="1"/>
              <a:t>«</a:t>
            </a:r>
            <a:r>
              <a:rPr lang="uk-UA" sz="2000"/>
              <a:t>Живи книго</a:t>
            </a:r>
            <a:r>
              <a:rPr lang="en-US" sz="2000" b="1" i="1"/>
              <a:t>»</a:t>
            </a:r>
            <a:endParaRPr lang="ru-RU" sz="2000"/>
          </a:p>
        </p:txBody>
      </p:sp>
      <p:sp>
        <p:nvSpPr>
          <p:cNvPr id="35844" name="Line 28"/>
          <p:cNvSpPr>
            <a:spLocks noChangeShapeType="1"/>
          </p:cNvSpPr>
          <p:nvPr/>
        </p:nvSpPr>
        <p:spPr bwMode="auto">
          <a:xfrm>
            <a:off x="2590800" y="13716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5" name="AutoShape 29"/>
          <p:cNvSpPr>
            <a:spLocks noChangeArrowheads="1"/>
          </p:cNvSpPr>
          <p:nvPr/>
        </p:nvSpPr>
        <p:spPr bwMode="auto">
          <a:xfrm>
            <a:off x="2971800" y="2133600"/>
            <a:ext cx="20574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видача, повернення</a:t>
            </a:r>
          </a:p>
          <a:p>
            <a:pPr algn="ctr"/>
            <a:r>
              <a:rPr lang="uk-UA" sz="1600"/>
              <a:t>книг</a:t>
            </a:r>
            <a:endParaRPr lang="ru-RU" sz="1600"/>
          </a:p>
        </p:txBody>
      </p:sp>
      <p:sp>
        <p:nvSpPr>
          <p:cNvPr id="35846" name="AutoShape 30"/>
          <p:cNvSpPr>
            <a:spLocks noChangeArrowheads="1"/>
          </p:cNvSpPr>
          <p:nvPr/>
        </p:nvSpPr>
        <p:spPr bwMode="auto">
          <a:xfrm>
            <a:off x="2971800" y="1524000"/>
            <a:ext cx="20574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допомога у обробці</a:t>
            </a:r>
          </a:p>
          <a:p>
            <a:pPr algn="ctr"/>
            <a:r>
              <a:rPr lang="uk-UA" sz="1600"/>
              <a:t>нової літератури</a:t>
            </a:r>
            <a:endParaRPr lang="ru-RU" sz="1600"/>
          </a:p>
        </p:txBody>
      </p:sp>
      <p:sp>
        <p:nvSpPr>
          <p:cNvPr id="35847" name="AutoShape 31"/>
          <p:cNvSpPr>
            <a:spLocks noChangeArrowheads="1"/>
          </p:cNvSpPr>
          <p:nvPr/>
        </p:nvSpPr>
        <p:spPr bwMode="auto">
          <a:xfrm>
            <a:off x="2971800" y="2743200"/>
            <a:ext cx="20574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ремонт книг</a:t>
            </a:r>
            <a:endParaRPr lang="ru-RU"/>
          </a:p>
        </p:txBody>
      </p:sp>
      <p:sp>
        <p:nvSpPr>
          <p:cNvPr id="35848" name="AutoShape 32"/>
          <p:cNvSpPr>
            <a:spLocks noChangeArrowheads="1"/>
          </p:cNvSpPr>
          <p:nvPr/>
        </p:nvSpPr>
        <p:spPr bwMode="auto">
          <a:xfrm>
            <a:off x="2895600" y="3352800"/>
            <a:ext cx="20574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пости </a:t>
            </a:r>
          </a:p>
          <a:p>
            <a:pPr algn="ctr"/>
            <a:r>
              <a:rPr lang="uk-UA"/>
              <a:t>бережливих</a:t>
            </a:r>
            <a:endParaRPr lang="ru-RU"/>
          </a:p>
        </p:txBody>
      </p:sp>
      <p:sp>
        <p:nvSpPr>
          <p:cNvPr id="35849" name="AutoShape 33"/>
          <p:cNvSpPr>
            <a:spLocks noChangeArrowheads="1"/>
          </p:cNvSpPr>
          <p:nvPr/>
        </p:nvSpPr>
        <p:spPr bwMode="auto">
          <a:xfrm>
            <a:off x="2971800" y="3962400"/>
            <a:ext cx="20574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рейди-перевірки</a:t>
            </a:r>
          </a:p>
          <a:p>
            <a:pPr algn="ctr"/>
            <a:r>
              <a:rPr lang="uk-UA"/>
              <a:t>підручників</a:t>
            </a:r>
            <a:endParaRPr lang="ru-RU"/>
          </a:p>
        </p:txBody>
      </p:sp>
      <p:sp>
        <p:nvSpPr>
          <p:cNvPr id="35850" name="Line 34"/>
          <p:cNvSpPr>
            <a:spLocks noChangeShapeType="1"/>
          </p:cNvSpPr>
          <p:nvPr/>
        </p:nvSpPr>
        <p:spPr bwMode="auto">
          <a:xfrm>
            <a:off x="2590800" y="1828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1" name="Line 35"/>
          <p:cNvSpPr>
            <a:spLocks noChangeShapeType="1"/>
          </p:cNvSpPr>
          <p:nvPr/>
        </p:nvSpPr>
        <p:spPr bwMode="auto">
          <a:xfrm>
            <a:off x="2590800" y="243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2" name="Line 36"/>
          <p:cNvSpPr>
            <a:spLocks noChangeShapeType="1"/>
          </p:cNvSpPr>
          <p:nvPr/>
        </p:nvSpPr>
        <p:spPr bwMode="auto">
          <a:xfrm>
            <a:off x="2590800" y="3048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3" name="Line 37"/>
          <p:cNvSpPr>
            <a:spLocks noChangeShapeType="1"/>
          </p:cNvSpPr>
          <p:nvPr/>
        </p:nvSpPr>
        <p:spPr bwMode="auto">
          <a:xfrm>
            <a:off x="2590800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4" name="Line 38"/>
          <p:cNvSpPr>
            <a:spLocks noChangeShapeType="1"/>
          </p:cNvSpPr>
          <p:nvPr/>
        </p:nvSpPr>
        <p:spPr bwMode="auto">
          <a:xfrm>
            <a:off x="2590800" y="426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5" name="Line 39"/>
          <p:cNvSpPr>
            <a:spLocks noChangeShapeType="1"/>
          </p:cNvSpPr>
          <p:nvPr/>
        </p:nvSpPr>
        <p:spPr bwMode="auto">
          <a:xfrm>
            <a:off x="6324600" y="1371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56" name="AutoShape 42"/>
          <p:cNvSpPr>
            <a:spLocks noChangeArrowheads="1"/>
          </p:cNvSpPr>
          <p:nvPr/>
        </p:nvSpPr>
        <p:spPr bwMode="auto">
          <a:xfrm>
            <a:off x="6781800" y="2667000"/>
            <a:ext cx="2057400" cy="8382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Екран збереження </a:t>
            </a:r>
          </a:p>
          <a:p>
            <a:pPr algn="ctr"/>
            <a:r>
              <a:rPr lang="uk-UA" sz="1600"/>
              <a:t>Підручників</a:t>
            </a:r>
          </a:p>
          <a:p>
            <a:pPr algn="ctr"/>
            <a:r>
              <a:rPr lang="ru-RU" sz="1600" b="1" i="1"/>
              <a:t>«</a:t>
            </a:r>
            <a:r>
              <a:rPr lang="uk-UA" sz="1600"/>
              <a:t>Живи книго</a:t>
            </a:r>
            <a:r>
              <a:rPr lang="en-US" sz="1600" b="1" i="1"/>
              <a:t>»</a:t>
            </a:r>
            <a:endParaRPr lang="ru-RU" sz="1600"/>
          </a:p>
        </p:txBody>
      </p:sp>
      <p:sp>
        <p:nvSpPr>
          <p:cNvPr id="35857" name="AutoShape 43"/>
          <p:cNvSpPr>
            <a:spLocks noChangeArrowheads="1"/>
          </p:cNvSpPr>
          <p:nvPr/>
        </p:nvSpPr>
        <p:spPr bwMode="auto">
          <a:xfrm>
            <a:off x="6781800" y="1524000"/>
            <a:ext cx="2133600" cy="9906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стенд підвищення</a:t>
            </a:r>
          </a:p>
          <a:p>
            <a:pPr algn="ctr"/>
            <a:r>
              <a:rPr lang="uk-UA" sz="1600"/>
              <a:t>бібліотечної культури</a:t>
            </a:r>
          </a:p>
          <a:p>
            <a:pPr algn="ctr"/>
            <a:r>
              <a:rPr lang="ru-RU" sz="1600" b="1" i="1"/>
              <a:t>«</a:t>
            </a:r>
            <a:r>
              <a:rPr lang="uk-UA" sz="1600"/>
              <a:t>Про книгу і </a:t>
            </a:r>
          </a:p>
          <a:p>
            <a:pPr algn="ctr"/>
            <a:r>
              <a:rPr lang="uk-UA" sz="1600"/>
              <a:t>бібліотеку</a:t>
            </a:r>
            <a:r>
              <a:rPr lang="en-US" sz="1600" b="1" i="1"/>
              <a:t>»</a:t>
            </a:r>
            <a:endParaRPr lang="ru-RU" sz="1600"/>
          </a:p>
        </p:txBody>
      </p:sp>
      <p:sp>
        <p:nvSpPr>
          <p:cNvPr id="35858" name="Line 44"/>
          <p:cNvSpPr>
            <a:spLocks noChangeShapeType="1"/>
          </p:cNvSpPr>
          <p:nvPr/>
        </p:nvSpPr>
        <p:spPr bwMode="auto">
          <a:xfrm>
            <a:off x="6324600" y="1828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9" name="Line 45"/>
          <p:cNvSpPr>
            <a:spLocks noChangeShapeType="1"/>
          </p:cNvSpPr>
          <p:nvPr/>
        </p:nvSpPr>
        <p:spPr bwMode="auto">
          <a:xfrm>
            <a:off x="6324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0" name="Line 60"/>
          <p:cNvSpPr>
            <a:spLocks noChangeShapeType="1"/>
          </p:cNvSpPr>
          <p:nvPr/>
        </p:nvSpPr>
        <p:spPr bwMode="auto">
          <a:xfrm flipV="1">
            <a:off x="5029200" y="29718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1" name="Line 61"/>
          <p:cNvSpPr>
            <a:spLocks noChangeShapeType="1"/>
          </p:cNvSpPr>
          <p:nvPr/>
        </p:nvSpPr>
        <p:spPr bwMode="auto">
          <a:xfrm flipV="1">
            <a:off x="4953000" y="2286000"/>
            <a:ext cx="1371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2" name="Line 62"/>
          <p:cNvSpPr>
            <a:spLocks noChangeShapeType="1"/>
          </p:cNvSpPr>
          <p:nvPr/>
        </p:nvSpPr>
        <p:spPr bwMode="auto">
          <a:xfrm flipV="1">
            <a:off x="5029200" y="1676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3" name="AutoShape 63"/>
          <p:cNvSpPr>
            <a:spLocks noChangeArrowheads="1"/>
          </p:cNvSpPr>
          <p:nvPr/>
        </p:nvSpPr>
        <p:spPr bwMode="auto">
          <a:xfrm>
            <a:off x="3505200" y="4572000"/>
            <a:ext cx="5410200" cy="5334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індивідуальні, групові консультації, поради, бесіди </a:t>
            </a:r>
          </a:p>
          <a:p>
            <a:pPr algn="ctr"/>
            <a:r>
              <a:rPr lang="uk-UA" sz="1600"/>
              <a:t>щодо правил користування і збереження книг</a:t>
            </a:r>
            <a:endParaRPr lang="ru-RU" sz="1600"/>
          </a:p>
        </p:txBody>
      </p:sp>
      <p:sp>
        <p:nvSpPr>
          <p:cNvPr id="35864" name="AutoShape 64"/>
          <p:cNvSpPr>
            <a:spLocks noChangeArrowheads="1"/>
          </p:cNvSpPr>
          <p:nvPr/>
        </p:nvSpPr>
        <p:spPr bwMode="auto">
          <a:xfrm>
            <a:off x="3505200" y="5181600"/>
            <a:ext cx="54102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виставки кращих підручників</a:t>
            </a:r>
            <a:endParaRPr lang="ru-RU"/>
          </a:p>
        </p:txBody>
      </p:sp>
      <p:sp>
        <p:nvSpPr>
          <p:cNvPr id="35865" name="AutoShape 65"/>
          <p:cNvSpPr>
            <a:spLocks noChangeArrowheads="1"/>
          </p:cNvSpPr>
          <p:nvPr/>
        </p:nvSpPr>
        <p:spPr bwMode="auto">
          <a:xfrm>
            <a:off x="3505200" y="5562600"/>
            <a:ext cx="54102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бібліотечні  заняття, години, бюлетні</a:t>
            </a:r>
            <a:endParaRPr lang="ru-RU"/>
          </a:p>
        </p:txBody>
      </p:sp>
      <p:sp>
        <p:nvSpPr>
          <p:cNvPr id="35866" name="AutoShape 66"/>
          <p:cNvSpPr>
            <a:spLocks noChangeArrowheads="1"/>
          </p:cNvSpPr>
          <p:nvPr/>
        </p:nvSpPr>
        <p:spPr bwMode="auto">
          <a:xfrm>
            <a:off x="3505200" y="5943600"/>
            <a:ext cx="5410200" cy="3048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робота з учнівським самоврядуванням</a:t>
            </a:r>
            <a:endParaRPr lang="ru-RU"/>
          </a:p>
        </p:txBody>
      </p:sp>
      <p:sp>
        <p:nvSpPr>
          <p:cNvPr id="35867" name="Line 67"/>
          <p:cNvSpPr>
            <a:spLocks noChangeShapeType="1"/>
          </p:cNvSpPr>
          <p:nvPr/>
        </p:nvSpPr>
        <p:spPr bwMode="auto">
          <a:xfrm>
            <a:off x="4267200" y="449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8" name="Line 69"/>
          <p:cNvSpPr>
            <a:spLocks noChangeShapeType="1"/>
          </p:cNvSpPr>
          <p:nvPr/>
        </p:nvSpPr>
        <p:spPr bwMode="auto">
          <a:xfrm>
            <a:off x="7848600" y="3505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9" name="AutoShape 70"/>
          <p:cNvSpPr>
            <a:spLocks noChangeArrowheads="1"/>
          </p:cNvSpPr>
          <p:nvPr/>
        </p:nvSpPr>
        <p:spPr bwMode="auto">
          <a:xfrm>
            <a:off x="3505200" y="6324600"/>
            <a:ext cx="5410200" cy="381000"/>
          </a:xfrm>
          <a:prstGeom prst="flowChartProcess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залучення учнів до проведення масових заходів</a:t>
            </a:r>
            <a:endParaRPr lang="ru-RU"/>
          </a:p>
        </p:txBody>
      </p:sp>
      <p:pic>
        <p:nvPicPr>
          <p:cNvPr id="35870" name="Picture 31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blioteka\Desktop\Створити папку\P1210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5592763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Biblioteka\Desktop\Створити папку\P12102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200400"/>
            <a:ext cx="4737100" cy="328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4" descr="P12102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2286000" y="152400"/>
            <a:ext cx="6619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sz="2400" b="1" i="1">
                <a:solidFill>
                  <a:schemeClr val="accent2"/>
                </a:solidFill>
              </a:rPr>
              <a:t>"Книжки –</a:t>
            </a:r>
            <a:r>
              <a:rPr lang="uk-UA" sz="2400" b="1" i="1">
                <a:solidFill>
                  <a:schemeClr val="accent2"/>
                </a:solidFill>
              </a:rPr>
              <a:t> </a:t>
            </a:r>
            <a:r>
              <a:rPr lang="en-US" sz="2400" b="1" i="1">
                <a:solidFill>
                  <a:schemeClr val="accent2"/>
                </a:solidFill>
              </a:rPr>
              <a:t>кораблі думки, що мандрують хвилями часу" (Френсіс Бекон)</a:t>
            </a:r>
            <a:r>
              <a:rPr lang="en-US" sz="2400" i="1"/>
              <a:t> </a:t>
            </a:r>
          </a:p>
        </p:txBody>
      </p:sp>
      <p:pic>
        <p:nvPicPr>
          <p:cNvPr id="36869" name="Picture 6" descr="ANd9GcQ_ITKPnDosPm2lMPxSYyGGTo9ze_lGHLGWM6djj12LlJGtOP8-l5kT0Rd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143000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5" descr="Га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267200"/>
            <a:ext cx="3732213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/>
          </p:cNvSpPr>
          <p:nvPr/>
        </p:nvSpPr>
        <p:spPr bwMode="auto">
          <a:xfrm>
            <a:off x="2362200" y="0"/>
            <a:ext cx="6781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800" b="1" i="1" u="sng">
                <a:solidFill>
                  <a:schemeClr val="accent2"/>
                </a:solidFill>
              </a:rPr>
              <a:t>Бібліотечні заняття</a:t>
            </a:r>
            <a:endParaRPr lang="ru-RU" sz="4800" b="1" i="1" u="sng">
              <a:solidFill>
                <a:schemeClr val="accent2"/>
              </a:solidFill>
            </a:endParaRPr>
          </a:p>
        </p:txBody>
      </p:sp>
      <p:pic>
        <p:nvPicPr>
          <p:cNvPr id="35843" name="Picture 5" descr="P10101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344738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100_44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838200"/>
            <a:ext cx="36925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100_4429"/>
          <p:cNvPicPr>
            <a:picLocks noChangeAspect="1" noChangeArrowheads="1"/>
          </p:cNvPicPr>
          <p:nvPr/>
        </p:nvPicPr>
        <p:blipFill>
          <a:blip r:embed="rId5"/>
          <a:srcRect b="8333"/>
          <a:stretch>
            <a:fillRect/>
          </a:stretch>
        </p:blipFill>
        <p:spPr bwMode="auto">
          <a:xfrm>
            <a:off x="838200" y="41148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 descr="практи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2388" y="1905000"/>
            <a:ext cx="3579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8229600" cy="1143000"/>
          </a:xfrm>
        </p:spPr>
        <p:txBody>
          <a:bodyPr/>
          <a:lstStyle/>
          <a:p>
            <a:r>
              <a:rPr lang="ru-RU" b="1" u="sng" smtClean="0">
                <a:solidFill>
                  <a:schemeClr val="accent2"/>
                </a:solidFill>
                <a:latin typeface="Palatino Linotype" pitchFamily="18" charset="0"/>
              </a:rPr>
              <a:t>Класиф</a:t>
            </a:r>
            <a:r>
              <a:rPr lang="uk-UA" b="1" u="sng" smtClean="0">
                <a:solidFill>
                  <a:schemeClr val="accent2"/>
                </a:solidFill>
                <a:latin typeface="Palatino Linotype" pitchFamily="18" charset="0"/>
              </a:rPr>
              <a:t>ікація бесід</a:t>
            </a:r>
            <a:endParaRPr lang="ru-RU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38914" name="AutoShape 4"/>
          <p:cNvSpPr>
            <a:spLocks noChangeArrowheads="1"/>
          </p:cNvSpPr>
          <p:nvPr/>
        </p:nvSpPr>
        <p:spPr bwMode="auto">
          <a:xfrm>
            <a:off x="228600" y="685800"/>
            <a:ext cx="1371600" cy="7620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За </a:t>
            </a:r>
          </a:p>
          <a:p>
            <a:pPr algn="ctr"/>
            <a:r>
              <a:rPr lang="ru-RU" sz="1600" b="1"/>
              <a:t>охопленням</a:t>
            </a:r>
          </a:p>
          <a:p>
            <a:pPr algn="ctr"/>
            <a:r>
              <a:rPr lang="ru-RU" sz="1600" b="1"/>
              <a:t>читач</a:t>
            </a:r>
            <a:r>
              <a:rPr lang="uk-UA" sz="1600" b="1"/>
              <a:t>ів</a:t>
            </a:r>
            <a:endParaRPr lang="ru-RU" sz="1600" b="1"/>
          </a:p>
        </p:txBody>
      </p:sp>
      <p:sp>
        <p:nvSpPr>
          <p:cNvPr id="38915" name="AutoShape 5"/>
          <p:cNvSpPr>
            <a:spLocks noChangeArrowheads="1"/>
          </p:cNvSpPr>
          <p:nvPr/>
        </p:nvSpPr>
        <p:spPr bwMode="auto">
          <a:xfrm>
            <a:off x="228600" y="1828800"/>
            <a:ext cx="1371600" cy="7620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Індивідуальні</a:t>
            </a:r>
            <a:endParaRPr lang="ru-RU" sz="1600"/>
          </a:p>
        </p:txBody>
      </p:sp>
      <p:sp>
        <p:nvSpPr>
          <p:cNvPr id="38916" name="AutoShape 6"/>
          <p:cNvSpPr>
            <a:spLocks noChangeArrowheads="1"/>
          </p:cNvSpPr>
          <p:nvPr/>
        </p:nvSpPr>
        <p:spPr bwMode="auto">
          <a:xfrm>
            <a:off x="228600" y="2895600"/>
            <a:ext cx="1371600" cy="7620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Групові </a:t>
            </a:r>
            <a:endParaRPr lang="ru-RU" sz="1600"/>
          </a:p>
        </p:txBody>
      </p:sp>
      <p:sp>
        <p:nvSpPr>
          <p:cNvPr id="38917" name="Line 11"/>
          <p:cNvSpPr>
            <a:spLocks noChangeShapeType="1"/>
          </p:cNvSpPr>
          <p:nvPr/>
        </p:nvSpPr>
        <p:spPr bwMode="auto">
          <a:xfrm>
            <a:off x="1600200" y="1143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8" name="Line 13"/>
          <p:cNvSpPr>
            <a:spLocks noChangeShapeType="1"/>
          </p:cNvSpPr>
          <p:nvPr/>
        </p:nvSpPr>
        <p:spPr bwMode="auto">
          <a:xfrm>
            <a:off x="1752600" y="1143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9" name="Line 14"/>
          <p:cNvSpPr>
            <a:spLocks noChangeShapeType="1"/>
          </p:cNvSpPr>
          <p:nvPr/>
        </p:nvSpPr>
        <p:spPr bwMode="auto">
          <a:xfrm flipH="1">
            <a:off x="1600200" y="220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0" name="Line 15"/>
          <p:cNvSpPr>
            <a:spLocks noChangeShapeType="1"/>
          </p:cNvSpPr>
          <p:nvPr/>
        </p:nvSpPr>
        <p:spPr bwMode="auto">
          <a:xfrm flipH="1">
            <a:off x="16002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1" name="Rectangle 16"/>
          <p:cNvSpPr>
            <a:spLocks noChangeArrowheads="1"/>
          </p:cNvSpPr>
          <p:nvPr/>
        </p:nvSpPr>
        <p:spPr bwMode="auto">
          <a:xfrm>
            <a:off x="2286000" y="838200"/>
            <a:ext cx="32766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За педагогічною направленістю</a:t>
            </a:r>
            <a:endParaRPr lang="ru-RU" sz="1600" b="1"/>
          </a:p>
        </p:txBody>
      </p:sp>
      <p:sp>
        <p:nvSpPr>
          <p:cNvPr id="38922" name="Line 17"/>
          <p:cNvSpPr>
            <a:spLocks noChangeShapeType="1"/>
          </p:cNvSpPr>
          <p:nvPr/>
        </p:nvSpPr>
        <p:spPr bwMode="auto">
          <a:xfrm>
            <a:off x="2819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3" name="Line 18"/>
          <p:cNvSpPr>
            <a:spLocks noChangeShapeType="1"/>
          </p:cNvSpPr>
          <p:nvPr/>
        </p:nvSpPr>
        <p:spPr bwMode="auto">
          <a:xfrm>
            <a:off x="3962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4" name="Rectangle 19"/>
          <p:cNvSpPr>
            <a:spLocks noChangeArrowheads="1"/>
          </p:cNvSpPr>
          <p:nvPr/>
        </p:nvSpPr>
        <p:spPr bwMode="auto">
          <a:xfrm>
            <a:off x="2133600" y="1752600"/>
            <a:ext cx="1066800" cy="114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При </a:t>
            </a:r>
          </a:p>
          <a:p>
            <a:pPr algn="ctr"/>
            <a:r>
              <a:rPr lang="uk-UA" sz="1400" b="1"/>
              <a:t>запису </a:t>
            </a:r>
          </a:p>
          <a:p>
            <a:pPr algn="ctr"/>
            <a:r>
              <a:rPr lang="uk-UA" sz="1400" b="1"/>
              <a:t>читачів до</a:t>
            </a:r>
          </a:p>
          <a:p>
            <a:pPr algn="ctr"/>
            <a:r>
              <a:rPr lang="uk-UA" sz="1400" b="1"/>
              <a:t>бібліотеки</a:t>
            </a:r>
            <a:endParaRPr lang="ru-RU" sz="1400" b="1"/>
          </a:p>
        </p:txBody>
      </p:sp>
      <p:sp>
        <p:nvSpPr>
          <p:cNvPr id="38925" name="Rectangle 20"/>
          <p:cNvSpPr>
            <a:spLocks noChangeArrowheads="1"/>
          </p:cNvSpPr>
          <p:nvPr/>
        </p:nvSpPr>
        <p:spPr bwMode="auto">
          <a:xfrm>
            <a:off x="3352800" y="1752600"/>
            <a:ext cx="1295400" cy="121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При</a:t>
            </a:r>
          </a:p>
          <a:p>
            <a:pPr algn="ctr"/>
            <a:r>
              <a:rPr lang="uk-UA" sz="1400" b="1"/>
              <a:t>рекомендації</a:t>
            </a:r>
          </a:p>
          <a:p>
            <a:pPr algn="ctr"/>
            <a:r>
              <a:rPr lang="uk-UA" sz="1400" b="1"/>
              <a:t>і видачі книг</a:t>
            </a:r>
            <a:endParaRPr lang="ru-RU" sz="1400" b="1"/>
          </a:p>
        </p:txBody>
      </p:sp>
      <p:sp>
        <p:nvSpPr>
          <p:cNvPr id="38926" name="Line 21"/>
          <p:cNvSpPr>
            <a:spLocks noChangeShapeType="1"/>
          </p:cNvSpPr>
          <p:nvPr/>
        </p:nvSpPr>
        <p:spPr bwMode="auto">
          <a:xfrm>
            <a:off x="5105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7" name="Rectangle 23"/>
          <p:cNvSpPr>
            <a:spLocks noChangeArrowheads="1"/>
          </p:cNvSpPr>
          <p:nvPr/>
        </p:nvSpPr>
        <p:spPr bwMode="auto">
          <a:xfrm>
            <a:off x="4800600" y="1752600"/>
            <a:ext cx="1066800" cy="114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При</a:t>
            </a:r>
          </a:p>
          <a:p>
            <a:pPr algn="ctr"/>
            <a:r>
              <a:rPr lang="uk-UA" sz="1400" b="1"/>
              <a:t>поверненні</a:t>
            </a:r>
          </a:p>
          <a:p>
            <a:pPr algn="ctr"/>
            <a:r>
              <a:rPr lang="uk-UA" sz="1400" b="1"/>
              <a:t>книг</a:t>
            </a:r>
          </a:p>
          <a:p>
            <a:pPr algn="ctr"/>
            <a:r>
              <a:rPr lang="uk-UA" sz="1400" b="1"/>
              <a:t>читачам</a:t>
            </a:r>
            <a:endParaRPr lang="ru-RU" sz="1400" b="1"/>
          </a:p>
        </p:txBody>
      </p:sp>
      <p:sp>
        <p:nvSpPr>
          <p:cNvPr id="38928" name="Line 24"/>
          <p:cNvSpPr>
            <a:spLocks noChangeShapeType="1"/>
          </p:cNvSpPr>
          <p:nvPr/>
        </p:nvSpPr>
        <p:spPr bwMode="auto">
          <a:xfrm>
            <a:off x="3962400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29" name="Rectangle 25"/>
          <p:cNvSpPr>
            <a:spLocks noChangeArrowheads="1"/>
          </p:cNvSpPr>
          <p:nvPr/>
        </p:nvSpPr>
        <p:spPr bwMode="auto">
          <a:xfrm>
            <a:off x="2438400" y="3200400"/>
            <a:ext cx="31242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В залежності від характеру</a:t>
            </a:r>
          </a:p>
          <a:p>
            <a:pPr algn="ctr"/>
            <a:r>
              <a:rPr lang="uk-UA" sz="1600" b="1"/>
              <a:t>читацького запису</a:t>
            </a:r>
            <a:endParaRPr lang="ru-RU" sz="1600" b="1"/>
          </a:p>
        </p:txBody>
      </p:sp>
      <p:sp>
        <p:nvSpPr>
          <p:cNvPr id="38930" name="Line 26"/>
          <p:cNvSpPr>
            <a:spLocks noChangeShapeType="1"/>
          </p:cNvSpPr>
          <p:nvPr/>
        </p:nvSpPr>
        <p:spPr bwMode="auto">
          <a:xfrm flipH="1">
            <a:off x="3048000" y="3733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31" name="Line 27"/>
          <p:cNvSpPr>
            <a:spLocks noChangeShapeType="1"/>
          </p:cNvSpPr>
          <p:nvPr/>
        </p:nvSpPr>
        <p:spPr bwMode="auto">
          <a:xfrm>
            <a:off x="4267200" y="3733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32" name="AutoShape 28"/>
          <p:cNvSpPr>
            <a:spLocks noChangeArrowheads="1"/>
          </p:cNvSpPr>
          <p:nvPr/>
        </p:nvSpPr>
        <p:spPr bwMode="auto">
          <a:xfrm>
            <a:off x="2133600" y="4038600"/>
            <a:ext cx="1295400" cy="9144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При</a:t>
            </a:r>
          </a:p>
          <a:p>
            <a:pPr algn="ctr"/>
            <a:r>
              <a:rPr lang="uk-UA" sz="1600"/>
              <a:t>визначеному</a:t>
            </a:r>
          </a:p>
          <a:p>
            <a:pPr algn="ctr"/>
            <a:r>
              <a:rPr lang="uk-UA" sz="1600"/>
              <a:t>запиті</a:t>
            </a:r>
            <a:endParaRPr lang="ru-RU" sz="1600"/>
          </a:p>
        </p:txBody>
      </p:sp>
      <p:sp>
        <p:nvSpPr>
          <p:cNvPr id="38933" name="AutoShape 29"/>
          <p:cNvSpPr>
            <a:spLocks noChangeArrowheads="1"/>
          </p:cNvSpPr>
          <p:nvPr/>
        </p:nvSpPr>
        <p:spPr bwMode="auto">
          <a:xfrm>
            <a:off x="4191000" y="4038600"/>
            <a:ext cx="1447800" cy="9144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При</a:t>
            </a:r>
          </a:p>
          <a:p>
            <a:pPr algn="ctr"/>
            <a:r>
              <a:rPr lang="uk-UA" sz="1600"/>
              <a:t>невизначеному</a:t>
            </a:r>
          </a:p>
          <a:p>
            <a:pPr algn="ctr"/>
            <a:r>
              <a:rPr lang="uk-UA" sz="1600"/>
              <a:t>запиті</a:t>
            </a:r>
            <a:endParaRPr lang="ru-RU" sz="1600"/>
          </a:p>
        </p:txBody>
      </p:sp>
      <p:sp>
        <p:nvSpPr>
          <p:cNvPr id="38934" name="Line 30"/>
          <p:cNvSpPr>
            <a:spLocks noChangeShapeType="1"/>
          </p:cNvSpPr>
          <p:nvPr/>
        </p:nvSpPr>
        <p:spPr bwMode="auto">
          <a:xfrm flipH="1">
            <a:off x="2209800" y="4953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35" name="AutoShape 31"/>
          <p:cNvSpPr>
            <a:spLocks noChangeArrowheads="1"/>
          </p:cNvSpPr>
          <p:nvPr/>
        </p:nvSpPr>
        <p:spPr bwMode="auto">
          <a:xfrm>
            <a:off x="1371600" y="5334000"/>
            <a:ext cx="1447800" cy="9144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При</a:t>
            </a:r>
          </a:p>
          <a:p>
            <a:pPr algn="ctr"/>
            <a:r>
              <a:rPr lang="uk-UA" sz="1600"/>
              <a:t>конкретному</a:t>
            </a:r>
          </a:p>
          <a:p>
            <a:pPr algn="ctr"/>
            <a:r>
              <a:rPr lang="uk-UA" sz="1600"/>
              <a:t>запиті</a:t>
            </a:r>
            <a:endParaRPr lang="ru-RU" sz="1600"/>
          </a:p>
        </p:txBody>
      </p:sp>
      <p:sp>
        <p:nvSpPr>
          <p:cNvPr id="38936" name="Line 32"/>
          <p:cNvSpPr>
            <a:spLocks noChangeShapeType="1"/>
          </p:cNvSpPr>
          <p:nvPr/>
        </p:nvSpPr>
        <p:spPr bwMode="auto">
          <a:xfrm>
            <a:off x="2819400" y="49530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37" name="AutoShape 33"/>
          <p:cNvSpPr>
            <a:spLocks noChangeArrowheads="1"/>
          </p:cNvSpPr>
          <p:nvPr/>
        </p:nvSpPr>
        <p:spPr bwMode="auto">
          <a:xfrm>
            <a:off x="3124200" y="5334000"/>
            <a:ext cx="1447800" cy="9144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При</a:t>
            </a:r>
          </a:p>
          <a:p>
            <a:pPr algn="ctr"/>
            <a:r>
              <a:rPr lang="uk-UA" sz="1600"/>
              <a:t>тематичному</a:t>
            </a:r>
          </a:p>
          <a:p>
            <a:pPr algn="ctr"/>
            <a:r>
              <a:rPr lang="uk-UA" sz="1600"/>
              <a:t>запиті</a:t>
            </a:r>
            <a:endParaRPr lang="ru-RU" sz="1600"/>
          </a:p>
        </p:txBody>
      </p:sp>
      <p:sp>
        <p:nvSpPr>
          <p:cNvPr id="38938" name="AutoShape 34"/>
          <p:cNvSpPr>
            <a:spLocks noChangeArrowheads="1"/>
          </p:cNvSpPr>
          <p:nvPr/>
        </p:nvSpPr>
        <p:spPr bwMode="auto">
          <a:xfrm>
            <a:off x="5791200" y="838200"/>
            <a:ext cx="1295400" cy="6096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За змістом</a:t>
            </a:r>
            <a:endParaRPr lang="ru-RU" sz="1600" b="1"/>
          </a:p>
        </p:txBody>
      </p:sp>
      <p:sp>
        <p:nvSpPr>
          <p:cNvPr id="38939" name="Rectangle 35"/>
          <p:cNvSpPr>
            <a:spLocks noChangeArrowheads="1"/>
          </p:cNvSpPr>
          <p:nvPr/>
        </p:nvSpPr>
        <p:spPr bwMode="auto">
          <a:xfrm>
            <a:off x="6019800" y="1752600"/>
            <a:ext cx="10668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Про</a:t>
            </a:r>
            <a:br>
              <a:rPr lang="uk-UA" sz="1400" b="1"/>
            </a:br>
            <a:r>
              <a:rPr lang="uk-UA" sz="1400" b="1"/>
              <a:t>бібліотеку</a:t>
            </a:r>
          </a:p>
          <a:p>
            <a:pPr algn="ctr"/>
            <a:endParaRPr lang="ru-RU" sz="1400" b="1"/>
          </a:p>
        </p:txBody>
      </p:sp>
      <p:sp>
        <p:nvSpPr>
          <p:cNvPr id="38940" name="Rectangle 36"/>
          <p:cNvSpPr>
            <a:spLocks noChangeArrowheads="1"/>
          </p:cNvSpPr>
          <p:nvPr/>
        </p:nvSpPr>
        <p:spPr bwMode="auto">
          <a:xfrm>
            <a:off x="6019800" y="3048000"/>
            <a:ext cx="1143000" cy="76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400" b="1"/>
          </a:p>
          <a:p>
            <a:pPr algn="ctr"/>
            <a:r>
              <a:rPr lang="uk-UA" sz="1400" b="1"/>
              <a:t>Про</a:t>
            </a:r>
          </a:p>
          <a:p>
            <a:pPr algn="ctr"/>
            <a:r>
              <a:rPr lang="uk-UA" sz="1400" b="1"/>
              <a:t>читацькі</a:t>
            </a:r>
          </a:p>
          <a:p>
            <a:pPr algn="ctr"/>
            <a:r>
              <a:rPr lang="uk-UA" sz="1400" b="1"/>
              <a:t>інтереси</a:t>
            </a:r>
          </a:p>
          <a:p>
            <a:pPr algn="ctr"/>
            <a:endParaRPr lang="ru-RU" sz="1400" b="1"/>
          </a:p>
        </p:txBody>
      </p:sp>
      <p:sp>
        <p:nvSpPr>
          <p:cNvPr id="38941" name="Rectangle 37"/>
          <p:cNvSpPr>
            <a:spLocks noChangeArrowheads="1"/>
          </p:cNvSpPr>
          <p:nvPr/>
        </p:nvSpPr>
        <p:spPr bwMode="auto">
          <a:xfrm>
            <a:off x="6096000" y="4114800"/>
            <a:ext cx="106680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400" b="1"/>
          </a:p>
          <a:p>
            <a:pPr algn="ctr"/>
            <a:r>
              <a:rPr lang="uk-UA" sz="1400" b="1"/>
              <a:t>Про</a:t>
            </a:r>
          </a:p>
          <a:p>
            <a:pPr algn="ctr"/>
            <a:r>
              <a:rPr lang="uk-UA" sz="1400" b="1"/>
              <a:t>культуру</a:t>
            </a:r>
          </a:p>
          <a:p>
            <a:pPr algn="ctr"/>
            <a:r>
              <a:rPr lang="uk-UA" sz="1400" b="1"/>
              <a:t>читання</a:t>
            </a:r>
          </a:p>
          <a:p>
            <a:pPr algn="ctr"/>
            <a:endParaRPr lang="ru-RU" sz="1400" b="1"/>
          </a:p>
        </p:txBody>
      </p:sp>
      <p:sp>
        <p:nvSpPr>
          <p:cNvPr id="38942" name="Rectangle 38"/>
          <p:cNvSpPr>
            <a:spLocks noChangeArrowheads="1"/>
          </p:cNvSpPr>
          <p:nvPr/>
        </p:nvSpPr>
        <p:spPr bwMode="auto">
          <a:xfrm>
            <a:off x="6096000" y="5105400"/>
            <a:ext cx="10668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400" b="1"/>
          </a:p>
          <a:p>
            <a:pPr algn="ctr"/>
            <a:r>
              <a:rPr lang="uk-UA" sz="1400" b="1"/>
              <a:t>Про </a:t>
            </a:r>
          </a:p>
          <a:p>
            <a:pPr algn="ctr"/>
            <a:r>
              <a:rPr lang="uk-UA" sz="1400" b="1"/>
              <a:t>конкретні</a:t>
            </a:r>
          </a:p>
          <a:p>
            <a:pPr algn="ctr"/>
            <a:r>
              <a:rPr lang="uk-UA" sz="1400" b="1"/>
              <a:t>книги</a:t>
            </a:r>
          </a:p>
          <a:p>
            <a:pPr algn="ctr"/>
            <a:endParaRPr lang="ru-RU" sz="1400" b="1"/>
          </a:p>
        </p:txBody>
      </p:sp>
      <p:sp>
        <p:nvSpPr>
          <p:cNvPr id="38943" name="Rectangle 39"/>
          <p:cNvSpPr>
            <a:spLocks noChangeArrowheads="1"/>
          </p:cNvSpPr>
          <p:nvPr/>
        </p:nvSpPr>
        <p:spPr bwMode="auto">
          <a:xfrm>
            <a:off x="6096000" y="6248400"/>
            <a:ext cx="10668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400" b="1"/>
          </a:p>
          <a:p>
            <a:pPr algn="ctr"/>
            <a:endParaRPr lang="uk-UA" sz="1400" b="1"/>
          </a:p>
          <a:p>
            <a:pPr algn="ctr"/>
            <a:r>
              <a:rPr lang="uk-UA" sz="1400" b="1"/>
              <a:t>Тематичні</a:t>
            </a:r>
          </a:p>
          <a:p>
            <a:pPr algn="ctr"/>
            <a:endParaRPr lang="uk-UA" sz="1400" b="1"/>
          </a:p>
          <a:p>
            <a:pPr algn="ctr"/>
            <a:endParaRPr lang="ru-RU" sz="1400" b="1"/>
          </a:p>
        </p:txBody>
      </p:sp>
      <p:sp>
        <p:nvSpPr>
          <p:cNvPr id="38944" name="Line 42"/>
          <p:cNvSpPr>
            <a:spLocks noChangeShapeType="1"/>
          </p:cNvSpPr>
          <p:nvPr/>
        </p:nvSpPr>
        <p:spPr bwMode="auto">
          <a:xfrm flipH="1">
            <a:off x="7086600" y="1143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45" name="Line 43"/>
          <p:cNvSpPr>
            <a:spLocks noChangeShapeType="1"/>
          </p:cNvSpPr>
          <p:nvPr/>
        </p:nvSpPr>
        <p:spPr bwMode="auto">
          <a:xfrm>
            <a:off x="7315200" y="1143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46" name="Line 44"/>
          <p:cNvSpPr>
            <a:spLocks noChangeShapeType="1"/>
          </p:cNvSpPr>
          <p:nvPr/>
        </p:nvSpPr>
        <p:spPr bwMode="auto">
          <a:xfrm flipH="1">
            <a:off x="70866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47" name="Line 45"/>
          <p:cNvSpPr>
            <a:spLocks noChangeShapeType="1"/>
          </p:cNvSpPr>
          <p:nvPr/>
        </p:nvSpPr>
        <p:spPr bwMode="auto">
          <a:xfrm flipH="1">
            <a:off x="71628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48" name="Line 47"/>
          <p:cNvSpPr>
            <a:spLocks noChangeShapeType="1"/>
          </p:cNvSpPr>
          <p:nvPr/>
        </p:nvSpPr>
        <p:spPr bwMode="auto">
          <a:xfrm flipH="1">
            <a:off x="7162800" y="4495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49" name="Line 48"/>
          <p:cNvSpPr>
            <a:spLocks noChangeShapeType="1"/>
          </p:cNvSpPr>
          <p:nvPr/>
        </p:nvSpPr>
        <p:spPr bwMode="auto">
          <a:xfrm flipH="1">
            <a:off x="71628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50" name="Line 49"/>
          <p:cNvSpPr>
            <a:spLocks noChangeShapeType="1"/>
          </p:cNvSpPr>
          <p:nvPr/>
        </p:nvSpPr>
        <p:spPr bwMode="auto">
          <a:xfrm flipH="1">
            <a:off x="7162800" y="6477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51" name="Rectangle 50"/>
          <p:cNvSpPr>
            <a:spLocks noChangeArrowheads="1"/>
          </p:cNvSpPr>
          <p:nvPr/>
        </p:nvSpPr>
        <p:spPr bwMode="auto">
          <a:xfrm>
            <a:off x="7696200" y="762000"/>
            <a:ext cx="129540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В залежності</a:t>
            </a:r>
          </a:p>
          <a:p>
            <a:pPr algn="ctr"/>
            <a:r>
              <a:rPr lang="uk-UA" sz="1600"/>
              <a:t>від культури</a:t>
            </a:r>
          </a:p>
          <a:p>
            <a:pPr algn="ctr"/>
            <a:r>
              <a:rPr lang="uk-UA" sz="1600"/>
              <a:t>читання</a:t>
            </a:r>
            <a:endParaRPr lang="ru-RU" sz="1600"/>
          </a:p>
        </p:txBody>
      </p:sp>
      <p:sp>
        <p:nvSpPr>
          <p:cNvPr id="38952" name="Rectangle 51"/>
          <p:cNvSpPr>
            <a:spLocks noChangeArrowheads="1"/>
          </p:cNvSpPr>
          <p:nvPr/>
        </p:nvSpPr>
        <p:spPr bwMode="auto">
          <a:xfrm>
            <a:off x="7696200" y="1981200"/>
            <a:ext cx="12954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З читачами,</a:t>
            </a:r>
          </a:p>
          <a:p>
            <a:pPr algn="ctr"/>
            <a:r>
              <a:rPr lang="uk-UA" sz="1400" b="1"/>
              <a:t>які не мають</a:t>
            </a:r>
          </a:p>
          <a:p>
            <a:pPr algn="ctr"/>
            <a:r>
              <a:rPr lang="uk-UA" sz="1400" b="1"/>
              <a:t>елементарної</a:t>
            </a:r>
          </a:p>
          <a:p>
            <a:pPr algn="ctr"/>
            <a:r>
              <a:rPr lang="uk-UA" sz="1400" b="1"/>
              <a:t>культури</a:t>
            </a:r>
          </a:p>
          <a:p>
            <a:pPr algn="ctr"/>
            <a:r>
              <a:rPr lang="uk-UA" sz="1400" b="1"/>
              <a:t>читання</a:t>
            </a:r>
            <a:endParaRPr lang="ru-RU" sz="1400" b="1"/>
          </a:p>
        </p:txBody>
      </p:sp>
      <p:sp>
        <p:nvSpPr>
          <p:cNvPr id="38953" name="Rectangle 52"/>
          <p:cNvSpPr>
            <a:spLocks noChangeArrowheads="1"/>
          </p:cNvSpPr>
          <p:nvPr/>
        </p:nvSpPr>
        <p:spPr bwMode="auto">
          <a:xfrm>
            <a:off x="7696200" y="3581400"/>
            <a:ext cx="12954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З читачами,</a:t>
            </a:r>
          </a:p>
          <a:p>
            <a:pPr algn="ctr"/>
            <a:r>
              <a:rPr lang="uk-UA" sz="1400" b="1"/>
              <a:t>які оволоділи</a:t>
            </a:r>
          </a:p>
          <a:p>
            <a:pPr algn="ctr"/>
            <a:r>
              <a:rPr lang="uk-UA" sz="1400" b="1"/>
              <a:t>основами</a:t>
            </a:r>
          </a:p>
          <a:p>
            <a:pPr algn="ctr"/>
            <a:r>
              <a:rPr lang="uk-UA" sz="1400" b="1"/>
              <a:t>культури</a:t>
            </a:r>
          </a:p>
          <a:p>
            <a:pPr algn="ctr"/>
            <a:r>
              <a:rPr lang="uk-UA" sz="1400" b="1"/>
              <a:t>читання</a:t>
            </a:r>
            <a:endParaRPr lang="ru-RU" sz="1400" b="1"/>
          </a:p>
        </p:txBody>
      </p:sp>
      <p:sp>
        <p:nvSpPr>
          <p:cNvPr id="38954" name="Rectangle 53"/>
          <p:cNvSpPr>
            <a:spLocks noChangeArrowheads="1"/>
          </p:cNvSpPr>
          <p:nvPr/>
        </p:nvSpPr>
        <p:spPr bwMode="auto">
          <a:xfrm>
            <a:off x="7696200" y="5334000"/>
            <a:ext cx="12954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З читачами з</a:t>
            </a:r>
          </a:p>
          <a:p>
            <a:pPr algn="ctr"/>
            <a:r>
              <a:rPr lang="uk-UA" sz="1400" b="1"/>
              <a:t>високою</a:t>
            </a:r>
          </a:p>
          <a:p>
            <a:pPr algn="ctr"/>
            <a:r>
              <a:rPr lang="uk-UA" sz="1400" b="1"/>
              <a:t>культурою</a:t>
            </a:r>
          </a:p>
          <a:p>
            <a:pPr algn="ctr"/>
            <a:r>
              <a:rPr lang="uk-UA" sz="1400" b="1"/>
              <a:t>читання</a:t>
            </a:r>
            <a:endParaRPr lang="ru-RU" sz="1400" b="1"/>
          </a:p>
        </p:txBody>
      </p:sp>
      <p:sp>
        <p:nvSpPr>
          <p:cNvPr id="38955" name="Line 54"/>
          <p:cNvSpPr>
            <a:spLocks noChangeShapeType="1"/>
          </p:cNvSpPr>
          <p:nvPr/>
        </p:nvSpPr>
        <p:spPr bwMode="auto">
          <a:xfrm>
            <a:off x="7467600" y="1143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56" name="Line 55"/>
          <p:cNvSpPr>
            <a:spLocks noChangeShapeType="1"/>
          </p:cNvSpPr>
          <p:nvPr/>
        </p:nvSpPr>
        <p:spPr bwMode="auto">
          <a:xfrm>
            <a:off x="7467600" y="11430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57" name="Line 56"/>
          <p:cNvSpPr>
            <a:spLocks noChangeShapeType="1"/>
          </p:cNvSpPr>
          <p:nvPr/>
        </p:nvSpPr>
        <p:spPr bwMode="auto">
          <a:xfrm>
            <a:off x="7467600" y="251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58" name="Line 57"/>
          <p:cNvSpPr>
            <a:spLocks noChangeShapeType="1"/>
          </p:cNvSpPr>
          <p:nvPr/>
        </p:nvSpPr>
        <p:spPr bwMode="auto">
          <a:xfrm>
            <a:off x="7467600" y="419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959" name="Line 58"/>
          <p:cNvSpPr>
            <a:spLocks noChangeShapeType="1"/>
          </p:cNvSpPr>
          <p:nvPr/>
        </p:nvSpPr>
        <p:spPr bwMode="auto">
          <a:xfrm>
            <a:off x="7467600" y="632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smtClean="0"/>
              <a:t>             </a:t>
            </a:r>
            <a:r>
              <a:rPr lang="uk-UA" sz="4800" b="1" u="sng" smtClean="0">
                <a:solidFill>
                  <a:schemeClr val="accent2"/>
                </a:solidFill>
                <a:latin typeface="Palatino Linotype" pitchFamily="18" charset="0"/>
              </a:rPr>
              <a:t>Робота з вчителями</a:t>
            </a:r>
            <a:endParaRPr lang="ru-RU" sz="48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3124200" y="21336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Перегляди, виставки </a:t>
            </a:r>
          </a:p>
          <a:p>
            <a:pPr algn="ctr"/>
            <a:r>
              <a:rPr lang="uk-UA" sz="1400" b="1"/>
              <a:t>літератури до предметних тижнів</a:t>
            </a:r>
            <a:r>
              <a:rPr lang="ru-RU" sz="1400" b="1"/>
              <a:t> </a:t>
            </a:r>
          </a:p>
        </p:txBody>
      </p:sp>
      <p:sp>
        <p:nvSpPr>
          <p:cNvPr id="39939" name="AutoShape 5"/>
          <p:cNvSpPr>
            <a:spLocks noChangeArrowheads="1"/>
          </p:cNvSpPr>
          <p:nvPr/>
        </p:nvSpPr>
        <p:spPr bwMode="auto">
          <a:xfrm>
            <a:off x="3124200" y="26670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Тематичний куточок: </a:t>
            </a:r>
          </a:p>
          <a:p>
            <a:pPr algn="ctr"/>
            <a:r>
              <a:rPr lang="ru-RU" sz="1400" b="1" i="1"/>
              <a:t>«</a:t>
            </a:r>
            <a:r>
              <a:rPr lang="uk-UA" sz="1400" b="1"/>
              <a:t>Освітній простір України</a:t>
            </a:r>
            <a:r>
              <a:rPr lang="en-US" sz="1400" b="1" i="1"/>
              <a:t>»</a:t>
            </a:r>
            <a:endParaRPr lang="ru-RU" sz="1400" b="1"/>
          </a:p>
        </p:txBody>
      </p:sp>
      <p:sp>
        <p:nvSpPr>
          <p:cNvPr id="39940" name="AutoShape 6"/>
          <p:cNvSpPr>
            <a:spLocks noChangeArrowheads="1"/>
          </p:cNvSpPr>
          <p:nvPr/>
        </p:nvSpPr>
        <p:spPr bwMode="auto">
          <a:xfrm>
            <a:off x="3124200" y="32004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Презентації,</a:t>
            </a:r>
          </a:p>
          <a:p>
            <a:pPr algn="ctr"/>
            <a:r>
              <a:rPr lang="uk-UA" sz="1400" b="1"/>
              <a:t> прем'єри методичної літератури</a:t>
            </a:r>
            <a:r>
              <a:rPr lang="ru-RU" sz="1400" b="1"/>
              <a:t> </a:t>
            </a:r>
          </a:p>
        </p:txBody>
      </p:sp>
      <p:sp>
        <p:nvSpPr>
          <p:cNvPr id="39941" name="AutoShape 7"/>
          <p:cNvSpPr>
            <a:spLocks noChangeArrowheads="1"/>
          </p:cNvSpPr>
          <p:nvPr/>
        </p:nvSpPr>
        <p:spPr bwMode="auto">
          <a:xfrm>
            <a:off x="3124200" y="37338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Виступи на педрадах, нарадах</a:t>
            </a:r>
            <a:r>
              <a:rPr lang="ru-RU"/>
              <a:t> </a:t>
            </a:r>
          </a:p>
        </p:txBody>
      </p:sp>
      <p:sp>
        <p:nvSpPr>
          <p:cNvPr id="39942" name="AutoShape 8"/>
          <p:cNvSpPr>
            <a:spLocks noChangeArrowheads="1"/>
          </p:cNvSpPr>
          <p:nvPr/>
        </p:nvSpPr>
        <p:spPr bwMode="auto">
          <a:xfrm>
            <a:off x="3124200" y="43434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Засіданнях групових керівників, </a:t>
            </a:r>
          </a:p>
          <a:p>
            <a:pPr algn="ctr"/>
            <a:r>
              <a:rPr lang="uk-UA" sz="1400" b="1"/>
              <a:t>методичних засіданнях</a:t>
            </a:r>
            <a:endParaRPr lang="ru-RU" sz="1400" b="1"/>
          </a:p>
        </p:txBody>
      </p:sp>
      <p:sp>
        <p:nvSpPr>
          <p:cNvPr id="39943" name="AutoShape 9"/>
          <p:cNvSpPr>
            <a:spLocks noChangeArrowheads="1"/>
          </p:cNvSpPr>
          <p:nvPr/>
        </p:nvSpPr>
        <p:spPr bwMode="auto">
          <a:xfrm>
            <a:off x="3124200" y="16002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i="1"/>
              <a:t>«</a:t>
            </a:r>
            <a:r>
              <a:rPr lang="uk-UA" sz="1400" b="1"/>
              <a:t>Новий навчальний підручник</a:t>
            </a:r>
            <a:r>
              <a:rPr lang="en-US" sz="1400" b="1" i="1"/>
              <a:t>»</a:t>
            </a:r>
            <a:endParaRPr lang="ru-RU" sz="1400" b="1"/>
          </a:p>
        </p:txBody>
      </p:sp>
      <p:sp>
        <p:nvSpPr>
          <p:cNvPr id="39944" name="AutoShape 10"/>
          <p:cNvSpPr>
            <a:spLocks noChangeArrowheads="1"/>
          </p:cNvSpPr>
          <p:nvPr/>
        </p:nvSpPr>
        <p:spPr bwMode="auto">
          <a:xfrm>
            <a:off x="3124200" y="990600"/>
            <a:ext cx="33528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Огляди літератури: </a:t>
            </a:r>
          </a:p>
          <a:p>
            <a:pPr algn="ctr"/>
            <a:r>
              <a:rPr lang="ru-RU" sz="1400" b="1" i="1"/>
              <a:t>«</a:t>
            </a:r>
            <a:r>
              <a:rPr lang="uk-UA" sz="1400" b="1"/>
              <a:t>Новинки педагогічної літератури</a:t>
            </a:r>
            <a:r>
              <a:rPr lang="en-US" sz="1400" b="1" i="1"/>
              <a:t>»</a:t>
            </a:r>
            <a:r>
              <a:rPr lang="ru-RU" sz="1400"/>
              <a:t> </a:t>
            </a:r>
          </a:p>
        </p:txBody>
      </p:sp>
      <p:sp>
        <p:nvSpPr>
          <p:cNvPr id="39945" name="AutoShape 11"/>
          <p:cNvSpPr>
            <a:spLocks noChangeArrowheads="1"/>
          </p:cNvSpPr>
          <p:nvPr/>
        </p:nvSpPr>
        <p:spPr bwMode="auto">
          <a:xfrm>
            <a:off x="3124200" y="4953000"/>
            <a:ext cx="33528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Підбір літератури для </a:t>
            </a:r>
          </a:p>
          <a:p>
            <a:pPr algn="ctr"/>
            <a:r>
              <a:rPr lang="uk-UA" sz="1400" b="1"/>
              <a:t>різноманітних свят, виховних  годин</a:t>
            </a:r>
            <a:r>
              <a:rPr lang="ru-RU" sz="1400" b="1"/>
              <a:t> </a:t>
            </a:r>
          </a:p>
        </p:txBody>
      </p:sp>
      <p:sp>
        <p:nvSpPr>
          <p:cNvPr id="39946" name="AutoShape 12"/>
          <p:cNvSpPr>
            <a:spLocks noChangeArrowheads="1"/>
          </p:cNvSpPr>
          <p:nvPr/>
        </p:nvSpPr>
        <p:spPr bwMode="auto">
          <a:xfrm>
            <a:off x="3124200" y="5638800"/>
            <a:ext cx="33528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Тематика форм роботи</a:t>
            </a:r>
          </a:p>
          <a:p>
            <a:pPr algn="ctr"/>
            <a:r>
              <a:rPr lang="uk-UA" sz="1400" b="1"/>
              <a:t> для групового керівника</a:t>
            </a:r>
            <a:r>
              <a:rPr lang="ru-RU" sz="1400" b="1"/>
              <a:t> </a:t>
            </a:r>
          </a:p>
        </p:txBody>
      </p:sp>
      <p:sp>
        <p:nvSpPr>
          <p:cNvPr id="39947" name="AutoShape 13"/>
          <p:cNvSpPr>
            <a:spLocks noChangeArrowheads="1"/>
          </p:cNvSpPr>
          <p:nvPr/>
        </p:nvSpPr>
        <p:spPr bwMode="auto">
          <a:xfrm>
            <a:off x="3124200" y="6248400"/>
            <a:ext cx="3352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Бесіди, консультації</a:t>
            </a:r>
            <a:endParaRPr lang="ru-RU" sz="1600"/>
          </a:p>
        </p:txBody>
      </p:sp>
      <p:sp>
        <p:nvSpPr>
          <p:cNvPr id="39948" name="Line 14"/>
          <p:cNvSpPr>
            <a:spLocks noChangeShapeType="1"/>
          </p:cNvSpPr>
          <p:nvPr/>
        </p:nvSpPr>
        <p:spPr bwMode="auto">
          <a:xfrm>
            <a:off x="2667000" y="8382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9" name="Line 15"/>
          <p:cNvSpPr>
            <a:spLocks noChangeShapeType="1"/>
          </p:cNvSpPr>
          <p:nvPr/>
        </p:nvSpPr>
        <p:spPr bwMode="auto">
          <a:xfrm>
            <a:off x="2667000" y="129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2667000" y="1828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1" name="Line 17"/>
          <p:cNvSpPr>
            <a:spLocks noChangeShapeType="1"/>
          </p:cNvSpPr>
          <p:nvPr/>
        </p:nvSpPr>
        <p:spPr bwMode="auto">
          <a:xfrm>
            <a:off x="2667000" y="236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2" name="Line 18"/>
          <p:cNvSpPr>
            <a:spLocks noChangeShapeType="1"/>
          </p:cNvSpPr>
          <p:nvPr/>
        </p:nvSpPr>
        <p:spPr bwMode="auto">
          <a:xfrm>
            <a:off x="2667000" y="2819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3" name="Line 19"/>
          <p:cNvSpPr>
            <a:spLocks noChangeShapeType="1"/>
          </p:cNvSpPr>
          <p:nvPr/>
        </p:nvSpPr>
        <p:spPr bwMode="auto">
          <a:xfrm>
            <a:off x="26670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4" name="Line 20"/>
          <p:cNvSpPr>
            <a:spLocks noChangeShapeType="1"/>
          </p:cNvSpPr>
          <p:nvPr/>
        </p:nvSpPr>
        <p:spPr bwMode="auto">
          <a:xfrm>
            <a:off x="2667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5" name="Line 21"/>
          <p:cNvSpPr>
            <a:spLocks noChangeShapeType="1"/>
          </p:cNvSpPr>
          <p:nvPr/>
        </p:nvSpPr>
        <p:spPr bwMode="auto">
          <a:xfrm>
            <a:off x="2667000" y="457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6" name="Line 22"/>
          <p:cNvSpPr>
            <a:spLocks noChangeShapeType="1"/>
          </p:cNvSpPr>
          <p:nvPr/>
        </p:nvSpPr>
        <p:spPr bwMode="auto">
          <a:xfrm>
            <a:off x="2667000" y="5181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7" name="Line 23"/>
          <p:cNvSpPr>
            <a:spLocks noChangeShapeType="1"/>
          </p:cNvSpPr>
          <p:nvPr/>
        </p:nvSpPr>
        <p:spPr bwMode="auto">
          <a:xfrm>
            <a:off x="2667000" y="586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8" name="Line 24"/>
          <p:cNvSpPr>
            <a:spLocks noChangeShapeType="1"/>
          </p:cNvSpPr>
          <p:nvPr/>
        </p:nvSpPr>
        <p:spPr bwMode="auto">
          <a:xfrm flipV="1">
            <a:off x="2667000" y="6477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59" name="Rectangle 25"/>
          <p:cNvSpPr>
            <a:spLocks noChangeArrowheads="1"/>
          </p:cNvSpPr>
          <p:nvPr/>
        </p:nvSpPr>
        <p:spPr bwMode="auto">
          <a:xfrm>
            <a:off x="6629400" y="990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Ведення картотеки</a:t>
            </a:r>
            <a:endParaRPr lang="ru-RU" b="1"/>
          </a:p>
        </p:txBody>
      </p:sp>
      <p:sp>
        <p:nvSpPr>
          <p:cNvPr id="39960" name="Line 26"/>
          <p:cNvSpPr>
            <a:spLocks noChangeShapeType="1"/>
          </p:cNvSpPr>
          <p:nvPr/>
        </p:nvSpPr>
        <p:spPr bwMode="auto">
          <a:xfrm>
            <a:off x="7772400" y="1524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61" name="Rectangle 27"/>
          <p:cNvSpPr>
            <a:spLocks noChangeArrowheads="1"/>
          </p:cNvSpPr>
          <p:nvPr/>
        </p:nvSpPr>
        <p:spPr bwMode="auto">
          <a:xfrm>
            <a:off x="6705600" y="1981200"/>
            <a:ext cx="2209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Навчальна, методична, </a:t>
            </a:r>
          </a:p>
          <a:p>
            <a:pPr algn="ctr"/>
            <a:r>
              <a:rPr lang="uk-UA" sz="1400" b="1"/>
              <a:t>виховна робота</a:t>
            </a:r>
            <a:r>
              <a:rPr lang="ru-RU" sz="1400" b="1"/>
              <a:t> </a:t>
            </a:r>
          </a:p>
        </p:txBody>
      </p:sp>
      <p:sp>
        <p:nvSpPr>
          <p:cNvPr id="39962" name="Rectangle 28"/>
          <p:cNvSpPr>
            <a:spLocks noChangeArrowheads="1"/>
          </p:cNvSpPr>
          <p:nvPr/>
        </p:nvSpPr>
        <p:spPr bwMode="auto">
          <a:xfrm>
            <a:off x="6705600" y="2971800"/>
            <a:ext cx="2209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Робота психолога, </a:t>
            </a:r>
          </a:p>
          <a:p>
            <a:pPr algn="ctr"/>
            <a:r>
              <a:rPr lang="uk-UA" sz="1400" b="1"/>
              <a:t> вчителя-предметника</a:t>
            </a:r>
            <a:r>
              <a:rPr lang="ru-RU" sz="1400" b="1"/>
              <a:t> </a:t>
            </a:r>
          </a:p>
        </p:txBody>
      </p:sp>
      <p:sp>
        <p:nvSpPr>
          <p:cNvPr id="39963" name="Rectangle 29"/>
          <p:cNvSpPr>
            <a:spLocks noChangeArrowheads="1"/>
          </p:cNvSpPr>
          <p:nvPr/>
        </p:nvSpPr>
        <p:spPr bwMode="auto">
          <a:xfrm>
            <a:off x="6705600" y="3886200"/>
            <a:ext cx="2209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групового керівника</a:t>
            </a:r>
            <a:endParaRPr lang="ru-RU" sz="1400" b="1"/>
          </a:p>
        </p:txBody>
      </p:sp>
      <p:sp>
        <p:nvSpPr>
          <p:cNvPr id="39964" name="Rectangle 30"/>
          <p:cNvSpPr>
            <a:spLocks noChangeArrowheads="1"/>
          </p:cNvSpPr>
          <p:nvPr/>
        </p:nvSpPr>
        <p:spPr bwMode="auto">
          <a:xfrm>
            <a:off x="6705600" y="4876800"/>
            <a:ext cx="2209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Позакласні заходи</a:t>
            </a:r>
            <a:r>
              <a:rPr lang="ru-RU"/>
              <a:t> </a:t>
            </a:r>
          </a:p>
        </p:txBody>
      </p:sp>
      <p:sp>
        <p:nvSpPr>
          <p:cNvPr id="39965" name="Line 31"/>
          <p:cNvSpPr>
            <a:spLocks noChangeShapeType="1"/>
          </p:cNvSpPr>
          <p:nvPr/>
        </p:nvSpPr>
        <p:spPr bwMode="auto">
          <a:xfrm>
            <a:off x="7772400" y="2514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66" name="Line 32"/>
          <p:cNvSpPr>
            <a:spLocks noChangeShapeType="1"/>
          </p:cNvSpPr>
          <p:nvPr/>
        </p:nvSpPr>
        <p:spPr bwMode="auto">
          <a:xfrm>
            <a:off x="77724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967" name="Line 33"/>
          <p:cNvSpPr>
            <a:spLocks noChangeShapeType="1"/>
          </p:cNvSpPr>
          <p:nvPr/>
        </p:nvSpPr>
        <p:spPr bwMode="auto">
          <a:xfrm>
            <a:off x="77724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9968" name="Picture 35" descr="kniga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46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685800" y="168275"/>
            <a:ext cx="830580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sz="2400" b="1" dirty="0">
                <a:solidFill>
                  <a:schemeClr val="accent2"/>
                </a:solidFill>
              </a:rPr>
              <a:t>«</a:t>
            </a:r>
            <a:r>
              <a:rPr lang="en-US" sz="2400" b="1" i="1" dirty="0" err="1">
                <a:solidFill>
                  <a:schemeClr val="accent2"/>
                </a:solidFill>
              </a:rPr>
              <a:t>Навіть</a:t>
            </a:r>
            <a:r>
              <a:rPr lang="en-US" sz="2400" b="1" i="1" dirty="0">
                <a:solidFill>
                  <a:schemeClr val="accent2"/>
                </a:solidFill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</a:rPr>
              <a:t>наймудрішому</a:t>
            </a:r>
            <a:r>
              <a:rPr lang="en-US" sz="2400" b="1" i="1" dirty="0">
                <a:solidFill>
                  <a:schemeClr val="accent2"/>
                </a:solidFill>
              </a:rPr>
              <a:t> </a:t>
            </a:r>
            <a:r>
              <a:rPr lang="uk-UA" sz="2400" b="1" i="1" dirty="0" smtClean="0">
                <a:solidFill>
                  <a:schemeClr val="accent2"/>
                </a:solidFill>
              </a:rPr>
              <a:t>є чого вчитися</a:t>
            </a:r>
            <a:r>
              <a:rPr lang="en-US" sz="2400" b="1" i="1" dirty="0" smtClean="0">
                <a:solidFill>
                  <a:schemeClr val="accent2"/>
                </a:solidFill>
              </a:rPr>
              <a:t>» </a:t>
            </a:r>
            <a:r>
              <a:rPr lang="en-US" sz="2400" b="1" i="1" dirty="0">
                <a:solidFill>
                  <a:schemeClr val="accent2"/>
                </a:solidFill>
              </a:rPr>
              <a:t>(</a:t>
            </a:r>
            <a:r>
              <a:rPr lang="en-US" sz="2400" b="1" i="1" dirty="0" err="1">
                <a:solidFill>
                  <a:schemeClr val="accent2"/>
                </a:solidFill>
              </a:rPr>
              <a:t>Сантаяна</a:t>
            </a:r>
            <a:r>
              <a:rPr lang="en-US" sz="2400" b="1" i="1" dirty="0">
                <a:solidFill>
                  <a:schemeClr val="accent2"/>
                </a:solidFill>
              </a:rPr>
              <a:t>). </a:t>
            </a:r>
          </a:p>
        </p:txBody>
      </p:sp>
      <p:pic>
        <p:nvPicPr>
          <p:cNvPr id="40963" name="Picture 4" descr="P12102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4572000" cy="28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P1210241"/>
          <p:cNvPicPr>
            <a:picLocks noChangeAspect="1" noChangeArrowheads="1"/>
          </p:cNvPicPr>
          <p:nvPr/>
        </p:nvPicPr>
        <p:blipFill>
          <a:blip r:embed="rId3" cstate="print"/>
          <a:srcRect t="2620" b="5669"/>
          <a:stretch>
            <a:fillRect/>
          </a:stretch>
        </p:blipFill>
        <p:spPr bwMode="auto">
          <a:xfrm>
            <a:off x="228600" y="9906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Zauch\Pictures\MP Navigator EX\2014_02_17\IMG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12518" t="18616"/>
          <a:stretch>
            <a:fillRect/>
          </a:stretch>
        </p:blipFill>
        <p:spPr bwMode="auto">
          <a:xfrm>
            <a:off x="4621322" y="990600"/>
            <a:ext cx="4217878" cy="2667000"/>
          </a:xfrm>
          <a:prstGeom prst="rect">
            <a:avLst/>
          </a:prstGeom>
          <a:noFill/>
        </p:spPr>
      </p:pic>
      <p:pic>
        <p:nvPicPr>
          <p:cNvPr id="1027" name="Picture 3" descr="C:\Users\Zauch\Pictures\MP Navigator EX\2014_02_17\IMG - Копія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60" y="3934797"/>
            <a:ext cx="4156840" cy="2847003"/>
          </a:xfrm>
          <a:prstGeom prst="rect">
            <a:avLst/>
          </a:prstGeom>
          <a:noFill/>
        </p:spPr>
      </p:pic>
      <p:pic>
        <p:nvPicPr>
          <p:cNvPr id="1028" name="Picture 4" descr="C:\Users\Zauch\Pictures\MP Navigator EX\2014_02_17\IMG - Копія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t="8298" r="7913" b="8725"/>
          <a:stretch>
            <a:fillRect/>
          </a:stretch>
        </p:blipFill>
        <p:spPr bwMode="auto">
          <a:xfrm>
            <a:off x="2367280" y="2819400"/>
            <a:ext cx="4338320" cy="2590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</p:spPr>
        <p:txBody>
          <a:bodyPr/>
          <a:lstStyle/>
          <a:p>
            <a:r>
              <a:rPr lang="uk-UA" smtClean="0"/>
              <a:t>          </a:t>
            </a:r>
            <a:r>
              <a:rPr lang="uk-UA" sz="4800" b="1" u="sng" smtClean="0">
                <a:solidFill>
                  <a:schemeClr val="accent2"/>
                </a:solidFill>
                <a:latin typeface="Palatino Linotype" pitchFamily="18" charset="0"/>
              </a:rPr>
              <a:t>Робота з батьками</a:t>
            </a:r>
            <a:endParaRPr lang="ru-RU" sz="48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1986" name="AutoShape 4"/>
          <p:cNvSpPr>
            <a:spLocks noChangeArrowheads="1"/>
          </p:cNvSpPr>
          <p:nvPr/>
        </p:nvSpPr>
        <p:spPr bwMode="auto">
          <a:xfrm>
            <a:off x="3733800" y="2819400"/>
            <a:ext cx="2438400" cy="685800"/>
          </a:xfrm>
          <a:prstGeom prst="flowChartProcess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u="sng"/>
              <a:t>Робота з батьками</a:t>
            </a:r>
          </a:p>
        </p:txBody>
      </p:sp>
      <p:sp>
        <p:nvSpPr>
          <p:cNvPr id="41987" name="Line 5"/>
          <p:cNvSpPr>
            <a:spLocks noChangeShapeType="1"/>
          </p:cNvSpPr>
          <p:nvPr/>
        </p:nvSpPr>
        <p:spPr bwMode="auto">
          <a:xfrm flipH="1" flipV="1">
            <a:off x="2590800" y="2209800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988" name="AutoShape 6"/>
          <p:cNvSpPr>
            <a:spLocks noChangeArrowheads="1"/>
          </p:cNvSpPr>
          <p:nvPr/>
        </p:nvSpPr>
        <p:spPr bwMode="auto">
          <a:xfrm>
            <a:off x="457200" y="1447800"/>
            <a:ext cx="27432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Виступи на батьківських</a:t>
            </a:r>
          </a:p>
          <a:p>
            <a:pPr algn="ctr"/>
            <a:r>
              <a:rPr lang="uk-UA"/>
              <a:t> конференціях, зборах</a:t>
            </a:r>
            <a:r>
              <a:rPr lang="ru-RU"/>
              <a:t> </a:t>
            </a: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 flipV="1">
            <a:off x="6172200" y="22098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990" name="AutoShape 8"/>
          <p:cNvSpPr>
            <a:spLocks noChangeArrowheads="1"/>
          </p:cNvSpPr>
          <p:nvPr/>
        </p:nvSpPr>
        <p:spPr bwMode="auto">
          <a:xfrm>
            <a:off x="6553200" y="14478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Книжкові виставки, </a:t>
            </a:r>
          </a:p>
          <a:p>
            <a:pPr algn="ctr"/>
            <a:r>
              <a:rPr lang="uk-UA"/>
              <a:t>огляди літератури</a:t>
            </a:r>
            <a:r>
              <a:rPr lang="ru-RU"/>
              <a:t> </a:t>
            </a:r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 flipV="1">
            <a:off x="5029200" y="2209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992" name="AutoShape 10"/>
          <p:cNvSpPr>
            <a:spLocks noChangeArrowheads="1"/>
          </p:cNvSpPr>
          <p:nvPr/>
        </p:nvSpPr>
        <p:spPr bwMode="auto">
          <a:xfrm>
            <a:off x="3733800" y="14478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Бесіди, консультації</a:t>
            </a:r>
            <a:r>
              <a:rPr lang="ru-RU"/>
              <a:t> </a:t>
            </a:r>
          </a:p>
        </p:txBody>
      </p:sp>
      <p:sp>
        <p:nvSpPr>
          <p:cNvPr id="41993" name="AutoShape 11"/>
          <p:cNvSpPr>
            <a:spLocks noChangeArrowheads="1"/>
          </p:cNvSpPr>
          <p:nvPr/>
        </p:nvSpPr>
        <p:spPr bwMode="auto">
          <a:xfrm>
            <a:off x="762000" y="27432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Хвилинки цікавих </a:t>
            </a:r>
          </a:p>
          <a:p>
            <a:pPr algn="ctr"/>
            <a:r>
              <a:rPr lang="uk-UA"/>
              <a:t>повідомлень</a:t>
            </a:r>
            <a:r>
              <a:rPr lang="ru-RU"/>
              <a:t> </a:t>
            </a:r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 flipH="1">
            <a:off x="32004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995" name="AutoShape 14"/>
          <p:cNvSpPr>
            <a:spLocks noChangeArrowheads="1"/>
          </p:cNvSpPr>
          <p:nvPr/>
        </p:nvSpPr>
        <p:spPr bwMode="auto">
          <a:xfrm>
            <a:off x="6553200" y="27432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Дні відкритих дверей, </a:t>
            </a:r>
          </a:p>
          <a:p>
            <a:pPr algn="ctr"/>
            <a:r>
              <a:rPr lang="uk-UA"/>
              <a:t>екскурсії</a:t>
            </a:r>
            <a:r>
              <a:rPr lang="ru-RU"/>
              <a:t> 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>
            <a:off x="61722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997" name="AutoShape 16"/>
          <p:cNvSpPr>
            <a:spLocks noChangeArrowheads="1"/>
          </p:cNvSpPr>
          <p:nvPr/>
        </p:nvSpPr>
        <p:spPr bwMode="auto">
          <a:xfrm>
            <a:off x="1905000" y="42672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Анкетування</a:t>
            </a:r>
            <a:r>
              <a:rPr lang="ru-RU"/>
              <a:t> </a:t>
            </a:r>
          </a:p>
        </p:txBody>
      </p:sp>
      <p:sp>
        <p:nvSpPr>
          <p:cNvPr id="41998" name="AutoShape 17"/>
          <p:cNvSpPr>
            <a:spLocks noChangeArrowheads="1"/>
          </p:cNvSpPr>
          <p:nvPr/>
        </p:nvSpPr>
        <p:spPr bwMode="auto">
          <a:xfrm>
            <a:off x="5638800" y="4267200"/>
            <a:ext cx="24384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Картотека </a:t>
            </a:r>
          </a:p>
          <a:p>
            <a:pPr algn="ctr"/>
            <a:r>
              <a:rPr lang="ru-RU" b="1" i="1"/>
              <a:t>«</a:t>
            </a:r>
            <a:r>
              <a:rPr lang="uk-UA"/>
              <a:t>Робота з батьками</a:t>
            </a:r>
            <a:r>
              <a:rPr lang="en-US" b="1" i="1"/>
              <a:t>»</a:t>
            </a:r>
            <a:endParaRPr lang="ru-RU"/>
          </a:p>
        </p:txBody>
      </p:sp>
      <p:sp>
        <p:nvSpPr>
          <p:cNvPr id="41999" name="Line 18"/>
          <p:cNvSpPr>
            <a:spLocks noChangeShapeType="1"/>
          </p:cNvSpPr>
          <p:nvPr/>
        </p:nvSpPr>
        <p:spPr bwMode="auto">
          <a:xfrm>
            <a:off x="3962400" y="3505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2000" name="Line 20"/>
          <p:cNvSpPr>
            <a:spLocks noChangeShapeType="1"/>
          </p:cNvSpPr>
          <p:nvPr/>
        </p:nvSpPr>
        <p:spPr bwMode="auto">
          <a:xfrm>
            <a:off x="6019800" y="3505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905" name="Rectangle 18"/>
          <p:cNvSpPr>
            <a:spLocks noChangeArrowheads="1"/>
          </p:cNvSpPr>
          <p:nvPr/>
        </p:nvSpPr>
        <p:spPr bwMode="auto">
          <a:xfrm>
            <a:off x="3810000" y="5257800"/>
            <a:ext cx="510222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solidFill>
                  <a:schemeClr val="accent2"/>
                </a:solidFill>
              </a:rPr>
              <a:t>Якщо твої наміри розраховані на  рік сій жито, на десятиріччя – саджай дерева, на віки – виховуй дітей</a:t>
            </a:r>
            <a:endParaRPr lang="en-US" sz="2000" b="1" i="1" dirty="0">
              <a:solidFill>
                <a:schemeClr val="accent2"/>
              </a:solidFill>
            </a:endParaRPr>
          </a:p>
          <a:p>
            <a:pPr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uk-UA" dirty="0"/>
              <a:t> (Нар. </a:t>
            </a:r>
            <a:r>
              <a:rPr lang="uk-UA" dirty="0" err="1"/>
              <a:t>твор</a:t>
            </a:r>
            <a:r>
              <a:rPr lang="uk-UA" dirty="0"/>
              <a:t>.)</a:t>
            </a: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6" descr="Тиждень з життя ліцею 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410" y="3352800"/>
            <a:ext cx="436700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/>
          </p:cNvSpPr>
          <p:nvPr/>
        </p:nvSpPr>
        <p:spPr bwMode="auto">
          <a:xfrm>
            <a:off x="4038600" y="152400"/>
            <a:ext cx="53070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3200" b="1" u="sng">
                <a:solidFill>
                  <a:schemeClr val="accent2"/>
                </a:solidFill>
              </a:rPr>
              <a:t>Презентація роботи бібліотеки для учнів </a:t>
            </a:r>
            <a:br>
              <a:rPr lang="uk-UA" sz="3200" b="1" u="sng">
                <a:solidFill>
                  <a:schemeClr val="accent2"/>
                </a:solidFill>
              </a:rPr>
            </a:br>
            <a:r>
              <a:rPr lang="uk-UA" sz="3200" b="1" u="sng">
                <a:solidFill>
                  <a:schemeClr val="accent2"/>
                </a:solidFill>
              </a:rPr>
              <a:t>та батьків нового набору</a:t>
            </a:r>
            <a:r>
              <a:rPr lang="uk-UA" sz="3200" b="1" i="1">
                <a:solidFill>
                  <a:schemeClr val="hlink"/>
                </a:solidFill>
              </a:rPr>
              <a:t> </a:t>
            </a:r>
            <a:endParaRPr lang="ru-RU" sz="3200" b="1" i="1">
              <a:solidFill>
                <a:schemeClr val="hlink"/>
              </a:solidFill>
            </a:endParaRPr>
          </a:p>
        </p:txBody>
      </p:sp>
      <p:pic>
        <p:nvPicPr>
          <p:cNvPr id="31746" name="Picture 4" descr="Тиждень з життя ліцею 0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443865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14400"/>
          </a:xfrm>
        </p:spPr>
        <p:txBody>
          <a:bodyPr/>
          <a:lstStyle/>
          <a:p>
            <a:r>
              <a:rPr lang="uk-UA" sz="3200" b="1" smtClean="0"/>
              <a:t>            </a:t>
            </a:r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Краєзнавча робота</a:t>
            </a:r>
            <a:endParaRPr lang="ru-RU" sz="4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4034" name="Line 35"/>
          <p:cNvSpPr>
            <a:spLocks noChangeShapeType="1"/>
          </p:cNvSpPr>
          <p:nvPr/>
        </p:nvSpPr>
        <p:spPr bwMode="auto">
          <a:xfrm>
            <a:off x="152400" y="6477000"/>
            <a:ext cx="1524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5" name="AutoShape 52"/>
          <p:cNvSpPr>
            <a:spLocks noChangeArrowheads="1"/>
          </p:cNvSpPr>
          <p:nvPr/>
        </p:nvSpPr>
        <p:spPr bwMode="auto">
          <a:xfrm>
            <a:off x="61913" y="838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Історичне</a:t>
            </a:r>
          </a:p>
          <a:p>
            <a:pPr algn="ctr"/>
            <a:r>
              <a:rPr lang="uk-UA" sz="1700" b="1"/>
              <a:t> краєзнавство</a:t>
            </a:r>
            <a:endParaRPr lang="ru-RU" sz="1700" b="1"/>
          </a:p>
        </p:txBody>
      </p:sp>
      <p:sp>
        <p:nvSpPr>
          <p:cNvPr id="44036" name="AutoShape 54"/>
          <p:cNvSpPr>
            <a:spLocks noChangeArrowheads="1"/>
          </p:cNvSpPr>
          <p:nvPr/>
        </p:nvSpPr>
        <p:spPr bwMode="auto">
          <a:xfrm>
            <a:off x="61913" y="1600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  Природно-географічне </a:t>
            </a:r>
          </a:p>
          <a:p>
            <a:pPr algn="ctr"/>
            <a:r>
              <a:rPr lang="uk-UA" sz="1700" b="1"/>
              <a:t>краєзнавство</a:t>
            </a:r>
            <a:endParaRPr lang="ru-RU" sz="1700" b="1"/>
          </a:p>
        </p:txBody>
      </p:sp>
      <p:sp>
        <p:nvSpPr>
          <p:cNvPr id="44037" name="AutoShape 55"/>
          <p:cNvSpPr>
            <a:spLocks noChangeArrowheads="1"/>
          </p:cNvSpPr>
          <p:nvPr/>
        </p:nvSpPr>
        <p:spPr bwMode="auto">
          <a:xfrm>
            <a:off x="61913" y="2362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Архітектурне</a:t>
            </a:r>
          </a:p>
          <a:p>
            <a:pPr algn="ctr"/>
            <a:r>
              <a:rPr lang="uk-UA" sz="1700" b="1"/>
              <a:t>краєзнавство</a:t>
            </a:r>
            <a:endParaRPr lang="ru-RU" sz="1700" b="1"/>
          </a:p>
        </p:txBody>
      </p:sp>
      <p:sp>
        <p:nvSpPr>
          <p:cNvPr id="44038" name="AutoShape 56"/>
          <p:cNvSpPr>
            <a:spLocks noChangeArrowheads="1"/>
          </p:cNvSpPr>
          <p:nvPr/>
        </p:nvSpPr>
        <p:spPr bwMode="auto">
          <a:xfrm>
            <a:off x="61913" y="5410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Екологічне </a:t>
            </a:r>
          </a:p>
          <a:p>
            <a:pPr algn="ctr"/>
            <a:r>
              <a:rPr lang="uk-UA" sz="1700" b="1"/>
              <a:t>краєзнавство</a:t>
            </a:r>
            <a:endParaRPr lang="ru-RU" sz="1700" b="1"/>
          </a:p>
        </p:txBody>
      </p:sp>
      <p:sp>
        <p:nvSpPr>
          <p:cNvPr id="44039" name="AutoShape 57"/>
          <p:cNvSpPr>
            <a:spLocks noChangeArrowheads="1"/>
          </p:cNvSpPr>
          <p:nvPr/>
        </p:nvSpPr>
        <p:spPr bwMode="auto">
          <a:xfrm>
            <a:off x="61913" y="3124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Народознавче</a:t>
            </a:r>
          </a:p>
          <a:p>
            <a:pPr algn="ctr"/>
            <a:r>
              <a:rPr lang="uk-UA" sz="1700" b="1"/>
              <a:t>краєзнавство</a:t>
            </a:r>
            <a:endParaRPr lang="ru-RU" sz="1700" b="1"/>
          </a:p>
        </p:txBody>
      </p:sp>
      <p:sp>
        <p:nvSpPr>
          <p:cNvPr id="44040" name="AutoShape 58"/>
          <p:cNvSpPr>
            <a:spLocks noChangeArrowheads="1"/>
          </p:cNvSpPr>
          <p:nvPr/>
        </p:nvSpPr>
        <p:spPr bwMode="auto">
          <a:xfrm>
            <a:off x="61913" y="4648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Мистецько-художнє</a:t>
            </a:r>
          </a:p>
          <a:p>
            <a:pPr algn="ctr"/>
            <a:r>
              <a:rPr lang="uk-UA" sz="1700" b="1"/>
              <a:t> краєзнавство</a:t>
            </a:r>
            <a:endParaRPr lang="ru-RU" sz="1700" b="1"/>
          </a:p>
        </p:txBody>
      </p:sp>
      <p:sp>
        <p:nvSpPr>
          <p:cNvPr id="44041" name="AutoShape 59"/>
          <p:cNvSpPr>
            <a:spLocks noChangeArrowheads="1"/>
          </p:cNvSpPr>
          <p:nvPr/>
        </p:nvSpPr>
        <p:spPr bwMode="auto">
          <a:xfrm>
            <a:off x="61913" y="3886200"/>
            <a:ext cx="2528887" cy="762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700" b="1"/>
              <a:t>Літературне</a:t>
            </a:r>
          </a:p>
          <a:p>
            <a:pPr algn="ctr"/>
            <a:r>
              <a:rPr lang="uk-UA" sz="1700" b="1"/>
              <a:t> краєзнавство</a:t>
            </a:r>
            <a:endParaRPr lang="ru-RU" sz="1700" b="1"/>
          </a:p>
        </p:txBody>
      </p:sp>
      <p:sp>
        <p:nvSpPr>
          <p:cNvPr id="44042" name="Rectangle 60"/>
          <p:cNvSpPr>
            <a:spLocks noChangeArrowheads="1"/>
          </p:cNvSpPr>
          <p:nvPr/>
        </p:nvSpPr>
        <p:spPr bwMode="auto">
          <a:xfrm>
            <a:off x="2819400" y="838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uk-UA" sz="1200"/>
              <a:t>Тематичний куточок: «Кременець – від давнини до сучасності»;</a:t>
            </a:r>
          </a:p>
          <a:p>
            <a:r>
              <a:rPr lang="uk-UA" sz="1200"/>
              <a:t>Книжкова виставка: «Стежками історії рідного краю»; Дні міста; Історичні мандрівки;</a:t>
            </a:r>
          </a:p>
          <a:p>
            <a:r>
              <a:rPr lang="uk-UA" sz="1200"/>
              <a:t>Уроки краєзнавства; Краєзнавчі читання; Вікторини; Екскурсії в краєзнавчий музей міста та історичними місцями краю</a:t>
            </a:r>
            <a:endParaRPr lang="ru-RU" sz="1200"/>
          </a:p>
        </p:txBody>
      </p:sp>
      <p:sp>
        <p:nvSpPr>
          <p:cNvPr id="44043" name="Line 62"/>
          <p:cNvSpPr>
            <a:spLocks noChangeShapeType="1"/>
          </p:cNvSpPr>
          <p:nvPr/>
        </p:nvSpPr>
        <p:spPr bwMode="auto">
          <a:xfrm>
            <a:off x="2590800" y="129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44" name="Rectangle 63"/>
          <p:cNvSpPr>
            <a:spLocks noChangeArrowheads="1"/>
          </p:cNvSpPr>
          <p:nvPr/>
        </p:nvSpPr>
        <p:spPr bwMode="auto">
          <a:xfrm>
            <a:off x="2819400" y="1600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Бесіди-огляди;</a:t>
            </a:r>
          </a:p>
          <a:p>
            <a:r>
              <a:rPr lang="uk-UA" sz="1200"/>
              <a:t>Мандрівки порідному місту;</a:t>
            </a:r>
          </a:p>
          <a:p>
            <a:r>
              <a:rPr lang="uk-UA" sz="1200"/>
              <a:t> Екскурси в природу;</a:t>
            </a:r>
          </a:p>
          <a:p>
            <a:r>
              <a:rPr lang="uk-UA" sz="1200"/>
              <a:t> Краєзнавчі альманахи;</a:t>
            </a:r>
            <a:endParaRPr lang="ru-RU" sz="1200"/>
          </a:p>
        </p:txBody>
      </p:sp>
      <p:sp>
        <p:nvSpPr>
          <p:cNvPr id="44045" name="Line 64"/>
          <p:cNvSpPr>
            <a:spLocks noChangeShapeType="1"/>
          </p:cNvSpPr>
          <p:nvPr/>
        </p:nvSpPr>
        <p:spPr bwMode="auto">
          <a:xfrm>
            <a:off x="2590800" y="1981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46" name="Rectangle 65"/>
          <p:cNvSpPr>
            <a:spLocks noChangeArrowheads="1"/>
          </p:cNvSpPr>
          <p:nvPr/>
        </p:nvSpPr>
        <p:spPr bwMode="auto">
          <a:xfrm>
            <a:off x="2819400" y="2362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Архітектурні  подорожі;</a:t>
            </a:r>
          </a:p>
          <a:p>
            <a:r>
              <a:rPr lang="uk-UA" sz="1200"/>
              <a:t>Усні журнали;</a:t>
            </a:r>
          </a:p>
          <a:p>
            <a:r>
              <a:rPr lang="uk-UA" sz="1200"/>
              <a:t>Книжкові виставки;</a:t>
            </a:r>
          </a:p>
          <a:p>
            <a:r>
              <a:rPr lang="uk-UA" sz="1200"/>
              <a:t>Екскурсії цікавими і пам’ятними місцями області;</a:t>
            </a:r>
            <a:endParaRPr lang="ru-RU" sz="1200"/>
          </a:p>
        </p:txBody>
      </p:sp>
      <p:sp>
        <p:nvSpPr>
          <p:cNvPr id="44047" name="Line 66"/>
          <p:cNvSpPr>
            <a:spLocks noChangeShapeType="1"/>
          </p:cNvSpPr>
          <p:nvPr/>
        </p:nvSpPr>
        <p:spPr bwMode="auto">
          <a:xfrm>
            <a:off x="2590800" y="2743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48" name="Rectangle 67"/>
          <p:cNvSpPr>
            <a:spLocks noChangeArrowheads="1"/>
          </p:cNvSpPr>
          <p:nvPr/>
        </p:nvSpPr>
        <p:spPr bwMode="auto">
          <a:xfrm>
            <a:off x="2819400" y="3124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Уроки народознавства; Народознавчі свята; Родинні свята; Обрядові вітальні;</a:t>
            </a:r>
          </a:p>
          <a:p>
            <a:r>
              <a:rPr lang="uk-UA" sz="1200"/>
              <a:t> Фольклорні свята; Українські вечорниці; Виставки декоративно-ужиткового мистецтва</a:t>
            </a:r>
            <a:endParaRPr lang="ru-RU" sz="1200"/>
          </a:p>
        </p:txBody>
      </p:sp>
      <p:sp>
        <p:nvSpPr>
          <p:cNvPr id="44049" name="Rectangle 68"/>
          <p:cNvSpPr>
            <a:spLocks noChangeArrowheads="1"/>
          </p:cNvSpPr>
          <p:nvPr/>
        </p:nvSpPr>
        <p:spPr bwMode="auto">
          <a:xfrm>
            <a:off x="2819400" y="3886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Літературні зустрічі з письменниками; Вечори поезії; Літературно-музичні вітальні;</a:t>
            </a:r>
          </a:p>
          <a:p>
            <a:r>
              <a:rPr lang="uk-UA" sz="1200"/>
              <a:t>Години  літературного краєзнавства; Презентація нових поетичних збірок;</a:t>
            </a:r>
            <a:endParaRPr lang="ru-RU" sz="1200"/>
          </a:p>
        </p:txBody>
      </p:sp>
      <p:sp>
        <p:nvSpPr>
          <p:cNvPr id="44050" name="Line 69"/>
          <p:cNvSpPr>
            <a:spLocks noChangeShapeType="1"/>
          </p:cNvSpPr>
          <p:nvPr/>
        </p:nvSpPr>
        <p:spPr bwMode="auto">
          <a:xfrm>
            <a:off x="2590800" y="3505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51" name="Line 70"/>
          <p:cNvSpPr>
            <a:spLocks noChangeShapeType="1"/>
          </p:cNvSpPr>
          <p:nvPr/>
        </p:nvSpPr>
        <p:spPr bwMode="auto">
          <a:xfrm>
            <a:off x="2590800" y="4343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52" name="Rectangle 71"/>
          <p:cNvSpPr>
            <a:spLocks noChangeArrowheads="1"/>
          </p:cNvSpPr>
          <p:nvPr/>
        </p:nvSpPr>
        <p:spPr bwMode="auto">
          <a:xfrm>
            <a:off x="2819400" y="4648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Художньо-пізнавальні години; Мистецькі подорожі; Години живопису;</a:t>
            </a:r>
          </a:p>
          <a:p>
            <a:r>
              <a:rPr lang="uk-UA" sz="1200"/>
              <a:t>Мистецькі діалоги, години, колаж; Літературно-мистецький салон; Вечори-портрети;</a:t>
            </a:r>
          </a:p>
          <a:p>
            <a:r>
              <a:rPr lang="uk-UA" sz="1200"/>
              <a:t>Музичні ікебани, подорожі; Пісенні вернісажі;</a:t>
            </a:r>
            <a:endParaRPr lang="ru-RU" sz="1200"/>
          </a:p>
        </p:txBody>
      </p:sp>
      <p:sp>
        <p:nvSpPr>
          <p:cNvPr id="44053" name="Line 72"/>
          <p:cNvSpPr>
            <a:spLocks noChangeShapeType="1"/>
          </p:cNvSpPr>
          <p:nvPr/>
        </p:nvSpPr>
        <p:spPr bwMode="auto">
          <a:xfrm>
            <a:off x="2590800" y="5029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54" name="Rectangle 73"/>
          <p:cNvSpPr>
            <a:spLocks noChangeArrowheads="1"/>
          </p:cNvSpPr>
          <p:nvPr/>
        </p:nvSpPr>
        <p:spPr bwMode="auto">
          <a:xfrm>
            <a:off x="2819400" y="5410200"/>
            <a:ext cx="63246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200"/>
              <a:t>- Дні довкілля</a:t>
            </a:r>
          </a:p>
          <a:p>
            <a:r>
              <a:rPr lang="uk-UA" sz="1200"/>
              <a:t>- Дні екологічних знань</a:t>
            </a:r>
          </a:p>
          <a:p>
            <a:r>
              <a:rPr lang="uk-UA" sz="1200"/>
              <a:t>- Екологічні години, марафони, рейди, круїзи, диспути, діалоги</a:t>
            </a:r>
            <a:endParaRPr lang="ru-RU" sz="1200"/>
          </a:p>
        </p:txBody>
      </p:sp>
      <p:sp>
        <p:nvSpPr>
          <p:cNvPr id="44055" name="Line 74"/>
          <p:cNvSpPr>
            <a:spLocks noChangeShapeType="1"/>
          </p:cNvSpPr>
          <p:nvPr/>
        </p:nvSpPr>
        <p:spPr bwMode="auto">
          <a:xfrm>
            <a:off x="2590800" y="5791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P12102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9144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1010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3429000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10101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276600"/>
            <a:ext cx="3657600" cy="264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P10101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971800"/>
            <a:ext cx="257968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Biblioteka\Desktop\Створити папку\P12102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1905000"/>
            <a:ext cx="263048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62" name="Заголовок 1"/>
          <p:cNvSpPr txBox="1">
            <a:spLocks/>
          </p:cNvSpPr>
          <p:nvPr/>
        </p:nvSpPr>
        <p:spPr bwMode="auto">
          <a:xfrm>
            <a:off x="1066800" y="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200" b="1" u="sng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Краєзнавчий куточок</a:t>
            </a:r>
            <a:endParaRPr lang="en-US" sz="3200" b="1" u="sng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uk-UA" sz="2800" b="1" i="1">
                <a:cs typeface="Times New Roman" pitchFamily="18" charset="0"/>
              </a:rPr>
              <a:t>Мій рідний край, моя історія жива…</a:t>
            </a:r>
            <a:endParaRPr lang="ru-RU" sz="2800" b="1" i="1">
              <a:cs typeface="Times New Roman" pitchFamily="18" charset="0"/>
            </a:endParaRPr>
          </a:p>
        </p:txBody>
      </p:sp>
      <p:pic>
        <p:nvPicPr>
          <p:cNvPr id="40967" name="Picture 8" descr="P12102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800600"/>
            <a:ext cx="28194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7c9d57ba098e"/>
          <p:cNvPicPr>
            <a:picLocks noChangeAspect="1" noChangeArrowheads="1"/>
          </p:cNvPicPr>
          <p:nvPr/>
        </p:nvPicPr>
        <p:blipFill>
          <a:blip r:embed="rId2"/>
          <a:srcRect l="2423" t="858" r="9357" b="10033"/>
          <a:stretch>
            <a:fillRect/>
          </a:stretch>
        </p:blipFill>
        <p:spPr bwMode="auto">
          <a:xfrm>
            <a:off x="-228600" y="-609600"/>
            <a:ext cx="100584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3962400" y="1730375"/>
            <a:ext cx="6248400" cy="1698625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ru-RU" sz="2400" b="1" i="1" smtClean="0">
                <a:latin typeface="Palatino Linotype" pitchFamily="18" charset="0"/>
              </a:rPr>
              <a:t>«Школу </a:t>
            </a:r>
            <a:r>
              <a:rPr lang="uk-UA" sz="2400" b="1" i="1" smtClean="0">
                <a:latin typeface="Palatino Linotype" pitchFamily="18" charset="0"/>
              </a:rPr>
              <a:t>неможливо уявити </a:t>
            </a:r>
            <a:br>
              <a:rPr lang="uk-UA" sz="2400" b="1" i="1" smtClean="0">
                <a:latin typeface="Palatino Linotype" pitchFamily="18" charset="0"/>
              </a:rPr>
            </a:br>
            <a:r>
              <a:rPr lang="ru-RU" sz="2400" b="1" i="1" smtClean="0">
                <a:latin typeface="Palatino Linotype" pitchFamily="18" charset="0"/>
              </a:rPr>
              <a:t>без </a:t>
            </a:r>
            <a:r>
              <a:rPr lang="uk-UA" sz="2400" b="1" i="1" smtClean="0">
                <a:latin typeface="Palatino Linotype" pitchFamily="18" charset="0"/>
              </a:rPr>
              <a:t>Вічної бібліотеки, </a:t>
            </a:r>
            <a:br>
              <a:rPr lang="uk-UA" sz="2400" b="1" i="1" smtClean="0">
                <a:latin typeface="Palatino Linotype" pitchFamily="18" charset="0"/>
              </a:rPr>
            </a:br>
            <a:r>
              <a:rPr lang="uk-UA" sz="2400" b="1" i="1" smtClean="0">
                <a:latin typeface="Palatino Linotype" pitchFamily="18" charset="0"/>
              </a:rPr>
              <a:t>як  народ  без  імені,  </a:t>
            </a:r>
            <a:br>
              <a:rPr lang="uk-UA" sz="2400" b="1" i="1" smtClean="0">
                <a:latin typeface="Palatino Linotype" pitchFamily="18" charset="0"/>
              </a:rPr>
            </a:br>
            <a:r>
              <a:rPr lang="uk-UA" sz="2400" b="1" i="1" smtClean="0">
                <a:latin typeface="Palatino Linotype" pitchFamily="18" charset="0"/>
              </a:rPr>
              <a:t>без  пам'яті,  без  історії…</a:t>
            </a:r>
            <a:r>
              <a:rPr lang="en-US" sz="2400" b="1" i="1" smtClean="0">
                <a:latin typeface="Palatino Linotype" pitchFamily="18" charset="0"/>
              </a:rPr>
              <a:t>»</a:t>
            </a:r>
            <a:r>
              <a:rPr lang="uk-UA" sz="2400" b="1" i="1" smtClean="0">
                <a:latin typeface="Palatino Linotype" pitchFamily="18" charset="0"/>
              </a:rPr>
              <a:t>    </a:t>
            </a:r>
            <a:br>
              <a:rPr lang="uk-UA" sz="2400" b="1" i="1" smtClean="0">
                <a:latin typeface="Palatino Linotype" pitchFamily="18" charset="0"/>
              </a:rPr>
            </a:br>
            <a:r>
              <a:rPr lang="uk-UA" sz="2400" b="1" i="1" smtClean="0">
                <a:latin typeface="Palatino Linotype" pitchFamily="18" charset="0"/>
              </a:rPr>
              <a:t>                               </a:t>
            </a:r>
            <a:r>
              <a:rPr lang="uk-UA" sz="2000" b="1" i="1" smtClean="0">
                <a:latin typeface="Palatino Linotype" pitchFamily="18" charset="0"/>
              </a:rPr>
              <a:t>В. Сухомлинський</a:t>
            </a:r>
            <a:r>
              <a:rPr lang="uk-UA" sz="2400" b="1" i="1" smtClean="0">
                <a:latin typeface="Palatino Linotype" pitchFamily="18" charset="0"/>
              </a:rPr>
              <a:t/>
            </a:r>
            <a:br>
              <a:rPr lang="uk-UA" sz="2400" b="1" i="1" smtClean="0">
                <a:latin typeface="Palatino Linotype" pitchFamily="18" charset="0"/>
              </a:rPr>
            </a:br>
            <a:r>
              <a:rPr lang="uk-UA" sz="2400" smtClean="0">
                <a:latin typeface="Palatino Linotype" pitchFamily="18" charset="0"/>
              </a:rPr>
              <a:t/>
            </a:r>
            <a:br>
              <a:rPr lang="uk-UA" sz="2400" smtClean="0">
                <a:latin typeface="Palatino Linotype" pitchFamily="18" charset="0"/>
              </a:rPr>
            </a:br>
            <a:endParaRPr lang="ru-RU" sz="2400" smtClean="0">
              <a:latin typeface="Palatino Linotype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0"/>
            <a:ext cx="8229600" cy="1143000"/>
          </a:xfrm>
        </p:spPr>
        <p:txBody>
          <a:bodyPr/>
          <a:lstStyle/>
          <a:p>
            <a:r>
              <a:rPr lang="uk-UA" smtClean="0"/>
              <a:t>     </a:t>
            </a:r>
            <a:r>
              <a:rPr lang="uk-UA" sz="5400" b="1" u="sng" smtClean="0">
                <a:solidFill>
                  <a:schemeClr val="accent2"/>
                </a:solidFill>
                <a:latin typeface="Palatino Linotype" pitchFamily="18" charset="0"/>
              </a:rPr>
              <a:t>Масова робота</a:t>
            </a:r>
            <a:endParaRPr lang="ru-RU" sz="54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2514600" y="1066800"/>
            <a:ext cx="2362200" cy="533400"/>
          </a:xfrm>
          <a:prstGeom prst="rect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u="sng"/>
              <a:t>Усна форма</a:t>
            </a:r>
            <a:endParaRPr lang="ru-RU" b="1" u="sng"/>
          </a:p>
        </p:txBody>
      </p:sp>
      <p:sp>
        <p:nvSpPr>
          <p:cNvPr id="46083" name="Rectangle 8"/>
          <p:cNvSpPr>
            <a:spLocks noChangeArrowheads="1"/>
          </p:cNvSpPr>
          <p:nvPr/>
        </p:nvSpPr>
        <p:spPr bwMode="auto">
          <a:xfrm>
            <a:off x="6172200" y="1066800"/>
            <a:ext cx="2362200" cy="533400"/>
          </a:xfrm>
          <a:prstGeom prst="rect">
            <a:avLst/>
          </a:prstGeom>
          <a:gradFill rotWithShape="1">
            <a:gsLst>
              <a:gs pos="0">
                <a:srgbClr val="FF9966"/>
              </a:gs>
              <a:gs pos="100000">
                <a:srgbClr val="FFDDCB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u="sng"/>
              <a:t>Наочна форма</a:t>
            </a:r>
            <a:endParaRPr lang="ru-RU" b="1" u="sng"/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2971800" y="1676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Акція </a:t>
            </a:r>
            <a:r>
              <a:rPr lang="uk-UA" sz="1100" b="1" dirty="0" err="1" smtClean="0"/>
              <a:t>“Подаруй</a:t>
            </a:r>
            <a:r>
              <a:rPr lang="uk-UA" sz="1100" b="1" dirty="0" smtClean="0"/>
              <a:t> бібліотеці</a:t>
            </a:r>
          </a:p>
          <a:p>
            <a:r>
              <a:rPr lang="uk-UA" sz="1100" b="1" dirty="0" err="1" smtClean="0"/>
              <a:t>книгу”</a:t>
            </a:r>
            <a:r>
              <a:rPr lang="uk-UA" sz="1100" b="1" dirty="0" smtClean="0"/>
              <a:t>,  аукціон знань</a:t>
            </a:r>
            <a:endParaRPr lang="ru-RU" sz="1100" b="1" dirty="0"/>
          </a:p>
        </p:txBody>
      </p:sp>
      <p:sp>
        <p:nvSpPr>
          <p:cNvPr id="46085" name="Rectangle 17"/>
          <p:cNvSpPr>
            <a:spLocks noChangeArrowheads="1"/>
          </p:cNvSpPr>
          <p:nvPr/>
        </p:nvSpPr>
        <p:spPr bwMode="auto">
          <a:xfrm>
            <a:off x="2971800" y="2057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Банк історичних фактів,</a:t>
            </a:r>
          </a:p>
          <a:p>
            <a:r>
              <a:rPr lang="uk-UA" sz="1100" b="1" dirty="0"/>
              <a:t>бенефіс читача,</a:t>
            </a:r>
            <a:r>
              <a:rPr lang="uk-UA" sz="1100" b="1" dirty="0">
                <a:latin typeface="Arial" charset="0"/>
              </a:rPr>
              <a:t> </a:t>
            </a:r>
            <a:r>
              <a:rPr lang="uk-UA" sz="1100" b="1" dirty="0" err="1"/>
              <a:t>брейн-ринг</a:t>
            </a:r>
            <a:endParaRPr lang="ru-RU" sz="1100" b="1" dirty="0"/>
          </a:p>
        </p:txBody>
      </p:sp>
      <p:sp>
        <p:nvSpPr>
          <p:cNvPr id="46086" name="Rectangle 18"/>
          <p:cNvSpPr>
            <a:spLocks noChangeArrowheads="1"/>
          </p:cNvSpPr>
          <p:nvPr/>
        </p:nvSpPr>
        <p:spPr bwMode="auto">
          <a:xfrm>
            <a:off x="2971800" y="2819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>
                <a:solidFill>
                  <a:srgbClr val="C00000"/>
                </a:solidFill>
              </a:rPr>
              <a:t>Вечір</a:t>
            </a:r>
            <a:r>
              <a:rPr lang="uk-UA" sz="1100" b="1" dirty="0"/>
              <a:t> книги</a:t>
            </a:r>
            <a:r>
              <a:rPr lang="uk-UA" sz="1100" b="1" dirty="0">
                <a:latin typeface="Arial" charset="0"/>
              </a:rPr>
              <a:t>, </a:t>
            </a:r>
            <a:r>
              <a:rPr lang="uk-UA" sz="1100" b="1" dirty="0"/>
              <a:t>діалог,</a:t>
            </a:r>
            <a:r>
              <a:rPr lang="uk-UA" sz="1100" b="1" dirty="0">
                <a:latin typeface="Arial" charset="0"/>
              </a:rPr>
              <a:t> </a:t>
            </a:r>
            <a:r>
              <a:rPr lang="uk-UA" sz="1100" b="1" dirty="0"/>
              <a:t>зустрічі,</a:t>
            </a:r>
          </a:p>
          <a:p>
            <a:r>
              <a:rPr lang="uk-UA" sz="1100" b="1" dirty="0"/>
              <a:t>портрет</a:t>
            </a:r>
            <a:r>
              <a:rPr lang="uk-UA" sz="1100" b="1" dirty="0" smtClean="0"/>
              <a:t>, запитань </a:t>
            </a:r>
            <a:r>
              <a:rPr lang="uk-UA" sz="1100" b="1" dirty="0"/>
              <a:t>і відповідей</a:t>
            </a:r>
            <a:endParaRPr lang="ru-RU" sz="1100" b="1" dirty="0"/>
          </a:p>
        </p:txBody>
      </p:sp>
      <p:sp>
        <p:nvSpPr>
          <p:cNvPr id="46087" name="Rectangle 19"/>
          <p:cNvSpPr>
            <a:spLocks noChangeArrowheads="1"/>
          </p:cNvSpPr>
          <p:nvPr/>
        </p:nvSpPr>
        <p:spPr bwMode="auto">
          <a:xfrm>
            <a:off x="2971800" y="3200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Година цікавих повідомлень,</a:t>
            </a:r>
          </a:p>
          <a:p>
            <a:r>
              <a:rPr lang="uk-UA" sz="1100" b="1" dirty="0"/>
              <a:t>голосні читання</a:t>
            </a:r>
            <a:r>
              <a:rPr lang="uk-UA" sz="1100" b="1" dirty="0" smtClean="0"/>
              <a:t>, гра-подорож</a:t>
            </a:r>
            <a:endParaRPr lang="ru-RU" sz="1100" b="1" dirty="0"/>
          </a:p>
        </p:txBody>
      </p:sp>
      <p:sp>
        <p:nvSpPr>
          <p:cNvPr id="46088" name="Rectangle 20"/>
          <p:cNvSpPr>
            <a:spLocks noChangeArrowheads="1"/>
          </p:cNvSpPr>
          <p:nvPr/>
        </p:nvSpPr>
        <p:spPr bwMode="auto">
          <a:xfrm>
            <a:off x="2971800" y="3581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 smtClean="0">
                <a:solidFill>
                  <a:srgbClr val="C00000"/>
                </a:solidFill>
              </a:rPr>
              <a:t>День</a:t>
            </a:r>
            <a:r>
              <a:rPr lang="uk-UA" sz="1100" b="1" dirty="0" smtClean="0"/>
              <a:t> бібліографії, знань </a:t>
            </a:r>
            <a:r>
              <a:rPr lang="uk-UA" sz="1100" b="1" dirty="0"/>
              <a:t>книги,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 smtClean="0">
                <a:latin typeface="Arial" charset="0"/>
              </a:rPr>
              <a:t>і</a:t>
            </a:r>
            <a:r>
              <a:rPr lang="uk-UA" sz="1100" b="1" dirty="0" smtClean="0"/>
              <a:t>нформації, фахівця</a:t>
            </a:r>
            <a:r>
              <a:rPr lang="uk-UA" sz="1100" b="1" dirty="0">
                <a:latin typeface="Arial" charset="0"/>
              </a:rPr>
              <a:t>, </a:t>
            </a:r>
            <a:r>
              <a:rPr lang="uk-UA" sz="1100" b="1" dirty="0"/>
              <a:t>скорботи.</a:t>
            </a:r>
          </a:p>
        </p:txBody>
      </p:sp>
      <p:sp>
        <p:nvSpPr>
          <p:cNvPr id="46089" name="Rectangle 21"/>
          <p:cNvSpPr>
            <a:spLocks noChangeArrowheads="1"/>
          </p:cNvSpPr>
          <p:nvPr/>
        </p:nvSpPr>
        <p:spPr bwMode="auto">
          <a:xfrm>
            <a:off x="2971800" y="2438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>
                <a:solidFill>
                  <a:srgbClr val="C00000"/>
                </a:solidFill>
              </a:rPr>
              <a:t>Бібліографічна  гра</a:t>
            </a:r>
            <a:r>
              <a:rPr lang="uk-UA" sz="1100" b="1" dirty="0"/>
              <a:t>,</a:t>
            </a:r>
            <a:r>
              <a:rPr lang="uk-UA" sz="1100" b="1" dirty="0">
                <a:latin typeface="Arial" charset="0"/>
              </a:rPr>
              <a:t> </a:t>
            </a:r>
            <a:r>
              <a:rPr lang="uk-UA" sz="1100" b="1" dirty="0"/>
              <a:t>альбом,</a:t>
            </a:r>
          </a:p>
          <a:p>
            <a:r>
              <a:rPr lang="uk-UA" sz="1100" b="1" dirty="0"/>
              <a:t>лото,</a:t>
            </a:r>
            <a:r>
              <a:rPr lang="uk-UA" sz="1100" b="1" dirty="0">
                <a:latin typeface="Arial" charset="0"/>
              </a:rPr>
              <a:t> </a:t>
            </a:r>
            <a:r>
              <a:rPr lang="uk-UA" sz="1100" b="1" dirty="0"/>
              <a:t>калейдоскоп,</a:t>
            </a:r>
            <a:r>
              <a:rPr lang="uk-UA" sz="1100" b="1" dirty="0">
                <a:latin typeface="Arial" charset="0"/>
              </a:rPr>
              <a:t>  </a:t>
            </a:r>
            <a:r>
              <a:rPr lang="uk-UA" sz="1100" b="1" dirty="0"/>
              <a:t>вікторина</a:t>
            </a:r>
            <a:endParaRPr lang="ru-RU" sz="1100" b="1" dirty="0"/>
          </a:p>
        </p:txBody>
      </p:sp>
      <p:sp>
        <p:nvSpPr>
          <p:cNvPr id="46091" name="Rectangle 23"/>
          <p:cNvSpPr>
            <a:spLocks noChangeArrowheads="1"/>
          </p:cNvSpPr>
          <p:nvPr/>
        </p:nvSpPr>
        <p:spPr bwMode="auto">
          <a:xfrm>
            <a:off x="2971800" y="4343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/>
              <a:t>Захист читацьких </a:t>
            </a:r>
            <a:r>
              <a:rPr lang="uk-UA" sz="1100" b="1" dirty="0" smtClean="0"/>
              <a:t>формулярів,</a:t>
            </a:r>
            <a:endParaRPr lang="uk-UA" sz="1100" b="1" dirty="0">
              <a:latin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 smtClean="0"/>
              <a:t>інформація-шоу</a:t>
            </a:r>
            <a:endParaRPr lang="ru-RU" sz="1100" b="1" dirty="0"/>
          </a:p>
        </p:txBody>
      </p:sp>
      <p:sp>
        <p:nvSpPr>
          <p:cNvPr id="46092" name="Rectangle 24"/>
          <p:cNvSpPr>
            <a:spLocks noChangeArrowheads="1"/>
          </p:cNvSpPr>
          <p:nvPr/>
        </p:nvSpPr>
        <p:spPr bwMode="auto">
          <a:xfrm>
            <a:off x="2971800" y="39624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/>
              <a:t>Диспут, екскурсія, експедиція,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100" b="1" dirty="0"/>
              <a:t>зоряна годин, інтелект-шоу</a:t>
            </a:r>
            <a:endParaRPr lang="ru-RU" sz="1100" b="1" dirty="0"/>
          </a:p>
        </p:txBody>
      </p:sp>
      <p:sp>
        <p:nvSpPr>
          <p:cNvPr id="46095" name="Rectangle 27"/>
          <p:cNvSpPr>
            <a:spLocks noChangeArrowheads="1"/>
          </p:cNvSpPr>
          <p:nvPr/>
        </p:nvSpPr>
        <p:spPr bwMode="auto">
          <a:xfrm>
            <a:off x="2971800" y="4724400"/>
            <a:ext cx="2438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eaLnBrk="0" hangingPunct="0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endParaRPr lang="uk-UA" sz="1100" b="1" dirty="0" smtClean="0"/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uk-UA" sz="1100" b="1" dirty="0" smtClean="0">
                <a:solidFill>
                  <a:srgbClr val="C00000"/>
                </a:solidFill>
              </a:rPr>
              <a:t>Літературні</a:t>
            </a:r>
            <a:r>
              <a:rPr lang="uk-UA" sz="1100" b="1" dirty="0">
                <a:solidFill>
                  <a:srgbClr val="C00000"/>
                </a:solidFill>
              </a:rPr>
              <a:t>:</a:t>
            </a:r>
            <a:r>
              <a:rPr lang="uk-UA" sz="1100" b="1" dirty="0"/>
              <a:t>     ігри, лото, </a:t>
            </a:r>
          </a:p>
          <a:p>
            <a:pPr eaLnBrk="0" hangingPunct="0"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uk-UA" sz="1100" b="1" dirty="0" smtClean="0"/>
              <a:t>калейдоскоп,   подорож, суд,   лабіринт,   шоу, </a:t>
            </a:r>
            <a:r>
              <a:rPr lang="uk-UA" sz="1100" b="1" dirty="0" err="1" smtClean="0"/>
              <a:t>кругозори</a:t>
            </a:r>
            <a:r>
              <a:rPr lang="uk-UA" sz="1100" b="1" dirty="0" smtClean="0"/>
              <a:t>, свята, турнір, вечір, читання</a:t>
            </a:r>
            <a:r>
              <a:rPr lang="uk-UA" sz="1100" b="1" dirty="0"/>
              <a:t>,  </a:t>
            </a:r>
            <a:r>
              <a:rPr lang="uk-UA" sz="1100" b="1" dirty="0" smtClean="0"/>
              <a:t>аукціон, диліжанс</a:t>
            </a:r>
            <a:r>
              <a:rPr lang="uk-UA" sz="1100" b="1" dirty="0"/>
              <a:t>, </a:t>
            </a:r>
            <a:r>
              <a:rPr lang="uk-UA" sz="1100" b="1" dirty="0" smtClean="0"/>
              <a:t>ранок, літературно-поетична година, літературно-музичний вечір, вернісаж</a:t>
            </a:r>
            <a:endParaRPr lang="ru-RU" sz="1100" b="1" dirty="0" smtClean="0"/>
          </a:p>
          <a:p>
            <a:pPr eaLnBrk="0" hangingPunct="0"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endParaRPr lang="ru-RU" sz="1100" b="1" dirty="0">
              <a:latin typeface="Arial" charset="0"/>
            </a:endParaRPr>
          </a:p>
        </p:txBody>
      </p:sp>
      <p:sp>
        <p:nvSpPr>
          <p:cNvPr id="46096" name="Rectangle 28"/>
          <p:cNvSpPr>
            <a:spLocks noChangeArrowheads="1"/>
          </p:cNvSpPr>
          <p:nvPr/>
        </p:nvSpPr>
        <p:spPr bwMode="auto">
          <a:xfrm>
            <a:off x="2971800" y="60198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Лото-ерудит, </a:t>
            </a:r>
            <a:r>
              <a:rPr lang="uk-UA" sz="1100" b="1" dirty="0">
                <a:latin typeface="Arial" charset="0"/>
              </a:rPr>
              <a:t>  </a:t>
            </a:r>
            <a:r>
              <a:rPr lang="uk-UA" sz="1100" b="1" dirty="0"/>
              <a:t>лекція-показ,</a:t>
            </a:r>
          </a:p>
          <a:p>
            <a:r>
              <a:rPr lang="uk-UA" sz="1100" b="1" dirty="0"/>
              <a:t>спогад, репортаж</a:t>
            </a:r>
            <a:endParaRPr lang="ru-RU" sz="1100" b="1" dirty="0"/>
          </a:p>
        </p:txBody>
      </p:sp>
      <p:sp>
        <p:nvSpPr>
          <p:cNvPr id="46097" name="Line 29"/>
          <p:cNvSpPr>
            <a:spLocks noChangeShapeType="1"/>
          </p:cNvSpPr>
          <p:nvPr/>
        </p:nvSpPr>
        <p:spPr bwMode="auto">
          <a:xfrm>
            <a:off x="2514600" y="16002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8" name="Line 30"/>
          <p:cNvSpPr>
            <a:spLocks noChangeShapeType="1"/>
          </p:cNvSpPr>
          <p:nvPr/>
        </p:nvSpPr>
        <p:spPr bwMode="auto">
          <a:xfrm>
            <a:off x="2514600" y="1828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099" name="Line 31"/>
          <p:cNvSpPr>
            <a:spLocks noChangeShapeType="1"/>
          </p:cNvSpPr>
          <p:nvPr/>
        </p:nvSpPr>
        <p:spPr bwMode="auto">
          <a:xfrm>
            <a:off x="2514600" y="2286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0" name="Line 32"/>
          <p:cNvSpPr>
            <a:spLocks noChangeShapeType="1"/>
          </p:cNvSpPr>
          <p:nvPr/>
        </p:nvSpPr>
        <p:spPr bwMode="auto">
          <a:xfrm>
            <a:off x="2514600" y="2667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1" name="Line 33"/>
          <p:cNvSpPr>
            <a:spLocks noChangeShapeType="1"/>
          </p:cNvSpPr>
          <p:nvPr/>
        </p:nvSpPr>
        <p:spPr bwMode="auto">
          <a:xfrm>
            <a:off x="2514600" y="3048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2" name="Line 34"/>
          <p:cNvSpPr>
            <a:spLocks noChangeShapeType="1"/>
          </p:cNvSpPr>
          <p:nvPr/>
        </p:nvSpPr>
        <p:spPr bwMode="auto">
          <a:xfrm>
            <a:off x="25146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3" name="Line 35"/>
          <p:cNvSpPr>
            <a:spLocks noChangeShapeType="1"/>
          </p:cNvSpPr>
          <p:nvPr/>
        </p:nvSpPr>
        <p:spPr bwMode="auto">
          <a:xfrm>
            <a:off x="2514600" y="3733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4" name="Line 36"/>
          <p:cNvSpPr>
            <a:spLocks noChangeShapeType="1"/>
          </p:cNvSpPr>
          <p:nvPr/>
        </p:nvSpPr>
        <p:spPr bwMode="auto">
          <a:xfrm>
            <a:off x="25146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5" name="Line 37"/>
          <p:cNvSpPr>
            <a:spLocks noChangeShapeType="1"/>
          </p:cNvSpPr>
          <p:nvPr/>
        </p:nvSpPr>
        <p:spPr bwMode="auto">
          <a:xfrm>
            <a:off x="2514600" y="457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08" name="Line 40"/>
          <p:cNvSpPr>
            <a:spLocks noChangeShapeType="1"/>
          </p:cNvSpPr>
          <p:nvPr/>
        </p:nvSpPr>
        <p:spPr bwMode="auto">
          <a:xfrm>
            <a:off x="2514600" y="5486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10" name="Line 42"/>
          <p:cNvSpPr>
            <a:spLocks noChangeShapeType="1"/>
          </p:cNvSpPr>
          <p:nvPr/>
        </p:nvSpPr>
        <p:spPr bwMode="auto">
          <a:xfrm>
            <a:off x="2514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11" name="Rectangle 43"/>
          <p:cNvSpPr>
            <a:spLocks noChangeArrowheads="1"/>
          </p:cNvSpPr>
          <p:nvPr/>
        </p:nvSpPr>
        <p:spPr bwMode="auto">
          <a:xfrm>
            <a:off x="6553200" y="25146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uk-UA" sz="120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200" b="1"/>
              <a:t>Альбоми</a:t>
            </a:r>
          </a:p>
          <a:p>
            <a:pPr algn="ctr"/>
            <a:endParaRPr lang="ru-RU" sz="1200" b="1"/>
          </a:p>
        </p:txBody>
      </p:sp>
      <p:sp>
        <p:nvSpPr>
          <p:cNvPr id="46112" name="Rectangle 44"/>
          <p:cNvSpPr>
            <a:spLocks noChangeArrowheads="1"/>
          </p:cNvSpPr>
          <p:nvPr/>
        </p:nvSpPr>
        <p:spPr bwMode="auto">
          <a:xfrm>
            <a:off x="6553200" y="21336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 b="1"/>
              <a:t>Бібліотечні плакати</a:t>
            </a:r>
            <a:endParaRPr lang="ru-RU" sz="1200" b="1"/>
          </a:p>
        </p:txBody>
      </p:sp>
      <p:sp>
        <p:nvSpPr>
          <p:cNvPr id="46113" name="Rectangle 45"/>
          <p:cNvSpPr>
            <a:spLocks noChangeArrowheads="1"/>
          </p:cNvSpPr>
          <p:nvPr/>
        </p:nvSpPr>
        <p:spPr bwMode="auto">
          <a:xfrm>
            <a:off x="6553200" y="17526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uk-UA" sz="1200" b="1" dirty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200" b="1" dirty="0"/>
              <a:t>Книжкові виставки</a:t>
            </a:r>
          </a:p>
          <a:p>
            <a:pPr algn="ctr"/>
            <a:endParaRPr lang="ru-RU" sz="1200" b="1" dirty="0"/>
          </a:p>
        </p:txBody>
      </p:sp>
      <p:sp>
        <p:nvSpPr>
          <p:cNvPr id="46114" name="Line 46"/>
          <p:cNvSpPr>
            <a:spLocks noChangeShapeType="1"/>
          </p:cNvSpPr>
          <p:nvPr/>
        </p:nvSpPr>
        <p:spPr bwMode="auto">
          <a:xfrm>
            <a:off x="6172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15" name="Line 47"/>
          <p:cNvSpPr>
            <a:spLocks noChangeShapeType="1"/>
          </p:cNvSpPr>
          <p:nvPr/>
        </p:nvSpPr>
        <p:spPr bwMode="auto">
          <a:xfrm>
            <a:off x="6172200" y="190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16" name="Line 48"/>
          <p:cNvSpPr>
            <a:spLocks noChangeShapeType="1"/>
          </p:cNvSpPr>
          <p:nvPr/>
        </p:nvSpPr>
        <p:spPr bwMode="auto">
          <a:xfrm>
            <a:off x="6172200" y="2286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17" name="Line 49"/>
          <p:cNvSpPr>
            <a:spLocks noChangeShapeType="1"/>
          </p:cNvSpPr>
          <p:nvPr/>
        </p:nvSpPr>
        <p:spPr bwMode="auto">
          <a:xfrm>
            <a:off x="6172200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18" name="Line 39"/>
          <p:cNvSpPr>
            <a:spLocks noChangeShapeType="1"/>
          </p:cNvSpPr>
          <p:nvPr/>
        </p:nvSpPr>
        <p:spPr bwMode="auto">
          <a:xfrm>
            <a:off x="4876800" y="129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19" name="Line 40"/>
          <p:cNvSpPr>
            <a:spLocks noChangeShapeType="1"/>
          </p:cNvSpPr>
          <p:nvPr/>
        </p:nvSpPr>
        <p:spPr bwMode="auto">
          <a:xfrm>
            <a:off x="5562600" y="1295400"/>
            <a:ext cx="0" cy="525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20" name="AutoShape 41"/>
          <p:cNvSpPr>
            <a:spLocks noChangeArrowheads="1"/>
          </p:cNvSpPr>
          <p:nvPr/>
        </p:nvSpPr>
        <p:spPr bwMode="auto">
          <a:xfrm>
            <a:off x="5943600" y="2971800"/>
            <a:ext cx="32004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Прем'єра книги, презентація книги,</a:t>
            </a:r>
          </a:p>
          <a:p>
            <a:r>
              <a:rPr lang="uk-UA" sz="1100" b="1" dirty="0"/>
              <a:t>поле </a:t>
            </a:r>
            <a:r>
              <a:rPr lang="uk-UA" sz="1100" b="1" dirty="0" smtClean="0"/>
              <a:t>чудес</a:t>
            </a:r>
            <a:endParaRPr lang="ru-RU" sz="1100" b="1" dirty="0"/>
          </a:p>
        </p:txBody>
      </p:sp>
      <p:sp>
        <p:nvSpPr>
          <p:cNvPr id="46121" name="AutoShape 42"/>
          <p:cNvSpPr>
            <a:spLocks noChangeArrowheads="1"/>
          </p:cNvSpPr>
          <p:nvPr/>
        </p:nvSpPr>
        <p:spPr bwMode="auto">
          <a:xfrm>
            <a:off x="5943600" y="3429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sz="1100" dirty="0"/>
          </a:p>
          <a:p>
            <a:r>
              <a:rPr lang="uk-UA" sz="1100" b="1" dirty="0"/>
              <a:t>Прес-діалог, </a:t>
            </a:r>
            <a:r>
              <a:rPr lang="uk-UA" sz="1100" b="1" dirty="0" smtClean="0"/>
              <a:t>калейдоскоп, конференція</a:t>
            </a:r>
            <a:endParaRPr lang="en-US" sz="1100" b="1" dirty="0" smtClean="0"/>
          </a:p>
          <a:p>
            <a:endParaRPr lang="ru-RU" sz="1100" b="1" dirty="0"/>
          </a:p>
        </p:txBody>
      </p:sp>
      <p:sp>
        <p:nvSpPr>
          <p:cNvPr id="46122" name="AutoShape 43"/>
          <p:cNvSpPr>
            <a:spLocks noChangeArrowheads="1"/>
          </p:cNvSpPr>
          <p:nvPr/>
        </p:nvSpPr>
        <p:spPr bwMode="auto">
          <a:xfrm>
            <a:off x="5943600" y="3784600"/>
            <a:ext cx="3200400" cy="3683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П'ять хвилин з мистецтвом,</a:t>
            </a:r>
          </a:p>
          <a:p>
            <a:r>
              <a:rPr lang="uk-UA" sz="1100" b="1" dirty="0"/>
              <a:t>поетичний альбом</a:t>
            </a:r>
            <a:endParaRPr lang="ru-RU" sz="1100" b="1" dirty="0"/>
          </a:p>
        </p:txBody>
      </p:sp>
      <p:sp>
        <p:nvSpPr>
          <p:cNvPr id="46123" name="AutoShape 44"/>
          <p:cNvSpPr>
            <a:spLocks noChangeArrowheads="1"/>
          </p:cNvSpPr>
          <p:nvPr/>
        </p:nvSpPr>
        <p:spPr bwMode="auto">
          <a:xfrm>
            <a:off x="5943600" y="4191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Подорож за книгою</a:t>
            </a:r>
            <a:r>
              <a:rPr lang="uk-UA" sz="1100" b="1" dirty="0" smtClean="0">
                <a:latin typeface="Arial" charset="0"/>
              </a:rPr>
              <a:t>, </a:t>
            </a:r>
            <a:r>
              <a:rPr lang="uk-UA" sz="1100" b="1" dirty="0" smtClean="0"/>
              <a:t>літературною </a:t>
            </a:r>
            <a:r>
              <a:rPr lang="uk-UA" sz="1100" b="1" dirty="0"/>
              <a:t>картою</a:t>
            </a:r>
            <a:endParaRPr lang="ru-RU" sz="1100" b="1" dirty="0"/>
          </a:p>
        </p:txBody>
      </p:sp>
      <p:sp>
        <p:nvSpPr>
          <p:cNvPr id="46124" name="AutoShape 45"/>
          <p:cNvSpPr>
            <a:spLocks noChangeArrowheads="1"/>
          </p:cNvSpPr>
          <p:nvPr/>
        </p:nvSpPr>
        <p:spPr bwMode="auto">
          <a:xfrm>
            <a:off x="5943600" y="4572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Обговорення книг, турнір ерудитів</a:t>
            </a:r>
            <a:endParaRPr lang="ru-RU" sz="1100" b="1" dirty="0"/>
          </a:p>
        </p:txBody>
      </p:sp>
      <p:sp>
        <p:nvSpPr>
          <p:cNvPr id="46125" name="AutoShape 46"/>
          <p:cNvSpPr>
            <a:spLocks noChangeArrowheads="1"/>
          </p:cNvSpPr>
          <p:nvPr/>
        </p:nvSpPr>
        <p:spPr bwMode="auto">
          <a:xfrm>
            <a:off x="5943600" y="4953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Тематичні бібліотечні вечори</a:t>
            </a:r>
            <a:endParaRPr lang="ru-RU" sz="1100" b="1" dirty="0"/>
          </a:p>
        </p:txBody>
      </p:sp>
      <p:sp>
        <p:nvSpPr>
          <p:cNvPr id="46126" name="AutoShape 47"/>
          <p:cNvSpPr>
            <a:spLocks noChangeArrowheads="1"/>
          </p:cNvSpPr>
          <p:nvPr/>
        </p:nvSpPr>
        <p:spPr bwMode="auto">
          <a:xfrm>
            <a:off x="5943600" y="5334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/>
              <a:t>Театралізовані вікторини</a:t>
            </a:r>
            <a:endParaRPr lang="ru-RU" sz="1100" b="1"/>
          </a:p>
        </p:txBody>
      </p:sp>
      <p:sp>
        <p:nvSpPr>
          <p:cNvPr id="46127" name="AutoShape 48"/>
          <p:cNvSpPr>
            <a:spLocks noChangeArrowheads="1"/>
          </p:cNvSpPr>
          <p:nvPr/>
        </p:nvSpPr>
        <p:spPr bwMode="auto">
          <a:xfrm>
            <a:off x="5943600" y="5715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/>
              <a:t>Усний журнал,хронологічна гра</a:t>
            </a:r>
            <a:endParaRPr lang="ru-RU" sz="1100" b="1"/>
          </a:p>
        </p:txBody>
      </p:sp>
      <p:sp>
        <p:nvSpPr>
          <p:cNvPr id="46128" name="AutoShape 49"/>
          <p:cNvSpPr>
            <a:spLocks noChangeArrowheads="1"/>
          </p:cNvSpPr>
          <p:nvPr/>
        </p:nvSpPr>
        <p:spPr bwMode="auto">
          <a:xfrm>
            <a:off x="5943600" y="6096000"/>
            <a:ext cx="3200400" cy="304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 dirty="0"/>
              <a:t>Читацька конференція</a:t>
            </a:r>
            <a:r>
              <a:rPr lang="uk-UA" sz="1100" b="1" dirty="0" smtClean="0"/>
              <a:t>, олімпіада</a:t>
            </a:r>
            <a:endParaRPr lang="ru-RU" sz="1100" b="1" dirty="0"/>
          </a:p>
        </p:txBody>
      </p:sp>
      <p:sp>
        <p:nvSpPr>
          <p:cNvPr id="46129" name="Rectangle 51"/>
          <p:cNvSpPr>
            <a:spLocks noChangeArrowheads="1"/>
          </p:cNvSpPr>
          <p:nvPr/>
        </p:nvSpPr>
        <p:spPr bwMode="auto">
          <a:xfrm>
            <a:off x="5943600" y="6477000"/>
            <a:ext cx="3200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100" b="1"/>
              <a:t>Щасливий випадок</a:t>
            </a:r>
            <a:endParaRPr lang="ru-RU" sz="1100" b="1"/>
          </a:p>
        </p:txBody>
      </p:sp>
      <p:sp>
        <p:nvSpPr>
          <p:cNvPr id="46130" name="Line 52"/>
          <p:cNvSpPr>
            <a:spLocks noChangeShapeType="1"/>
          </p:cNvSpPr>
          <p:nvPr/>
        </p:nvSpPr>
        <p:spPr bwMode="auto">
          <a:xfrm>
            <a:off x="55626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1" name="Line 53"/>
          <p:cNvSpPr>
            <a:spLocks noChangeShapeType="1"/>
          </p:cNvSpPr>
          <p:nvPr/>
        </p:nvSpPr>
        <p:spPr bwMode="auto">
          <a:xfrm>
            <a:off x="5562600" y="3581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2" name="Line 54"/>
          <p:cNvSpPr>
            <a:spLocks noChangeShapeType="1"/>
          </p:cNvSpPr>
          <p:nvPr/>
        </p:nvSpPr>
        <p:spPr bwMode="auto">
          <a:xfrm>
            <a:off x="5562600" y="3962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3" name="Line 55"/>
          <p:cNvSpPr>
            <a:spLocks noChangeShapeType="1"/>
          </p:cNvSpPr>
          <p:nvPr/>
        </p:nvSpPr>
        <p:spPr bwMode="auto">
          <a:xfrm>
            <a:off x="55626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4" name="Line 56"/>
          <p:cNvSpPr>
            <a:spLocks noChangeShapeType="1"/>
          </p:cNvSpPr>
          <p:nvPr/>
        </p:nvSpPr>
        <p:spPr bwMode="auto">
          <a:xfrm>
            <a:off x="5562600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5" name="Line 57"/>
          <p:cNvSpPr>
            <a:spLocks noChangeShapeType="1"/>
          </p:cNvSpPr>
          <p:nvPr/>
        </p:nvSpPr>
        <p:spPr bwMode="auto">
          <a:xfrm>
            <a:off x="5562600" y="5105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6" name="Line 58"/>
          <p:cNvSpPr>
            <a:spLocks noChangeShapeType="1"/>
          </p:cNvSpPr>
          <p:nvPr/>
        </p:nvSpPr>
        <p:spPr bwMode="auto">
          <a:xfrm>
            <a:off x="5562600" y="548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7" name="Line 59"/>
          <p:cNvSpPr>
            <a:spLocks noChangeShapeType="1"/>
          </p:cNvSpPr>
          <p:nvPr/>
        </p:nvSpPr>
        <p:spPr bwMode="auto">
          <a:xfrm>
            <a:off x="5562600" y="586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8" name="Line 60"/>
          <p:cNvSpPr>
            <a:spLocks noChangeShapeType="1"/>
          </p:cNvSpPr>
          <p:nvPr/>
        </p:nvSpPr>
        <p:spPr bwMode="auto">
          <a:xfrm>
            <a:off x="5562600" y="6172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139" name="Line 61"/>
          <p:cNvSpPr>
            <a:spLocks noChangeShapeType="1"/>
          </p:cNvSpPr>
          <p:nvPr/>
        </p:nvSpPr>
        <p:spPr bwMode="auto">
          <a:xfrm>
            <a:off x="5562600" y="655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8229600" cy="1143000"/>
          </a:xfrm>
        </p:spPr>
        <p:txBody>
          <a:bodyPr/>
          <a:lstStyle/>
          <a:p>
            <a:r>
              <a:rPr lang="uk-UA" b="1" u="sng" smtClean="0">
                <a:solidFill>
                  <a:schemeClr val="accent2"/>
                </a:solidFill>
                <a:latin typeface="Palatino Linotype" pitchFamily="18" charset="0"/>
              </a:rPr>
              <a:t>Книжкові виставки</a:t>
            </a:r>
            <a:endParaRPr lang="ru-RU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152400" y="762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C00000"/>
                </a:solidFill>
              </a:rPr>
              <a:t>Виставка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2362200" y="762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Експрес-виставка</a:t>
            </a: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4572000" y="762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Літературних героїв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6858000" y="762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Рекомендація</a:t>
            </a:r>
            <a:endParaRPr lang="ru-RU" sz="1600" b="1"/>
          </a:p>
        </p:txBody>
      </p:sp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152400" y="1219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Аукціон</a:t>
            </a:r>
            <a:endParaRPr lang="ru-RU" sz="1600" b="1"/>
          </a:p>
        </p:txBody>
      </p:sp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152400" y="1676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Бенефіс читача</a:t>
            </a:r>
            <a:endParaRPr lang="ru-RU" sz="1600" b="1"/>
          </a:p>
        </p:txBody>
      </p:sp>
      <p:sp>
        <p:nvSpPr>
          <p:cNvPr id="47112" name="Rectangle 10"/>
          <p:cNvSpPr>
            <a:spLocks noChangeArrowheads="1"/>
          </p:cNvSpPr>
          <p:nvPr/>
        </p:nvSpPr>
        <p:spPr bwMode="auto">
          <a:xfrm>
            <a:off x="152400" y="3962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Діалог</a:t>
            </a:r>
            <a:endParaRPr lang="ru-RU" sz="1600" b="1"/>
          </a:p>
        </p:txBody>
      </p:sp>
      <p:sp>
        <p:nvSpPr>
          <p:cNvPr id="47113" name="Rectangle 11"/>
          <p:cNvSpPr>
            <a:spLocks noChangeArrowheads="1"/>
          </p:cNvSpPr>
          <p:nvPr/>
        </p:nvSpPr>
        <p:spPr bwMode="auto">
          <a:xfrm>
            <a:off x="152400" y="2133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Відгук</a:t>
            </a:r>
            <a:endParaRPr lang="ru-RU" sz="1600" b="1"/>
          </a:p>
        </p:txBody>
      </p:sp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152400" y="2590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Вікторина</a:t>
            </a:r>
            <a:endParaRPr lang="ru-RU" sz="1600" b="1"/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152400" y="3048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Відвертість</a:t>
            </a:r>
            <a:endParaRPr lang="ru-RU" sz="1600" b="1"/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152400" y="3505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Вернісаж</a:t>
            </a:r>
            <a:endParaRPr lang="ru-RU" sz="1600" b="1"/>
          </a:p>
        </p:txBody>
      </p:sp>
      <p:sp>
        <p:nvSpPr>
          <p:cNvPr id="47117" name="Rectangle 15"/>
          <p:cNvSpPr>
            <a:spLocks noChangeArrowheads="1"/>
          </p:cNvSpPr>
          <p:nvPr/>
        </p:nvSpPr>
        <p:spPr bwMode="auto">
          <a:xfrm>
            <a:off x="152400" y="5334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Досьє</a:t>
            </a:r>
            <a:endParaRPr lang="ru-RU" sz="1600" b="1"/>
          </a:p>
        </p:txBody>
      </p:sp>
      <p:sp>
        <p:nvSpPr>
          <p:cNvPr id="47118" name="Rectangle 17"/>
          <p:cNvSpPr>
            <a:spLocks noChangeArrowheads="1"/>
          </p:cNvSpPr>
          <p:nvPr/>
        </p:nvSpPr>
        <p:spPr bwMode="auto">
          <a:xfrm>
            <a:off x="152400" y="4419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Диспут</a:t>
            </a:r>
            <a:endParaRPr lang="ru-RU" sz="1600" b="1"/>
          </a:p>
        </p:txBody>
      </p:sp>
      <p:sp>
        <p:nvSpPr>
          <p:cNvPr id="47119" name="Rectangle 18"/>
          <p:cNvSpPr>
            <a:spLocks noChangeArrowheads="1"/>
          </p:cNvSpPr>
          <p:nvPr/>
        </p:nvSpPr>
        <p:spPr bwMode="auto">
          <a:xfrm>
            <a:off x="152400" y="5791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Екскурсія</a:t>
            </a:r>
            <a:endParaRPr lang="ru-RU" sz="1600" b="1"/>
          </a:p>
        </p:txBody>
      </p:sp>
      <p:sp>
        <p:nvSpPr>
          <p:cNvPr id="47120" name="Rectangle 19"/>
          <p:cNvSpPr>
            <a:spLocks noChangeArrowheads="1"/>
          </p:cNvSpPr>
          <p:nvPr/>
        </p:nvSpPr>
        <p:spPr bwMode="auto">
          <a:xfrm>
            <a:off x="152400" y="4876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Дослідження</a:t>
            </a:r>
            <a:endParaRPr lang="ru-RU" sz="1600" b="1"/>
          </a:p>
        </p:txBody>
      </p:sp>
      <p:sp>
        <p:nvSpPr>
          <p:cNvPr id="47121" name="Rectangle 20"/>
          <p:cNvSpPr>
            <a:spLocks noChangeArrowheads="1"/>
          </p:cNvSpPr>
          <p:nvPr/>
        </p:nvSpPr>
        <p:spPr bwMode="auto">
          <a:xfrm>
            <a:off x="2362200" y="3505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b="1"/>
          </a:p>
          <a:p>
            <a:pPr algn="ctr"/>
            <a:r>
              <a:rPr lang="uk-UA" sz="1600" b="1"/>
              <a:t>Ікебана</a:t>
            </a:r>
          </a:p>
          <a:p>
            <a:pPr algn="ctr"/>
            <a:endParaRPr lang="ru-RU" sz="1600" b="1"/>
          </a:p>
        </p:txBody>
      </p:sp>
      <p:sp>
        <p:nvSpPr>
          <p:cNvPr id="47122" name="Rectangle 21"/>
          <p:cNvSpPr>
            <a:spLocks noChangeArrowheads="1"/>
          </p:cNvSpPr>
          <p:nvPr/>
        </p:nvSpPr>
        <p:spPr bwMode="auto">
          <a:xfrm>
            <a:off x="2362200" y="3048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Імен</a:t>
            </a:r>
            <a:endParaRPr lang="ru-RU" sz="1600" b="1"/>
          </a:p>
        </p:txBody>
      </p:sp>
      <p:sp>
        <p:nvSpPr>
          <p:cNvPr id="47123" name="Rectangle 22"/>
          <p:cNvSpPr>
            <a:spLocks noChangeArrowheads="1"/>
          </p:cNvSpPr>
          <p:nvPr/>
        </p:nvSpPr>
        <p:spPr bwMode="auto">
          <a:xfrm>
            <a:off x="2362200" y="2590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Звукова виставка</a:t>
            </a:r>
            <a:endParaRPr lang="ru-RU" sz="1600" b="1"/>
          </a:p>
        </p:txBody>
      </p:sp>
      <p:sp>
        <p:nvSpPr>
          <p:cNvPr id="47124" name="Rectangle 23"/>
          <p:cNvSpPr>
            <a:spLocks noChangeArrowheads="1"/>
          </p:cNvSpPr>
          <p:nvPr/>
        </p:nvSpPr>
        <p:spPr bwMode="auto">
          <a:xfrm>
            <a:off x="2362200" y="2133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Загублених книг</a:t>
            </a:r>
            <a:endParaRPr lang="ru-RU" sz="1600" b="1"/>
          </a:p>
        </p:txBody>
      </p:sp>
      <p:sp>
        <p:nvSpPr>
          <p:cNvPr id="47125" name="Rectangle 24"/>
          <p:cNvSpPr>
            <a:spLocks noChangeArrowheads="1"/>
          </p:cNvSpPr>
          <p:nvPr/>
        </p:nvSpPr>
        <p:spPr bwMode="auto">
          <a:xfrm>
            <a:off x="2362200" y="1676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Знайомство</a:t>
            </a:r>
            <a:endParaRPr lang="ru-RU" sz="1600" b="1"/>
          </a:p>
        </p:txBody>
      </p:sp>
      <p:sp>
        <p:nvSpPr>
          <p:cNvPr id="47126" name="Rectangle 25"/>
          <p:cNvSpPr>
            <a:spLocks noChangeArrowheads="1"/>
          </p:cNvSpPr>
          <p:nvPr/>
        </p:nvSpPr>
        <p:spPr bwMode="auto">
          <a:xfrm>
            <a:off x="2362200" y="1219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Жива виставка</a:t>
            </a:r>
            <a:endParaRPr lang="ru-RU" sz="1600" b="1"/>
          </a:p>
        </p:txBody>
      </p:sp>
      <p:sp>
        <p:nvSpPr>
          <p:cNvPr id="47127" name="Rectangle 26"/>
          <p:cNvSpPr>
            <a:spLocks noChangeArrowheads="1"/>
          </p:cNvSpPr>
          <p:nvPr/>
        </p:nvSpPr>
        <p:spPr bwMode="auto">
          <a:xfrm>
            <a:off x="152400" y="6248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Експозиція</a:t>
            </a:r>
            <a:endParaRPr lang="ru-RU" sz="1600" b="1"/>
          </a:p>
        </p:txBody>
      </p:sp>
      <p:sp>
        <p:nvSpPr>
          <p:cNvPr id="47128" name="Rectangle 27"/>
          <p:cNvSpPr>
            <a:spLocks noChangeArrowheads="1"/>
          </p:cNvSpPr>
          <p:nvPr/>
        </p:nvSpPr>
        <p:spPr bwMode="auto">
          <a:xfrm>
            <a:off x="2362200" y="4876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Книжкових ілюстр.</a:t>
            </a:r>
            <a:endParaRPr lang="ru-RU" sz="1600" b="1"/>
          </a:p>
        </p:txBody>
      </p:sp>
      <p:sp>
        <p:nvSpPr>
          <p:cNvPr id="47129" name="Rectangle 28"/>
          <p:cNvSpPr>
            <a:spLocks noChangeArrowheads="1"/>
          </p:cNvSpPr>
          <p:nvPr/>
        </p:nvSpPr>
        <p:spPr bwMode="auto">
          <a:xfrm>
            <a:off x="2362200" y="4419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Календар</a:t>
            </a:r>
            <a:endParaRPr lang="ru-RU" sz="1600" b="1"/>
          </a:p>
        </p:txBody>
      </p:sp>
      <p:sp>
        <p:nvSpPr>
          <p:cNvPr id="47130" name="Rectangle 29"/>
          <p:cNvSpPr>
            <a:spLocks noChangeArrowheads="1"/>
          </p:cNvSpPr>
          <p:nvPr/>
        </p:nvSpPr>
        <p:spPr bwMode="auto">
          <a:xfrm>
            <a:off x="2362200" y="3962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Інформаційна</a:t>
            </a:r>
            <a:endParaRPr lang="ru-RU" sz="1600" b="1"/>
          </a:p>
        </p:txBody>
      </p:sp>
      <p:sp>
        <p:nvSpPr>
          <p:cNvPr id="47131" name="Rectangle 30"/>
          <p:cNvSpPr>
            <a:spLocks noChangeArrowheads="1"/>
          </p:cNvSpPr>
          <p:nvPr/>
        </p:nvSpPr>
        <p:spPr bwMode="auto">
          <a:xfrm>
            <a:off x="2362200" y="5334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Кросворд</a:t>
            </a:r>
            <a:endParaRPr lang="ru-RU" sz="1600" b="1"/>
          </a:p>
        </p:txBody>
      </p:sp>
      <p:sp>
        <p:nvSpPr>
          <p:cNvPr id="47132" name="Rectangle 31"/>
          <p:cNvSpPr>
            <a:spLocks noChangeArrowheads="1"/>
          </p:cNvSpPr>
          <p:nvPr/>
        </p:nvSpPr>
        <p:spPr bwMode="auto">
          <a:xfrm>
            <a:off x="2362200" y="6248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Казка</a:t>
            </a:r>
            <a:endParaRPr lang="ru-RU" sz="1600" b="1"/>
          </a:p>
        </p:txBody>
      </p:sp>
      <p:sp>
        <p:nvSpPr>
          <p:cNvPr id="47133" name="Rectangle 32"/>
          <p:cNvSpPr>
            <a:spLocks noChangeArrowheads="1"/>
          </p:cNvSpPr>
          <p:nvPr/>
        </p:nvSpPr>
        <p:spPr bwMode="auto">
          <a:xfrm>
            <a:off x="2362200" y="5791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Конкурс</a:t>
            </a:r>
            <a:endParaRPr lang="ru-RU" sz="1600" b="1"/>
          </a:p>
        </p:txBody>
      </p:sp>
      <p:sp>
        <p:nvSpPr>
          <p:cNvPr id="47134" name="Rectangle 33"/>
          <p:cNvSpPr>
            <a:spLocks noChangeArrowheads="1"/>
          </p:cNvSpPr>
          <p:nvPr/>
        </p:nvSpPr>
        <p:spPr bwMode="auto">
          <a:xfrm>
            <a:off x="4572000" y="3048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Осуд</a:t>
            </a:r>
            <a:endParaRPr lang="ru-RU" sz="1600" b="1"/>
          </a:p>
        </p:txBody>
      </p:sp>
      <p:sp>
        <p:nvSpPr>
          <p:cNvPr id="47135" name="Rectangle 34"/>
          <p:cNvSpPr>
            <a:spLocks noChangeArrowheads="1"/>
          </p:cNvSpPr>
          <p:nvPr/>
        </p:nvSpPr>
        <p:spPr bwMode="auto">
          <a:xfrm>
            <a:off x="4572000" y="2590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Однієї книги</a:t>
            </a:r>
            <a:endParaRPr lang="ru-RU" sz="1600" b="1"/>
          </a:p>
        </p:txBody>
      </p:sp>
      <p:sp>
        <p:nvSpPr>
          <p:cNvPr id="47136" name="Rectangle 35"/>
          <p:cNvSpPr>
            <a:spLocks noChangeArrowheads="1"/>
          </p:cNvSpPr>
          <p:nvPr/>
        </p:nvSpPr>
        <p:spPr bwMode="auto">
          <a:xfrm>
            <a:off x="4572000" y="2133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Одного жанру</a:t>
            </a:r>
            <a:endParaRPr lang="ru-RU" sz="1600" b="1"/>
          </a:p>
        </p:txBody>
      </p:sp>
      <p:sp>
        <p:nvSpPr>
          <p:cNvPr id="47137" name="Rectangle 36"/>
          <p:cNvSpPr>
            <a:spLocks noChangeArrowheads="1"/>
          </p:cNvSpPr>
          <p:nvPr/>
        </p:nvSpPr>
        <p:spPr bwMode="auto">
          <a:xfrm>
            <a:off x="4572000" y="1219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Нових надходжень</a:t>
            </a:r>
            <a:endParaRPr lang="ru-RU" sz="1600" b="1"/>
          </a:p>
        </p:txBody>
      </p:sp>
      <p:sp>
        <p:nvSpPr>
          <p:cNvPr id="47138" name="Rectangle 37"/>
          <p:cNvSpPr>
            <a:spLocks noChangeArrowheads="1"/>
          </p:cNvSpPr>
          <p:nvPr/>
        </p:nvSpPr>
        <p:spPr bwMode="auto">
          <a:xfrm>
            <a:off x="4572000" y="1676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Одного автора</a:t>
            </a:r>
            <a:endParaRPr lang="ru-RU" sz="1600" b="1"/>
          </a:p>
        </p:txBody>
      </p:sp>
      <p:sp>
        <p:nvSpPr>
          <p:cNvPr id="47139" name="Rectangle 38"/>
          <p:cNvSpPr>
            <a:spLocks noChangeArrowheads="1"/>
          </p:cNvSpPr>
          <p:nvPr/>
        </p:nvSpPr>
        <p:spPr bwMode="auto">
          <a:xfrm>
            <a:off x="3276600" y="7162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/>
          </a:p>
        </p:txBody>
      </p:sp>
      <p:sp>
        <p:nvSpPr>
          <p:cNvPr id="47140" name="Rectangle 39"/>
          <p:cNvSpPr>
            <a:spLocks noChangeArrowheads="1"/>
          </p:cNvSpPr>
          <p:nvPr/>
        </p:nvSpPr>
        <p:spPr bwMode="auto">
          <a:xfrm>
            <a:off x="3429000" y="7315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/>
          </a:p>
        </p:txBody>
      </p:sp>
      <p:sp>
        <p:nvSpPr>
          <p:cNvPr id="47141" name="Rectangle 40"/>
          <p:cNvSpPr>
            <a:spLocks noChangeArrowheads="1"/>
          </p:cNvSpPr>
          <p:nvPr/>
        </p:nvSpPr>
        <p:spPr bwMode="auto">
          <a:xfrm>
            <a:off x="3581400" y="7467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/>
          </a:p>
        </p:txBody>
      </p:sp>
      <p:sp>
        <p:nvSpPr>
          <p:cNvPr id="47142" name="Rectangle 41"/>
          <p:cNvSpPr>
            <a:spLocks noChangeArrowheads="1"/>
          </p:cNvSpPr>
          <p:nvPr/>
        </p:nvSpPr>
        <p:spPr bwMode="auto">
          <a:xfrm>
            <a:off x="4572000" y="3962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Презентація</a:t>
            </a:r>
            <a:endParaRPr lang="ru-RU" sz="1600" b="1"/>
          </a:p>
        </p:txBody>
      </p:sp>
      <p:sp>
        <p:nvSpPr>
          <p:cNvPr id="47143" name="Rectangle 42"/>
          <p:cNvSpPr>
            <a:spLocks noChangeArrowheads="1"/>
          </p:cNvSpPr>
          <p:nvPr/>
        </p:nvSpPr>
        <p:spPr bwMode="auto">
          <a:xfrm>
            <a:off x="4572000" y="3505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Пошук </a:t>
            </a:r>
            <a:endParaRPr lang="ru-RU" sz="1600" b="1"/>
          </a:p>
        </p:txBody>
      </p:sp>
      <p:sp>
        <p:nvSpPr>
          <p:cNvPr id="47144" name="Rectangle 43"/>
          <p:cNvSpPr>
            <a:spLocks noChangeArrowheads="1"/>
          </p:cNvSpPr>
          <p:nvPr/>
        </p:nvSpPr>
        <p:spPr bwMode="auto">
          <a:xfrm>
            <a:off x="4572000" y="4419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Питання</a:t>
            </a:r>
            <a:endParaRPr lang="ru-RU" sz="1600" b="1"/>
          </a:p>
        </p:txBody>
      </p:sp>
      <p:sp>
        <p:nvSpPr>
          <p:cNvPr id="47145" name="Rectangle 44"/>
          <p:cNvSpPr>
            <a:spLocks noChangeArrowheads="1"/>
          </p:cNvSpPr>
          <p:nvPr/>
        </p:nvSpPr>
        <p:spPr bwMode="auto">
          <a:xfrm>
            <a:off x="4572000" y="4876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Подорож</a:t>
            </a:r>
            <a:endParaRPr lang="ru-RU" sz="1600" b="1"/>
          </a:p>
        </p:txBody>
      </p:sp>
      <p:sp>
        <p:nvSpPr>
          <p:cNvPr id="47146" name="Rectangle 45"/>
          <p:cNvSpPr>
            <a:spLocks noChangeArrowheads="1"/>
          </p:cNvSpPr>
          <p:nvPr/>
        </p:nvSpPr>
        <p:spPr bwMode="auto">
          <a:xfrm>
            <a:off x="4572000" y="5334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Порада</a:t>
            </a:r>
            <a:endParaRPr lang="ru-RU" sz="1600" b="1"/>
          </a:p>
        </p:txBody>
      </p:sp>
      <p:sp>
        <p:nvSpPr>
          <p:cNvPr id="47147" name="Rectangle 46"/>
          <p:cNvSpPr>
            <a:spLocks noChangeArrowheads="1"/>
          </p:cNvSpPr>
          <p:nvPr/>
        </p:nvSpPr>
        <p:spPr bwMode="auto">
          <a:xfrm>
            <a:off x="4572000" y="5791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Ребус</a:t>
            </a:r>
            <a:endParaRPr lang="ru-RU" sz="1600" b="1"/>
          </a:p>
        </p:txBody>
      </p:sp>
      <p:sp>
        <p:nvSpPr>
          <p:cNvPr id="47148" name="Rectangle 47"/>
          <p:cNvSpPr>
            <a:spLocks noChangeArrowheads="1"/>
          </p:cNvSpPr>
          <p:nvPr/>
        </p:nvSpPr>
        <p:spPr bwMode="auto">
          <a:xfrm>
            <a:off x="4572000" y="6248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Реквієм</a:t>
            </a:r>
            <a:endParaRPr lang="ru-RU" sz="1600" b="1"/>
          </a:p>
        </p:txBody>
      </p:sp>
      <p:sp>
        <p:nvSpPr>
          <p:cNvPr id="47149" name="Rectangle 48"/>
          <p:cNvSpPr>
            <a:spLocks noChangeArrowheads="1"/>
          </p:cNvSpPr>
          <p:nvPr/>
        </p:nvSpPr>
        <p:spPr bwMode="auto">
          <a:xfrm>
            <a:off x="6858000" y="2590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Словник</a:t>
            </a:r>
            <a:endParaRPr lang="ru-RU" sz="1600" b="1"/>
          </a:p>
        </p:txBody>
      </p:sp>
      <p:sp>
        <p:nvSpPr>
          <p:cNvPr id="47150" name="Rectangle 49"/>
          <p:cNvSpPr>
            <a:spLocks noChangeArrowheads="1"/>
          </p:cNvSpPr>
          <p:nvPr/>
        </p:nvSpPr>
        <p:spPr bwMode="auto">
          <a:xfrm>
            <a:off x="6858000" y="2133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Ситуація</a:t>
            </a:r>
            <a:endParaRPr lang="ru-RU" sz="1600" b="1"/>
          </a:p>
        </p:txBody>
      </p:sp>
      <p:sp>
        <p:nvSpPr>
          <p:cNvPr id="47151" name="Rectangle 50"/>
          <p:cNvSpPr>
            <a:spLocks noChangeArrowheads="1"/>
          </p:cNvSpPr>
          <p:nvPr/>
        </p:nvSpPr>
        <p:spPr bwMode="auto">
          <a:xfrm>
            <a:off x="6858000" y="1676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Роздум</a:t>
            </a:r>
            <a:endParaRPr lang="ru-RU" sz="1600" b="1"/>
          </a:p>
        </p:txBody>
      </p:sp>
      <p:sp>
        <p:nvSpPr>
          <p:cNvPr id="47152" name="Rectangle 51"/>
          <p:cNvSpPr>
            <a:spLocks noChangeArrowheads="1"/>
          </p:cNvSpPr>
          <p:nvPr/>
        </p:nvSpPr>
        <p:spPr bwMode="auto">
          <a:xfrm>
            <a:off x="6858000" y="1219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Реклама</a:t>
            </a:r>
            <a:endParaRPr lang="ru-RU" sz="1600" b="1"/>
          </a:p>
        </p:txBody>
      </p:sp>
      <p:sp>
        <p:nvSpPr>
          <p:cNvPr id="47153" name="Rectangle 52"/>
          <p:cNvSpPr>
            <a:spLocks noChangeArrowheads="1"/>
          </p:cNvSpPr>
          <p:nvPr/>
        </p:nvSpPr>
        <p:spPr bwMode="auto">
          <a:xfrm>
            <a:off x="6858000" y="3962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Тест</a:t>
            </a:r>
            <a:endParaRPr lang="ru-RU" sz="1600" b="1"/>
          </a:p>
        </p:txBody>
      </p:sp>
      <p:sp>
        <p:nvSpPr>
          <p:cNvPr id="47154" name="Rectangle 53"/>
          <p:cNvSpPr>
            <a:spLocks noChangeArrowheads="1"/>
          </p:cNvSpPr>
          <p:nvPr/>
        </p:nvSpPr>
        <p:spPr bwMode="auto">
          <a:xfrm>
            <a:off x="6858000" y="3505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Саморобок учнів</a:t>
            </a:r>
            <a:endParaRPr lang="ru-RU" sz="1600" b="1"/>
          </a:p>
        </p:txBody>
      </p:sp>
      <p:sp>
        <p:nvSpPr>
          <p:cNvPr id="47155" name="Rectangle 54"/>
          <p:cNvSpPr>
            <a:spLocks noChangeArrowheads="1"/>
          </p:cNvSpPr>
          <p:nvPr/>
        </p:nvSpPr>
        <p:spPr bwMode="auto">
          <a:xfrm>
            <a:off x="6858000" y="3048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Суперечка</a:t>
            </a:r>
            <a:endParaRPr lang="ru-RU" sz="1600" b="1"/>
          </a:p>
        </p:txBody>
      </p:sp>
      <p:sp>
        <p:nvSpPr>
          <p:cNvPr id="47156" name="Rectangle 55"/>
          <p:cNvSpPr>
            <a:spLocks noChangeArrowheads="1"/>
          </p:cNvSpPr>
          <p:nvPr/>
        </p:nvSpPr>
        <p:spPr bwMode="auto">
          <a:xfrm>
            <a:off x="6858000" y="48768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Тематична</a:t>
            </a:r>
            <a:endParaRPr lang="ru-RU" sz="1600" b="1"/>
          </a:p>
        </p:txBody>
      </p:sp>
      <p:sp>
        <p:nvSpPr>
          <p:cNvPr id="47157" name="Rectangle 56"/>
          <p:cNvSpPr>
            <a:spLocks noChangeArrowheads="1"/>
          </p:cNvSpPr>
          <p:nvPr/>
        </p:nvSpPr>
        <p:spPr bwMode="auto">
          <a:xfrm>
            <a:off x="6858000" y="44196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Творів дітей</a:t>
            </a:r>
            <a:endParaRPr lang="ru-RU" sz="1600" b="1"/>
          </a:p>
        </p:txBody>
      </p:sp>
      <p:sp>
        <p:nvSpPr>
          <p:cNvPr id="47158" name="Rectangle 57"/>
          <p:cNvSpPr>
            <a:spLocks noChangeArrowheads="1"/>
          </p:cNvSpPr>
          <p:nvPr/>
        </p:nvSpPr>
        <p:spPr bwMode="auto">
          <a:xfrm>
            <a:off x="6858000" y="57912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Чайнворд</a:t>
            </a:r>
            <a:endParaRPr lang="ru-RU" sz="1600" b="1"/>
          </a:p>
        </p:txBody>
      </p:sp>
      <p:sp>
        <p:nvSpPr>
          <p:cNvPr id="47159" name="Rectangle 58"/>
          <p:cNvSpPr>
            <a:spLocks noChangeArrowheads="1"/>
          </p:cNvSpPr>
          <p:nvPr/>
        </p:nvSpPr>
        <p:spPr bwMode="auto">
          <a:xfrm>
            <a:off x="6858000" y="53340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Хобі</a:t>
            </a:r>
            <a:endParaRPr lang="ru-RU" sz="1600" b="1"/>
          </a:p>
        </p:txBody>
      </p:sp>
      <p:sp>
        <p:nvSpPr>
          <p:cNvPr id="47160" name="Rectangle 59"/>
          <p:cNvSpPr>
            <a:spLocks noChangeArrowheads="1"/>
          </p:cNvSpPr>
          <p:nvPr/>
        </p:nvSpPr>
        <p:spPr bwMode="auto">
          <a:xfrm>
            <a:off x="6858000" y="6248400"/>
            <a:ext cx="21336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Фотовиставка</a:t>
            </a:r>
            <a:endParaRPr lang="ru-RU" sz="1600" b="1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blioteka\Desktop\Створити папку\P1210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119563"/>
            <a:ext cx="3581400" cy="25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Biblioteka\Desktop\Створити папку\P1210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Biblioteka\Desktop\Створити папку\P12102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914400"/>
            <a:ext cx="3276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Biblioteka\Desktop\Створити папку\ш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962400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3" name="Rectangle 7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Тематичні куточки. Виставки</a:t>
            </a:r>
            <a:endParaRPr lang="ru-RU" sz="4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pic>
        <p:nvPicPr>
          <p:cNvPr id="44039" name="Picture 8" descr="P12102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886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9" descr="P12102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11430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Biblioteka\Desktop\Створити папку\P1210231.JPG"/>
          <p:cNvPicPr>
            <a:picLocks noChangeAspect="1" noChangeArrowheads="1"/>
          </p:cNvPicPr>
          <p:nvPr/>
        </p:nvPicPr>
        <p:blipFill>
          <a:blip r:embed="rId8"/>
          <a:srcRect t="5839"/>
          <a:stretch>
            <a:fillRect/>
          </a:stretch>
        </p:blipFill>
        <p:spPr bwMode="auto">
          <a:xfrm>
            <a:off x="2514600" y="2438400"/>
            <a:ext cx="36957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iblioteka\Desktop\Створити папку\P1210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9906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Biblioteka\Desktop\Створити папку\P12102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990600"/>
            <a:ext cx="281940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Biblioteka\Desktop\Створити папку\P1210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" y="914400"/>
            <a:ext cx="2844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Users\Biblioteka\Desktop\Створити папку\P1210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5052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Users\Biblioteka\Desktop\Створити папку\P12102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29000"/>
            <a:ext cx="3048000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8" name="Rectangle 8"/>
          <p:cNvSpPr>
            <a:spLocks noGrp="1"/>
          </p:cNvSpPr>
          <p:nvPr>
            <p:ph type="title" idx="4294967295"/>
          </p:nvPr>
        </p:nvSpPr>
        <p:spPr>
          <a:xfrm>
            <a:off x="1219200" y="0"/>
            <a:ext cx="8229600" cy="1143000"/>
          </a:xfrm>
        </p:spPr>
        <p:txBody>
          <a:bodyPr/>
          <a:lstStyle/>
          <a:p>
            <a:r>
              <a:rPr lang="uk-UA" b="1" u="sng" smtClean="0">
                <a:solidFill>
                  <a:schemeClr val="accent2"/>
                </a:solidFill>
                <a:latin typeface="Palatino Linotype" pitchFamily="18" charset="0"/>
              </a:rPr>
              <a:t>Предметні виставки</a:t>
            </a:r>
            <a:endParaRPr lang="ru-RU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3657600" y="5889625"/>
            <a:ext cx="5297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 b="1" i="1">
                <a:solidFill>
                  <a:schemeClr val="accent2"/>
                </a:solidFill>
              </a:rPr>
              <a:t>“Як з копійок складаються карбованці, так   і   з   крупинок   прочитаного складаються   знання...”</a:t>
            </a:r>
          </a:p>
        </p:txBody>
      </p:sp>
      <p:pic>
        <p:nvPicPr>
          <p:cNvPr id="45065" name="Picture 10" descr="Виставка мова 2013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33528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Biblioteka\Desktop\Створити папку\P1210222.JPG"/>
          <p:cNvPicPr>
            <a:picLocks noChangeAspect="1" noChangeArrowheads="1"/>
          </p:cNvPicPr>
          <p:nvPr/>
        </p:nvPicPr>
        <p:blipFill>
          <a:blip r:embed="rId8">
            <a:lum contrast="10000"/>
          </a:blip>
          <a:srcRect/>
          <a:stretch>
            <a:fillRect/>
          </a:stretch>
        </p:blipFill>
        <p:spPr bwMode="auto">
          <a:xfrm>
            <a:off x="1752600" y="2590800"/>
            <a:ext cx="5414963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>
          <a:xfrm>
            <a:off x="1219200" y="0"/>
            <a:ext cx="8229600" cy="1143000"/>
          </a:xfrm>
        </p:spPr>
        <p:txBody>
          <a:bodyPr/>
          <a:lstStyle/>
          <a:p>
            <a:r>
              <a:rPr lang="uk-UA" b="1" u="sng" smtClean="0">
                <a:solidFill>
                  <a:schemeClr val="accent2"/>
                </a:solidFill>
                <a:latin typeface="Palatino Linotype" pitchFamily="18" charset="0"/>
              </a:rPr>
              <a:t>Літературні виставки</a:t>
            </a:r>
            <a:endParaRPr lang="ru-RU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pic>
        <p:nvPicPr>
          <p:cNvPr id="46082" name="Picture 4" descr="P12102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733800"/>
            <a:ext cx="41449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P1210228"/>
          <p:cNvPicPr>
            <a:picLocks noChangeAspect="1" noChangeArrowheads="1"/>
          </p:cNvPicPr>
          <p:nvPr/>
        </p:nvPicPr>
        <p:blipFill>
          <a:blip r:embed="rId3"/>
          <a:srcRect b="6383"/>
          <a:stretch>
            <a:fillRect/>
          </a:stretch>
        </p:blipFill>
        <p:spPr bwMode="auto">
          <a:xfrm>
            <a:off x="5181600" y="9144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P12102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914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7" descr="Леся вистав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9052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P12102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12954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2438400" y="0"/>
            <a:ext cx="6705600" cy="1066800"/>
          </a:xfrm>
        </p:spPr>
        <p:txBody>
          <a:bodyPr/>
          <a:lstStyle/>
          <a:p>
            <a: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  <a:t>Виставки до пам'ятних дат</a:t>
            </a:r>
            <a:r>
              <a:rPr lang="uk-UA" smtClean="0"/>
              <a:t> </a:t>
            </a:r>
            <a:endParaRPr lang="ru-RU" smtClean="0"/>
          </a:p>
        </p:txBody>
      </p:sp>
      <p:pic>
        <p:nvPicPr>
          <p:cNvPr id="47106" name="Picture 5" descr="100_37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 descr="Виставка голодом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906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7" descr="захід голодом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878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8" descr="виставка писемніст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229100"/>
            <a:ext cx="44196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P20602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2098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P20602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2101850"/>
            <a:ext cx="42672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"/>
          <p:cNvSpPr>
            <a:spLocks noGrp="1"/>
          </p:cNvSpPr>
          <p:nvPr>
            <p:ph type="title"/>
          </p:nvPr>
        </p:nvSpPr>
        <p:spPr>
          <a:xfrm>
            <a:off x="1447800" y="0"/>
            <a:ext cx="8229600" cy="838200"/>
          </a:xfrm>
        </p:spPr>
        <p:txBody>
          <a:bodyPr/>
          <a:lstStyle/>
          <a:p>
            <a:r>
              <a:rPr lang="uk-UA" sz="4800" u="sng" smtClean="0">
                <a:solidFill>
                  <a:schemeClr val="accent2"/>
                </a:solidFill>
                <a:latin typeface="Palatino Linotype" pitchFamily="18" charset="0"/>
              </a:rPr>
              <a:t>Масові заходи</a:t>
            </a:r>
            <a:endParaRPr lang="ru-RU" sz="4800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52226" name="Rectangle 8"/>
          <p:cNvSpPr>
            <a:spLocks noChangeArrowheads="1"/>
          </p:cNvSpPr>
          <p:nvPr/>
        </p:nvSpPr>
        <p:spPr bwMode="auto">
          <a:xfrm>
            <a:off x="2133600" y="8382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200" i="1"/>
              <a:t>Тиждень книги. Заочна мандрівка: “Історія виникнення книги”</a:t>
            </a:r>
          </a:p>
        </p:txBody>
      </p:sp>
      <p:pic>
        <p:nvPicPr>
          <p:cNvPr id="28674" name="Picture 5" descr="Світлиця шевченк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81000"/>
            <a:ext cx="27432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Книга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09800"/>
            <a:ext cx="29162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Книга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905000"/>
            <a:ext cx="36576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Книга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/>
          </p:cNvSpPr>
          <p:nvPr/>
        </p:nvSpPr>
        <p:spPr bwMode="auto">
          <a:xfrm>
            <a:off x="0" y="-152400"/>
            <a:ext cx="982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600" b="1" u="sng">
                <a:solidFill>
                  <a:schemeClr val="accent2"/>
                </a:solidFill>
              </a:rPr>
              <a:t>Тематичний вечір:   </a:t>
            </a:r>
          </a:p>
          <a:p>
            <a:pPr algn="ctr"/>
            <a:r>
              <a:rPr lang="uk-UA" sz="3600" b="1" u="sng">
                <a:solidFill>
                  <a:schemeClr val="accent2"/>
                </a:solidFill>
              </a:rPr>
              <a:t>”Слово до слова складається мова”</a:t>
            </a:r>
            <a:endParaRPr lang="ru-RU" sz="3600" b="1" u="sng">
              <a:solidFill>
                <a:schemeClr val="accent2"/>
              </a:solidFill>
            </a:endParaRPr>
          </a:p>
        </p:txBody>
      </p:sp>
      <p:pic>
        <p:nvPicPr>
          <p:cNvPr id="29698" name="Picture 4" descr="scan0yyy001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28600" y="1447800"/>
            <a:ext cx="439261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конкурс про мову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495800" y="2971800"/>
            <a:ext cx="4343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журнал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4743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5" descr="виставка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524000"/>
            <a:ext cx="4621213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Ол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038600"/>
            <a:ext cx="46799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343400"/>
            <a:ext cx="401478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/>
          </p:cNvSpPr>
          <p:nvPr/>
        </p:nvSpPr>
        <p:spPr bwMode="auto">
          <a:xfrm>
            <a:off x="1714500" y="152400"/>
            <a:ext cx="74295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2800" b="1" u="sng">
                <a:solidFill>
                  <a:schemeClr val="accent2"/>
                </a:solidFill>
              </a:rPr>
              <a:t>Літературний вечір: “Довгими щирими сими словами</a:t>
            </a:r>
            <a:r>
              <a:rPr lang="uk-UA" sz="2800" b="1">
                <a:solidFill>
                  <a:schemeClr val="accent2"/>
                </a:solidFill>
              </a:rPr>
              <a:t/>
            </a:r>
            <a:br>
              <a:rPr lang="uk-UA" sz="2800" b="1">
                <a:solidFill>
                  <a:schemeClr val="accent2"/>
                </a:solidFill>
              </a:rPr>
            </a:br>
            <a:r>
              <a:rPr lang="uk-UA" sz="2800" b="1">
                <a:solidFill>
                  <a:schemeClr val="accent2"/>
                </a:solidFill>
              </a:rPr>
              <a:t>            </a:t>
            </a:r>
            <a:r>
              <a:rPr lang="uk-UA" sz="2800" b="1" u="sng">
                <a:solidFill>
                  <a:schemeClr val="accent2"/>
                </a:solidFill>
              </a:rPr>
              <a:t>до людей  промовлятиму я...”</a:t>
            </a:r>
            <a:endParaRPr lang="ru-RU" sz="2800" b="1" u="sng">
              <a:solidFill>
                <a:schemeClr val="accent2"/>
              </a:solidFill>
            </a:endParaRPr>
          </a:p>
        </p:txBody>
      </p:sp>
      <p:pic>
        <p:nvPicPr>
          <p:cNvPr id="30722" name="Picture 4" descr="захід Леся Украї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5560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захід  Леся 2"/>
          <p:cNvPicPr>
            <a:picLocks noChangeAspect="1" noChangeArrowheads="1"/>
          </p:cNvPicPr>
          <p:nvPr/>
        </p:nvPicPr>
        <p:blipFill>
          <a:blip r:embed="rId3"/>
          <a:srcRect b="7022"/>
          <a:stretch>
            <a:fillRect/>
          </a:stretch>
        </p:blipFill>
        <p:spPr bwMode="auto">
          <a:xfrm>
            <a:off x="4572000" y="1524000"/>
            <a:ext cx="3887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Леся вистав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962400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Леся захід"/>
          <p:cNvPicPr>
            <a:picLocks noChangeAspect="1" noChangeArrowheads="1"/>
          </p:cNvPicPr>
          <p:nvPr/>
        </p:nvPicPr>
        <p:blipFill>
          <a:blip r:embed="rId5"/>
          <a:srcRect t="2721"/>
          <a:stretch>
            <a:fillRect/>
          </a:stretch>
        </p:blipFill>
        <p:spPr bwMode="auto">
          <a:xfrm>
            <a:off x="4191000" y="3962400"/>
            <a:ext cx="42037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P1010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524000"/>
            <a:ext cx="38862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743200" y="228600"/>
            <a:ext cx="60039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b="1" i="1"/>
              <a:t>Бібліотекар повинен давати не стільки знання, скільки відчуття безмежності знань, пробудити розум і яву читача, щоб він міг самостійно заповнювати прогалини у знаннях про світ.</a:t>
            </a:r>
            <a:endParaRPr lang="ru-RU"/>
          </a:p>
        </p:txBody>
      </p:sp>
      <p:pic>
        <p:nvPicPr>
          <p:cNvPr id="22530" name="Picture 3" descr="IMG_45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41036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IMG_45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114800"/>
            <a:ext cx="42481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/>
          </p:cNvSpPr>
          <p:nvPr/>
        </p:nvSpPr>
        <p:spPr bwMode="auto">
          <a:xfrm>
            <a:off x="914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3200" b="1" u="sng">
                <a:solidFill>
                  <a:schemeClr val="accent2"/>
                </a:solidFill>
              </a:rPr>
              <a:t>Літературна подорож: ”Дорога на Волинь Тараса Шевченка”</a:t>
            </a:r>
            <a:endParaRPr lang="ru-RU" sz="3200" b="1" u="sng">
              <a:solidFill>
                <a:schemeClr val="accent2"/>
              </a:solidFill>
            </a:endParaRPr>
          </a:p>
        </p:txBody>
      </p:sp>
      <p:pic>
        <p:nvPicPr>
          <p:cNvPr id="32770" name="Picture 4" descr="P3231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31702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P323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447800"/>
            <a:ext cx="307022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P32310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4267200"/>
            <a:ext cx="31210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8" descr="Шевченко світлиц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 descr="P32310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2819400"/>
            <a:ext cx="30241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P323104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4343400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9" descr="Шумськ Шевченк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7800" y="2438400"/>
            <a:ext cx="34290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/>
          </p:cNvSpPr>
          <p:nvPr/>
        </p:nvSpPr>
        <p:spPr bwMode="auto">
          <a:xfrm>
            <a:off x="533400" y="-152400"/>
            <a:ext cx="88757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3200" b="1" u="sng">
                <a:solidFill>
                  <a:schemeClr val="accent2"/>
                </a:solidFill>
              </a:rPr>
              <a:t>Літерурно-поетична година:</a:t>
            </a:r>
            <a:br>
              <a:rPr lang="uk-UA" sz="3200" b="1" u="sng">
                <a:solidFill>
                  <a:schemeClr val="accent2"/>
                </a:solidFill>
              </a:rPr>
            </a:br>
            <a:r>
              <a:rPr lang="uk-UA" sz="3200" b="1" u="sng">
                <a:solidFill>
                  <a:schemeClr val="accent2"/>
                </a:solidFill>
              </a:rPr>
              <a:t>“Жила. Любила. Плакала. Сміялась”</a:t>
            </a:r>
            <a:endParaRPr lang="ru-RU" sz="3200" b="1" u="sng">
              <a:solidFill>
                <a:schemeClr val="accent2"/>
              </a:solidFill>
            </a:endParaRPr>
          </a:p>
        </p:txBody>
      </p:sp>
      <p:pic>
        <p:nvPicPr>
          <p:cNvPr id="33795" name="Picture 5" descr="Изображение 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Изображение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95400"/>
            <a:ext cx="33528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Изображение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129088"/>
            <a:ext cx="3636963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 descr="Изображение 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ru-RU" sz="3200" b="1" u="sng" smtClean="0">
                <a:solidFill>
                  <a:schemeClr val="accent2"/>
                </a:solidFill>
                <a:latin typeface="Palatino Linotype" pitchFamily="18" charset="0"/>
              </a:rPr>
              <a:t>Літературно-поетична година: </a:t>
            </a:r>
            <a:br>
              <a:rPr lang="ru-RU" sz="3200" b="1" u="sng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sz="3200" b="1" u="sng" smtClean="0">
                <a:solidFill>
                  <a:schemeClr val="accent2"/>
                </a:solidFill>
                <a:latin typeface="Palatino Linotype" pitchFamily="18" charset="0"/>
              </a:rPr>
              <a:t>«Я плакала поезіями в прозі»</a:t>
            </a:r>
          </a:p>
        </p:txBody>
      </p:sp>
      <p:sp>
        <p:nvSpPr>
          <p:cNvPr id="58372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3" name="AutoShape 8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4" name="AutoShape 10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4274" name="Picture 5" descr="100_4412"/>
          <p:cNvPicPr>
            <a:picLocks noChangeAspect="1" noChangeArrowheads="1"/>
          </p:cNvPicPr>
          <p:nvPr/>
        </p:nvPicPr>
        <p:blipFill>
          <a:blip r:embed="rId2">
            <a:lum bright="20000" contrast="10000"/>
          </a:blip>
          <a:srcRect/>
          <a:stretch>
            <a:fillRect/>
          </a:stretch>
        </p:blipFill>
        <p:spPr bwMode="auto">
          <a:xfrm>
            <a:off x="6172200" y="1066800"/>
            <a:ext cx="29718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ocuments\!Трачук В.М\_Трачук В.М\Учителі\Досвiд учителiв\Аврамишин ГМ\Семінар бібліотекарів грудень 2013\Изображение нове 27 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0"/>
            <a:ext cx="4190400" cy="3142800"/>
          </a:xfrm>
          <a:prstGeom prst="rect">
            <a:avLst/>
          </a:prstGeom>
          <a:noFill/>
        </p:spPr>
      </p:pic>
      <p:pic>
        <p:nvPicPr>
          <p:cNvPr id="1027" name="Picture 3" descr="D:\Documents\!Трачук В.М\_Трачук В.М\Учителі\Досвiд учителiв\Аврамишин ГМ\Семінар бібліотекарів грудень 2013\Изображение нове 27 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791400"/>
            <a:ext cx="4088800" cy="3066600"/>
          </a:xfrm>
          <a:prstGeom prst="rect">
            <a:avLst/>
          </a:prstGeom>
          <a:noFill/>
        </p:spPr>
      </p:pic>
      <p:pic>
        <p:nvPicPr>
          <p:cNvPr id="54276" name="Picture 8" descr="100_4414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1754187"/>
            <a:ext cx="3291518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7" descr="1246449659_pe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3939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/>
          </p:cNvSpPr>
          <p:nvPr/>
        </p:nvSpPr>
        <p:spPr bwMode="auto">
          <a:xfrm>
            <a:off x="1371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800" b="1" u="sng">
                <a:solidFill>
                  <a:schemeClr val="accent2"/>
                </a:solidFill>
              </a:rPr>
              <a:t>Зустрічі з митцями</a:t>
            </a:r>
            <a:endParaRPr lang="ru-RU" sz="4800" b="1" u="sng">
              <a:solidFill>
                <a:schemeClr val="accent2"/>
              </a:solidFill>
            </a:endParaRPr>
          </a:p>
        </p:txBody>
      </p:sp>
      <p:pic>
        <p:nvPicPr>
          <p:cNvPr id="34820" name="Picture 5" descr="IMG_0509"/>
          <p:cNvPicPr>
            <a:picLocks noChangeAspect="1" noChangeArrowheads="1"/>
          </p:cNvPicPr>
          <p:nvPr/>
        </p:nvPicPr>
        <p:blipFill>
          <a:blip r:embed="rId3"/>
          <a:srcRect t="7663"/>
          <a:stretch>
            <a:fillRect/>
          </a:stretch>
        </p:blipFill>
        <p:spPr bwMode="auto">
          <a:xfrm>
            <a:off x="152400" y="1066800"/>
            <a:ext cx="425926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IMG_70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91440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Zauch\Desktop\Зустріч з письмен Бондючною і Синюком\Изображение нове 27 011.jpg"/>
          <p:cNvPicPr>
            <a:picLocks noChangeAspect="1" noChangeArrowheads="1"/>
          </p:cNvPicPr>
          <p:nvPr/>
        </p:nvPicPr>
        <p:blipFill>
          <a:blip r:embed="rId5"/>
          <a:srcRect r="12636"/>
          <a:stretch>
            <a:fillRect/>
          </a:stretch>
        </p:blipFill>
        <p:spPr bwMode="auto">
          <a:xfrm>
            <a:off x="4191000" y="3863975"/>
            <a:ext cx="46545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IMG_0481"/>
          <p:cNvPicPr>
            <a:picLocks noChangeAspect="1" noChangeArrowheads="1"/>
          </p:cNvPicPr>
          <p:nvPr/>
        </p:nvPicPr>
        <p:blipFill>
          <a:blip r:embed="rId6"/>
          <a:srcRect t="5511"/>
          <a:stretch>
            <a:fillRect/>
          </a:stretch>
        </p:blipFill>
        <p:spPr bwMode="auto">
          <a:xfrm>
            <a:off x="0" y="3995738"/>
            <a:ext cx="4038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uk-UA" sz="6000" b="1" u="sng" smtClean="0">
                <a:solidFill>
                  <a:schemeClr val="accent2"/>
                </a:solidFill>
                <a:latin typeface="Palatino Linotype" pitchFamily="18" charset="0"/>
              </a:rPr>
              <a:t>Екскурсії</a:t>
            </a:r>
            <a:endParaRPr lang="ru-RU" sz="6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pic>
        <p:nvPicPr>
          <p:cNvPr id="36869" name="Picture 8" descr="scanddd0001"/>
          <p:cNvPicPr>
            <a:picLocks noChangeAspect="1" noChangeArrowheads="1"/>
          </p:cNvPicPr>
          <p:nvPr/>
        </p:nvPicPr>
        <p:blipFill>
          <a:blip r:embed="rId2"/>
          <a:srcRect t="7207" r="49461" b="5624"/>
          <a:stretch>
            <a:fillRect/>
          </a:stretch>
        </p:blipFill>
        <p:spPr bwMode="auto">
          <a:xfrm>
            <a:off x="533400" y="4267200"/>
            <a:ext cx="3927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 descr="екскурсія антонівц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32004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 descr="sc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143000"/>
            <a:ext cx="3633788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S63000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038600"/>
            <a:ext cx="35401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9" descr="scan0001"/>
          <p:cNvPicPr>
            <a:picLocks noChangeAspect="1" noChangeArrowheads="1"/>
          </p:cNvPicPr>
          <p:nvPr/>
        </p:nvPicPr>
        <p:blipFill>
          <a:blip r:embed="rId6"/>
          <a:srcRect r="19298" b="9016"/>
          <a:stretch>
            <a:fillRect/>
          </a:stretch>
        </p:blipFill>
        <p:spPr bwMode="auto">
          <a:xfrm>
            <a:off x="2362200" y="21336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Методична робота. </a:t>
            </a:r>
            <a:b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Професійний розвиток</a:t>
            </a:r>
            <a:endParaRPr lang="ru-RU" sz="4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61442" name="AutoShape 4"/>
          <p:cNvSpPr>
            <a:spLocks noChangeArrowheads="1"/>
          </p:cNvSpPr>
          <p:nvPr/>
        </p:nvSpPr>
        <p:spPr bwMode="auto">
          <a:xfrm>
            <a:off x="3048000" y="1524000"/>
            <a:ext cx="5791200" cy="3810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Співробітництво з шкільними, міськими бібліотеками</a:t>
            </a:r>
            <a:endParaRPr lang="ru-RU" sz="1600"/>
          </a:p>
        </p:txBody>
      </p:sp>
      <p:sp>
        <p:nvSpPr>
          <p:cNvPr id="61443" name="AutoShape 5"/>
          <p:cNvSpPr>
            <a:spLocks noChangeArrowheads="1"/>
          </p:cNvSpPr>
          <p:nvPr/>
        </p:nvSpPr>
        <p:spPr bwMode="auto">
          <a:xfrm>
            <a:off x="3048000" y="2209800"/>
            <a:ext cx="57912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Випуск методичних посібників для роботи бібліотекаря</a:t>
            </a:r>
            <a:endParaRPr lang="ru-RU" sz="1600"/>
          </a:p>
        </p:txBody>
      </p:sp>
      <p:sp>
        <p:nvSpPr>
          <p:cNvPr id="61444" name="AutoShape 6"/>
          <p:cNvSpPr>
            <a:spLocks noChangeArrowheads="1"/>
          </p:cNvSpPr>
          <p:nvPr/>
        </p:nvSpPr>
        <p:spPr bwMode="auto">
          <a:xfrm>
            <a:off x="3048000" y="2971800"/>
            <a:ext cx="5791200" cy="609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500"/>
              <a:t>Відвідування і проведення методичних семінарів для шкільних</a:t>
            </a:r>
          </a:p>
          <a:p>
            <a:pPr algn="ctr"/>
            <a:r>
              <a:rPr lang="uk-UA" sz="1500"/>
              <a:t>бібліотекарів. Обмін досвідом</a:t>
            </a:r>
            <a:endParaRPr lang="ru-RU" sz="1500"/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3048000" y="3733800"/>
            <a:ext cx="57912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Курси підвищення кваліфікації</a:t>
            </a:r>
            <a:endParaRPr lang="ru-RU" sz="1600"/>
          </a:p>
        </p:txBody>
      </p:sp>
      <p:sp>
        <p:nvSpPr>
          <p:cNvPr id="61446" name="AutoShape 8"/>
          <p:cNvSpPr>
            <a:spLocks noChangeArrowheads="1"/>
          </p:cNvSpPr>
          <p:nvPr/>
        </p:nvSpPr>
        <p:spPr bwMode="auto">
          <a:xfrm>
            <a:off x="3048000" y="4343400"/>
            <a:ext cx="57912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Участь у конкурсах шкільних бібліотекарів</a:t>
            </a:r>
            <a:endParaRPr lang="ru-RU" sz="1600"/>
          </a:p>
        </p:txBody>
      </p:sp>
      <p:sp>
        <p:nvSpPr>
          <p:cNvPr id="61447" name="Line 13"/>
          <p:cNvSpPr>
            <a:spLocks noChangeShapeType="1"/>
          </p:cNvSpPr>
          <p:nvPr/>
        </p:nvSpPr>
        <p:spPr bwMode="auto">
          <a:xfrm>
            <a:off x="2667000" y="1760538"/>
            <a:ext cx="0" cy="273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8" name="Line 14"/>
          <p:cNvSpPr>
            <a:spLocks noChangeShapeType="1"/>
          </p:cNvSpPr>
          <p:nvPr/>
        </p:nvSpPr>
        <p:spPr bwMode="auto">
          <a:xfrm>
            <a:off x="2667000" y="175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49" name="Line 15"/>
          <p:cNvSpPr>
            <a:spLocks noChangeShapeType="1"/>
          </p:cNvSpPr>
          <p:nvPr/>
        </p:nvSpPr>
        <p:spPr bwMode="auto">
          <a:xfrm>
            <a:off x="2667000" y="243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0" name="Line 16"/>
          <p:cNvSpPr>
            <a:spLocks noChangeShapeType="1"/>
          </p:cNvSpPr>
          <p:nvPr/>
        </p:nvSpPr>
        <p:spPr bwMode="auto">
          <a:xfrm>
            <a:off x="26670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1" name="Line 17"/>
          <p:cNvSpPr>
            <a:spLocks noChangeShapeType="1"/>
          </p:cNvSpPr>
          <p:nvPr/>
        </p:nvSpPr>
        <p:spPr bwMode="auto">
          <a:xfrm>
            <a:off x="2667000" y="3886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2" name="Line 18"/>
          <p:cNvSpPr>
            <a:spLocks noChangeShapeType="1"/>
          </p:cNvSpPr>
          <p:nvPr/>
        </p:nvSpPr>
        <p:spPr bwMode="auto">
          <a:xfrm>
            <a:off x="2667000" y="4495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1453" name="Picture 20" descr="1256247045_vector-old-book-paper-feat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8768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686800" cy="1325563"/>
          </a:xfrm>
        </p:spPr>
        <p:txBody>
          <a:bodyPr/>
          <a:lstStyle/>
          <a:p>
            <a:r>
              <a:rPr lang="uk-UA" sz="3600" b="1" u="sng" smtClean="0">
                <a:solidFill>
                  <a:schemeClr val="accent2"/>
                </a:solidFill>
                <a:latin typeface="Palatino Linotype" pitchFamily="18" charset="0"/>
              </a:rPr>
              <a:t>Методичні посібники на допомогу бібліотекарям</a:t>
            </a:r>
          </a:p>
        </p:txBody>
      </p:sp>
      <p:pic>
        <p:nvPicPr>
          <p:cNvPr id="62466" name="Picture 5" descr="C:\Users\Zauch\Pictures\MP Navigator EX\2013_12_09\IMG_0011.jpg"/>
          <p:cNvPicPr>
            <a:picLocks noChangeAspect="1" noChangeArrowheads="1"/>
          </p:cNvPicPr>
          <p:nvPr/>
        </p:nvPicPr>
        <p:blipFill>
          <a:blip r:embed="rId2"/>
          <a:srcRect l="3723"/>
          <a:stretch>
            <a:fillRect/>
          </a:stretch>
        </p:blipFill>
        <p:spPr bwMode="auto">
          <a:xfrm>
            <a:off x="5867400" y="1600200"/>
            <a:ext cx="35274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6" descr="C:\Users\Zauch\Pictures\MP Navigator EX\2013_12_09\IMG_0012.jpg"/>
          <p:cNvPicPr>
            <a:picLocks noChangeAspect="1" noChangeArrowheads="1"/>
          </p:cNvPicPr>
          <p:nvPr/>
        </p:nvPicPr>
        <p:blipFill>
          <a:blip r:embed="rId3"/>
          <a:srcRect r="6287"/>
          <a:stretch>
            <a:fillRect/>
          </a:stretch>
        </p:blipFill>
        <p:spPr bwMode="auto">
          <a:xfrm>
            <a:off x="5867400" y="1600200"/>
            <a:ext cx="3429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C:\Users\Zauch\Pictures\MP Navigator EX\2013_12_09\IMG_0010.jpg"/>
          <p:cNvPicPr>
            <a:picLocks noChangeAspect="1" noChangeArrowheads="1"/>
          </p:cNvPicPr>
          <p:nvPr/>
        </p:nvPicPr>
        <p:blipFill>
          <a:blip r:embed="rId4"/>
          <a:srcRect l="5769" r="5769"/>
          <a:stretch>
            <a:fillRect/>
          </a:stretch>
        </p:blipFill>
        <p:spPr bwMode="auto">
          <a:xfrm>
            <a:off x="3205163" y="1571625"/>
            <a:ext cx="33480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 descr="C:\Users\Zauch\Pictures\MP Navigator EX\2013_12_09\IMG_0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57325"/>
            <a:ext cx="3832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Zauch\Pictures\MP Navigator EX\2013_12_09\IMG_0013.jpg"/>
          <p:cNvPicPr>
            <a:picLocks noChangeAspect="1" noChangeArrowheads="1"/>
          </p:cNvPicPr>
          <p:nvPr/>
        </p:nvPicPr>
        <p:blipFill>
          <a:blip r:embed="rId6"/>
          <a:srcRect r="7845"/>
          <a:stretch>
            <a:fillRect/>
          </a:stretch>
        </p:blipFill>
        <p:spPr bwMode="auto">
          <a:xfrm>
            <a:off x="3195638" y="1447800"/>
            <a:ext cx="335756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Zauch\Pictures\MP Navigator EX\2013_12_09\IMG_0014.jpg"/>
          <p:cNvPicPr>
            <a:picLocks noChangeAspect="1" noChangeArrowheads="1"/>
          </p:cNvPicPr>
          <p:nvPr/>
        </p:nvPicPr>
        <p:blipFill>
          <a:blip r:embed="rId7"/>
          <a:srcRect r="10706"/>
          <a:stretch>
            <a:fillRect/>
          </a:stretch>
        </p:blipFill>
        <p:spPr bwMode="auto">
          <a:xfrm>
            <a:off x="6019800" y="1457325"/>
            <a:ext cx="33575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8229600" cy="1143000"/>
          </a:xfrm>
        </p:spPr>
        <p:txBody>
          <a:bodyPr/>
          <a:lstStyle/>
          <a:p>
            <a:r>
              <a:rPr lang="uk-UA" sz="4000" b="1" u="sng" smtClean="0">
                <a:solidFill>
                  <a:schemeClr val="accent2"/>
                </a:solidFill>
                <a:latin typeface="Palatino Linotype" pitchFamily="18" charset="0"/>
              </a:rPr>
              <a:t>Районний семінар бібліотекарів</a:t>
            </a:r>
            <a:endParaRPr lang="ru-RU" sz="4000" b="1" u="sng" smtClean="0">
              <a:solidFill>
                <a:schemeClr val="accent2"/>
              </a:solidFill>
              <a:latin typeface="Palatino Linotype" pitchFamily="18" charset="0"/>
            </a:endParaRPr>
          </a:p>
        </p:txBody>
      </p:sp>
      <p:pic>
        <p:nvPicPr>
          <p:cNvPr id="59394" name="Picture 4" descr="100_440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28600" y="1295400"/>
            <a:ext cx="35544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7" descr="100_4438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t="8333"/>
          <a:stretch>
            <a:fillRect/>
          </a:stretch>
        </p:blipFill>
        <p:spPr bwMode="auto">
          <a:xfrm>
            <a:off x="4953000" y="41148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8" descr="100_4428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486400" y="1447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0" descr="100_4427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t="5675"/>
          <a:stretch>
            <a:fillRect/>
          </a:stretch>
        </p:blipFill>
        <p:spPr bwMode="auto">
          <a:xfrm>
            <a:off x="381000" y="4191000"/>
            <a:ext cx="35814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Documents\!Трачук В.М\_Трачук В.М\Учителі\Досвiд учителiв\Аврамишин ГМ\Семінар бібліотекарів грудень 2013\Изображение нове 27 1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5400" y="2133600"/>
            <a:ext cx="37592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b="1" u="sng">
                <a:solidFill>
                  <a:schemeClr val="accent2"/>
                </a:solidFill>
              </a:rPr>
              <a:t>Участь у конкурсах</a:t>
            </a:r>
          </a:p>
        </p:txBody>
      </p:sp>
      <p:grpSp>
        <p:nvGrpSpPr>
          <p:cNvPr id="64514" name="Групувати 8"/>
          <p:cNvGrpSpPr>
            <a:grpSpLocks/>
          </p:cNvGrpSpPr>
          <p:nvPr/>
        </p:nvGrpSpPr>
        <p:grpSpPr bwMode="auto">
          <a:xfrm>
            <a:off x="0" y="2514600"/>
            <a:ext cx="6486525" cy="4343400"/>
            <a:chOff x="-128613" y="1084263"/>
            <a:chExt cx="7172325" cy="4702191"/>
          </a:xfrm>
        </p:grpSpPr>
        <p:pic>
          <p:nvPicPr>
            <p:cNvPr id="64519" name="Picture 5" descr="C:\Users\Zauch\Pictures\MP Navigator EX\2013_12_09\IMG_0008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8613" y="1084263"/>
              <a:ext cx="7172325" cy="468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0" name="Picture 5" descr="C:\Users\Zauch\Pictures\MP Navigator EX\2013_12_09\IMG_0008.jpg"/>
            <p:cNvPicPr>
              <a:picLocks noChangeAspect="1" noChangeArrowheads="1"/>
            </p:cNvPicPr>
            <p:nvPr/>
          </p:nvPicPr>
          <p:blipFill>
            <a:blip r:embed="rId3"/>
            <a:srcRect t="57433" r="49136"/>
            <a:stretch>
              <a:fillRect/>
            </a:stretch>
          </p:blipFill>
          <p:spPr bwMode="auto">
            <a:xfrm>
              <a:off x="928662" y="2892215"/>
              <a:ext cx="5291150" cy="289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5" name="Групувати 11"/>
          <p:cNvGrpSpPr>
            <a:grpSpLocks/>
          </p:cNvGrpSpPr>
          <p:nvPr/>
        </p:nvGrpSpPr>
        <p:grpSpPr bwMode="auto">
          <a:xfrm>
            <a:off x="5448300" y="914400"/>
            <a:ext cx="3695700" cy="5137150"/>
            <a:chOff x="1428728" y="731837"/>
            <a:chExt cx="4480356" cy="6126163"/>
          </a:xfrm>
        </p:grpSpPr>
        <p:pic>
          <p:nvPicPr>
            <p:cNvPr id="64517" name="Picture 2" descr="C:\Users\Zauch\Pictures\MP Navigator EX\2013_12_09\IMG_000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728" y="731837"/>
              <a:ext cx="4480356" cy="6126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3" descr="C:\Users\Zauch\Pictures\MP Navigator EX\2013_12_09\Копія  IMG_0007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728" y="4429108"/>
              <a:ext cx="4426447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7" descr="C:\Users\Zauch\Pictures\MP Navigator EX\2013_12_09\IMG_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914400"/>
            <a:ext cx="38862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/>
          </p:cNvSpPr>
          <p:nvPr/>
        </p:nvSpPr>
        <p:spPr bwMode="auto">
          <a:xfrm>
            <a:off x="1219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b="1" u="sng">
                <a:solidFill>
                  <a:schemeClr val="accent2"/>
                </a:solidFill>
              </a:rPr>
              <a:t>Досягнення</a:t>
            </a:r>
          </a:p>
        </p:txBody>
      </p:sp>
      <p:pic>
        <p:nvPicPr>
          <p:cNvPr id="65538" name="Picture 4" descr="C:\Users\Zauch\Pictures\MP Navigator EX\2013_12_09\IMG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1143000"/>
            <a:ext cx="35766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C:\Users\Zauch\Pictures\MP Navigator EX\2013_12_09\IMG_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95400"/>
            <a:ext cx="35925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Zauch\Pictures\MP Navigator EX\2013_12_09\IMG_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295400"/>
            <a:ext cx="35750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1600200" y="349508"/>
            <a:ext cx="7467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944938" algn="just"/>
            <a:r>
              <a:rPr lang="uk-UA" sz="1200" i="1" dirty="0" smtClean="0"/>
              <a:t>Всякий</a:t>
            </a:r>
            <a:r>
              <a:rPr lang="uk-UA" sz="1200" i="1" dirty="0"/>
              <a:t>, хто вивчає науки, </a:t>
            </a:r>
            <a:r>
              <a:rPr lang="uk-UA" sz="1200" i="1" dirty="0" err="1" smtClean="0"/>
              <a:t>входящий</a:t>
            </a:r>
            <a:r>
              <a:rPr lang="uk-UA" sz="1200" i="1" dirty="0" smtClean="0"/>
              <a:t> </a:t>
            </a:r>
            <a:r>
              <a:rPr lang="uk-UA" sz="1200" i="1" dirty="0"/>
              <a:t>сюди </a:t>
            </a:r>
            <a:endParaRPr lang="uk-UA" sz="1200" i="1" dirty="0" smtClean="0"/>
          </a:p>
          <a:p>
            <a:pPr marL="3944938" algn="just"/>
            <a:r>
              <a:rPr lang="uk-UA" sz="1200" i="1" dirty="0" smtClean="0"/>
              <a:t>не </a:t>
            </a:r>
            <a:r>
              <a:rPr lang="uk-UA" sz="1200" i="1" dirty="0"/>
              <a:t>грюкне дверима, не </a:t>
            </a:r>
            <a:r>
              <a:rPr lang="uk-UA" sz="1200" i="1" dirty="0" smtClean="0"/>
              <a:t>стукне ногами</a:t>
            </a:r>
            <a:r>
              <a:rPr lang="uk-UA" sz="1200" i="1" dirty="0"/>
              <a:t>: </a:t>
            </a:r>
            <a:endParaRPr lang="uk-UA" sz="1200" i="1" dirty="0" smtClean="0"/>
          </a:p>
          <a:p>
            <a:pPr marL="3944938" algn="just"/>
            <a:r>
              <a:rPr lang="uk-UA" sz="1200" i="1" dirty="0" smtClean="0"/>
              <a:t>це </a:t>
            </a:r>
            <a:r>
              <a:rPr lang="uk-UA" sz="1200" i="1" dirty="0"/>
              <a:t>заважає музам.</a:t>
            </a:r>
            <a:endParaRPr lang="ru-RU" sz="1200" dirty="0"/>
          </a:p>
          <a:p>
            <a:pPr marL="3944938" algn="just"/>
            <a:r>
              <a:rPr lang="uk-UA" sz="1200" i="1" dirty="0"/>
              <a:t>Якщо ти когось знайдеш </a:t>
            </a:r>
            <a:r>
              <a:rPr lang="uk-UA" sz="1200" i="1" dirty="0" smtClean="0"/>
              <a:t>тут сидячим</a:t>
            </a:r>
            <a:r>
              <a:rPr lang="uk-UA" sz="1200" i="1" dirty="0"/>
              <a:t>, </a:t>
            </a:r>
            <a:endParaRPr lang="uk-UA" sz="1200" i="1" dirty="0" smtClean="0"/>
          </a:p>
          <a:p>
            <a:pPr marL="3944938" algn="just"/>
            <a:r>
              <a:rPr lang="uk-UA" sz="1200" i="1" dirty="0" smtClean="0"/>
              <a:t>шанобливо </a:t>
            </a:r>
            <a:r>
              <a:rPr lang="uk-UA" sz="1200" i="1" dirty="0"/>
              <a:t>вклонися </a:t>
            </a:r>
            <a:r>
              <a:rPr lang="uk-UA" sz="1200" i="1" dirty="0" smtClean="0"/>
              <a:t>мовчки і </a:t>
            </a:r>
            <a:r>
              <a:rPr lang="uk-UA" sz="1200" i="1" dirty="0"/>
              <a:t>не займайся </a:t>
            </a:r>
            <a:endParaRPr lang="uk-UA" sz="1200" i="1" dirty="0" smtClean="0"/>
          </a:p>
          <a:p>
            <a:pPr marL="3944938" algn="just"/>
            <a:r>
              <a:rPr lang="uk-UA" sz="1200" i="1" dirty="0" smtClean="0"/>
              <a:t>розмовами</a:t>
            </a:r>
            <a:r>
              <a:rPr lang="uk-UA" sz="1200" i="1" dirty="0"/>
              <a:t>: </a:t>
            </a:r>
            <a:r>
              <a:rPr lang="uk-UA" sz="1200" i="1" dirty="0" smtClean="0"/>
              <a:t>тут </a:t>
            </a:r>
            <a:r>
              <a:rPr lang="uk-UA" sz="1200" i="1" dirty="0"/>
              <a:t>мудрі </a:t>
            </a:r>
            <a:r>
              <a:rPr lang="uk-UA" sz="1200" i="1" dirty="0" smtClean="0"/>
              <a:t>говорять </a:t>
            </a:r>
            <a:r>
              <a:rPr lang="uk-UA" sz="1200" i="1" dirty="0"/>
              <a:t>з ученими.</a:t>
            </a:r>
            <a:endParaRPr lang="ru-RU" sz="1200" dirty="0"/>
          </a:p>
          <a:p>
            <a:pPr algn="just"/>
            <a:endParaRPr lang="uk-UA" sz="1200" dirty="0" smtClean="0"/>
          </a:p>
          <a:p>
            <a:pPr algn="just"/>
            <a:r>
              <a:rPr lang="uk-UA" sz="1400" dirty="0" smtClean="0"/>
              <a:t>Відповідно </a:t>
            </a:r>
            <a:r>
              <a:rPr lang="uk-UA" sz="1400" dirty="0"/>
              <a:t>до рішення сесії Тернопільської обласної ради від 8 червня 1991 року та наказу обласного управління освіти № 186 від 3 червня 1991 року Кременецький ліцей відновив свою діяльність ще на зорі відродження незалежності України, він став першим в Україні навчальним закладом нового типу.</a:t>
            </a:r>
            <a:endParaRPr lang="ru-RU" sz="1400" dirty="0"/>
          </a:p>
          <a:p>
            <a:pPr algn="just"/>
            <a:r>
              <a:rPr lang="uk-UA" sz="1400" dirty="0"/>
              <a:t>   Спершу ліцей був структурною одиницею Кременецького педагогічного коледжу. З 1993 року навчальний заклад набув статусу самостійної юридичної одиниці з 4 річним терміном навчання. Розпорядженням Кабінету Міністрів України № 281-р від 15 травня 2003 року ліцею було присвоєно ім’я відомого письменника-земляка Уласа Самчука</a:t>
            </a:r>
            <a:r>
              <a:rPr lang="uk-UA" sz="1400" dirty="0" smtClean="0"/>
              <a:t>.</a:t>
            </a:r>
            <a:endParaRPr lang="ru-RU" sz="1400" dirty="0"/>
          </a:p>
          <a:p>
            <a:pPr algn="just"/>
            <a:r>
              <a:rPr lang="uk-UA" sz="1400" dirty="0"/>
              <a:t>  Головною метою діяльності ліцею є виховання і розвиток вільної, життєлюбної, талановитої особистості, збагаченої знаннями про природу, і людину, готової до творчої діяльності, моральної поведінки та виконання громадянського обов’язку.</a:t>
            </a:r>
            <a:endParaRPr lang="ru-RU" sz="1400" dirty="0"/>
          </a:p>
          <a:p>
            <a:pPr algn="just"/>
            <a:r>
              <a:rPr lang="uk-UA" sz="1400" dirty="0"/>
              <a:t>   Нині у Кременецькому ліцеї імені У.Самчука навчається </a:t>
            </a:r>
            <a:r>
              <a:rPr lang="uk-UA" sz="1400" dirty="0" smtClean="0"/>
              <a:t> 160 </a:t>
            </a:r>
            <a:r>
              <a:rPr lang="uk-UA" sz="1400" dirty="0"/>
              <a:t>учнів. Діють групи філологічного, фізико-математичного, суспільно-гуманітарного профілів</a:t>
            </a:r>
            <a:r>
              <a:rPr lang="uk-UA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uk-UA" sz="1400" dirty="0"/>
              <a:t>  </a:t>
            </a:r>
            <a:endParaRPr lang="uk-UA" sz="14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1371600" y="381000"/>
            <a:ext cx="396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C00000"/>
                </a:solidFill>
              </a:rPr>
              <a:t>Візитка бібліотеки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352800" y="5092005"/>
            <a:ext cx="5791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/>
              <a:t>З 1993 року при навчальному закладі почала свою роботу бібліотека Кременецького ліцею – структурний його підрозділ, який поєднує функції навчальної і спеціальної бібліотеки, основною метою якого є забезпечення інформацією навчально-виховний процес, здійснює роботу з книгою спільно з педагогічним колективом.</a:t>
            </a:r>
            <a:endParaRPr lang="uk-UA" sz="1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Паспорт бібліотеки</a:t>
            </a:r>
          </a:p>
        </p:txBody>
      </p:sp>
      <p:pic>
        <p:nvPicPr>
          <p:cNvPr id="19458" name="Picture 2" descr="C:\Users\Zauch\Pictures\MP Navigator EX\2014_02_13\IMG_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762000"/>
            <a:ext cx="43751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Zauch\Pictures\MP Navigator EX\2014_02_13\IMG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3275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ANd9GcQJW9v4a-1jOjkZ-9TRiNDstHFeB-VwK5yd7StzP9CNz8c7QGKKVxcvNt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735513"/>
            <a:ext cx="28956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Zauch\Pictures\MP Navigator EX\2014_02_11\IMG_0001.jpg"/>
          <p:cNvPicPr>
            <a:picLocks noChangeAspect="1" noChangeArrowheads="1"/>
          </p:cNvPicPr>
          <p:nvPr/>
        </p:nvPicPr>
        <p:blipFill>
          <a:blip r:embed="rId3"/>
          <a:srcRect t="1315"/>
          <a:stretch>
            <a:fillRect/>
          </a:stretch>
        </p:blipFill>
        <p:spPr bwMode="auto">
          <a:xfrm>
            <a:off x="4495800" y="533400"/>
            <a:ext cx="4387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C:\Users\Zauch\Pictures\MP Navigator EX\2014_02_11\IMG_0003.jpg"/>
          <p:cNvPicPr>
            <a:picLocks noChangeAspect="1" noChangeArrowheads="1"/>
          </p:cNvPicPr>
          <p:nvPr/>
        </p:nvPicPr>
        <p:blipFill>
          <a:blip r:embed="rId4"/>
          <a:srcRect l="1964"/>
          <a:stretch>
            <a:fillRect/>
          </a:stretch>
        </p:blipFill>
        <p:spPr bwMode="auto">
          <a:xfrm>
            <a:off x="2286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/>
          <a:lstStyle/>
          <a:p>
            <a:r>
              <a:rPr lang="uk-UA" sz="3600" b="1" smtClean="0">
                <a:solidFill>
                  <a:srgbClr val="C00000"/>
                </a:solidFill>
              </a:rPr>
              <a:t>Правила користування бібліотекою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2362200" y="228600"/>
            <a:ext cx="6781800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000" b="1" i="1"/>
              <a:t>Бібліотека – це місце, де розум і душа черпають свої сили в старих чи нових  ідеях.     (Вислів давніх греків)</a:t>
            </a:r>
          </a:p>
          <a:p>
            <a:endParaRPr lang="en-US" sz="2000" b="1" u="sng">
              <a:solidFill>
                <a:schemeClr val="accent2"/>
              </a:solidFill>
            </a:endParaRPr>
          </a:p>
          <a:p>
            <a:r>
              <a:rPr lang="uk-UA" b="1" u="sng">
                <a:solidFill>
                  <a:schemeClr val="accent2"/>
                </a:solidFill>
              </a:rPr>
              <a:t>Провідна ідея роботи:</a:t>
            </a:r>
            <a:r>
              <a:rPr lang="uk-UA" b="1" u="sng"/>
              <a:t> </a:t>
            </a:r>
            <a:r>
              <a:rPr lang="uk-UA"/>
              <a:t> Впровадження в роботу бібліотеки новітніх інноваційних та інтерактивних технологій, отримання, пошук й передача інформацій,  популяризація літератури.</a:t>
            </a:r>
          </a:p>
          <a:p>
            <a:r>
              <a:rPr lang="uk-UA" b="1" u="sng">
                <a:solidFill>
                  <a:schemeClr val="accent2"/>
                </a:solidFill>
              </a:rPr>
              <a:t>Мета роботи:</a:t>
            </a:r>
            <a:r>
              <a:rPr lang="uk-UA" b="1" u="sng"/>
              <a:t> </a:t>
            </a:r>
            <a:r>
              <a:rPr lang="uk-UA"/>
              <a:t>навчити учнів цінувати книгу, користуватися</a:t>
            </a:r>
          </a:p>
          <a:p>
            <a:r>
              <a:rPr lang="uk-UA"/>
              <a:t>бібліотекою, її фондами, довідково-бібліографічним апаратом, надавати допомогу учням та вчителям у забезпеченні їхніх інформаційних потреб, створення сучасного інформаційно-методичного центру.</a:t>
            </a:r>
          </a:p>
          <a:p>
            <a:r>
              <a:rPr lang="uk-UA" b="1" u="sng">
                <a:solidFill>
                  <a:schemeClr val="accent2"/>
                </a:solidFill>
              </a:rPr>
              <a:t>Методична проблема:</a:t>
            </a:r>
            <a:r>
              <a:rPr lang="uk-UA" b="1" u="sng"/>
              <a:t> </a:t>
            </a:r>
            <a:r>
              <a:rPr lang="uk-UA"/>
              <a:t>роль бібліотеки в залученні до</a:t>
            </a:r>
          </a:p>
          <a:p>
            <a:r>
              <a:rPr lang="uk-UA"/>
              <a:t>дослідницької роботи через краєзнавчо-пошукову діяльність.</a:t>
            </a:r>
            <a:endParaRPr lang="uk-UA" b="1" u="sng"/>
          </a:p>
          <a:p>
            <a:r>
              <a:rPr lang="uk-UA" b="1" u="sng">
                <a:solidFill>
                  <a:schemeClr val="accent2"/>
                </a:solidFill>
              </a:rPr>
              <a:t>Професійне кредо:</a:t>
            </a:r>
            <a:r>
              <a:rPr lang="uk-UA" b="1"/>
              <a:t> </a:t>
            </a:r>
            <a:r>
              <a:rPr lang="ru-RU" b="1" i="1"/>
              <a:t>«</a:t>
            </a:r>
            <a:r>
              <a:rPr lang="uk-UA"/>
              <a:t>Хто володіє інформацією – той досягає успіху</a:t>
            </a:r>
            <a:r>
              <a:rPr lang="en-US" b="1" i="1"/>
              <a:t>»</a:t>
            </a:r>
            <a:endParaRPr lang="uk-UA"/>
          </a:p>
          <a:p>
            <a:r>
              <a:rPr lang="uk-UA" b="1" u="sng">
                <a:solidFill>
                  <a:schemeClr val="accent2"/>
                </a:solidFill>
              </a:rPr>
              <a:t>Життєве кредо</a:t>
            </a:r>
            <a:r>
              <a:rPr lang="uk-UA" u="sng">
                <a:solidFill>
                  <a:schemeClr val="accent2"/>
                </a:solidFill>
              </a:rPr>
              <a:t>:</a:t>
            </a:r>
            <a:r>
              <a:rPr lang="uk-UA"/>
              <a:t> </a:t>
            </a:r>
            <a:r>
              <a:rPr lang="uk-UA">
                <a:latin typeface="Arial" charset="0"/>
              </a:rPr>
              <a:t>“ </a:t>
            </a:r>
            <a:r>
              <a:rPr lang="uk-UA" sz="1600">
                <a:latin typeface="Arial" charset="0"/>
              </a:rPr>
              <a:t>Поступай з іншими так, як хочеш, щоб поступали з</a:t>
            </a:r>
            <a:r>
              <a:rPr lang="uk-UA" sz="1400">
                <a:latin typeface="Arial" charset="0"/>
              </a:rPr>
              <a:t>  </a:t>
            </a:r>
            <a:r>
              <a:rPr lang="uk-UA" sz="1600">
                <a:latin typeface="Arial" charset="0"/>
              </a:rPr>
              <a:t>тобою ”.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endParaRPr lang="ru-RU" sz="1600" b="1" u="sng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val 4"/>
          <p:cNvSpPr>
            <a:spLocks noChangeArrowheads="1"/>
          </p:cNvSpPr>
          <p:nvPr/>
        </p:nvSpPr>
        <p:spPr bwMode="auto">
          <a:xfrm>
            <a:off x="2743200" y="228600"/>
            <a:ext cx="3733800" cy="1219200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FFC5A7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2000" b="1" u="sng">
                <a:latin typeface="Times New Roman" pitchFamily="18" charset="0"/>
              </a:rPr>
              <a:t>Основні функції ліцейної бібліотеки</a:t>
            </a:r>
            <a:endParaRPr lang="ru-RU" sz="2000" b="1" u="sng"/>
          </a:p>
        </p:txBody>
      </p:sp>
      <p:sp>
        <p:nvSpPr>
          <p:cNvPr id="23554" name="Line 5"/>
          <p:cNvSpPr>
            <a:spLocks noChangeShapeType="1"/>
          </p:cNvSpPr>
          <p:nvPr/>
        </p:nvSpPr>
        <p:spPr bwMode="auto">
          <a:xfrm flipH="1">
            <a:off x="2438400" y="9144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6200" y="304800"/>
            <a:ext cx="23622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>
                <a:latin typeface="Times New Roman" pitchFamily="18" charset="0"/>
              </a:rPr>
              <a:t>Виховні:</a:t>
            </a:r>
          </a:p>
          <a:p>
            <a:pPr algn="ctr"/>
            <a:r>
              <a:rPr lang="uk-UA" sz="1200">
                <a:latin typeface="Times New Roman" pitchFamily="18" charset="0"/>
              </a:rPr>
              <a:t>Пріоритетними напрямками даної функції є патріотичне, правове, трудове, моральне,,екологічне, фізичне, національне виховання ліцеїстів.</a:t>
            </a:r>
            <a:endParaRPr lang="ru-RU" sz="1200"/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>
            <a:off x="6477000" y="914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6858000" y="152400"/>
            <a:ext cx="2209800" cy="167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>
                <a:latin typeface="Times New Roman" pitchFamily="18" charset="0"/>
              </a:rPr>
              <a:t>Інформаційні:</a:t>
            </a:r>
          </a:p>
          <a:p>
            <a:pPr algn="ctr"/>
            <a:r>
              <a:rPr lang="uk-UA" sz="1200">
                <a:latin typeface="Times New Roman" pitchFamily="18" charset="0"/>
              </a:rPr>
              <a:t>Реалізація даної функції передбачає повноцінне інформаційно-методичне забезпечення навчально-виховного процесу. (Інф. Огляди, дні інформації, тижні бібліографії).</a:t>
            </a:r>
            <a:endParaRPr lang="ru-RU" sz="1200"/>
          </a:p>
        </p:txBody>
      </p: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3733800" y="1752600"/>
            <a:ext cx="2209800" cy="533400"/>
          </a:xfrm>
          <a:prstGeom prst="rect">
            <a:avLst/>
          </a:prstGeom>
          <a:gradFill rotWithShape="1">
            <a:gsLst>
              <a:gs pos="0">
                <a:srgbClr val="FF9966"/>
              </a:gs>
              <a:gs pos="100000">
                <a:srgbClr val="FFA77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b="1" u="sng">
                <a:latin typeface="Times New Roman" pitchFamily="18" charset="0"/>
              </a:rPr>
              <a:t>Основні</a:t>
            </a:r>
            <a:endParaRPr lang="ru-RU" u="sng"/>
          </a:p>
        </p:txBody>
      </p:sp>
      <p:sp>
        <p:nvSpPr>
          <p:cNvPr id="23559" name="Line 10"/>
          <p:cNvSpPr>
            <a:spLocks noChangeShapeType="1"/>
          </p:cNvSpPr>
          <p:nvPr/>
        </p:nvSpPr>
        <p:spPr bwMode="auto">
          <a:xfrm flipH="1">
            <a:off x="2438400" y="2133600"/>
            <a:ext cx="1295400" cy="266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228600" y="2057400"/>
            <a:ext cx="2209800" cy="1600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>
                <a:latin typeface="Times New Roman" pitchFamily="18" charset="0"/>
              </a:rPr>
              <a:t>Освітні:</a:t>
            </a:r>
          </a:p>
          <a:p>
            <a:pPr algn="ctr"/>
            <a:r>
              <a:rPr lang="uk-UA" sz="1200">
                <a:latin typeface="Times New Roman" pitchFamily="18" charset="0"/>
              </a:rPr>
              <a:t>формування в бібліотеці фонду літератури  за основними галузями знань.</a:t>
            </a:r>
          </a:p>
          <a:p>
            <a:pPr algn="ctr"/>
            <a:r>
              <a:rPr lang="uk-UA" sz="1200">
                <a:latin typeface="Times New Roman" pitchFamily="18" charset="0"/>
              </a:rPr>
              <a:t>(Проведення занять практикумів, організація екскурсій, факультативів, гуртків). </a:t>
            </a:r>
          </a:p>
          <a:p>
            <a:endParaRPr lang="ru-RU" sz="1200"/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 flipH="1">
            <a:off x="2438400" y="2286000"/>
            <a:ext cx="201930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609600" y="4038600"/>
            <a:ext cx="2971800" cy="121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>
                <a:latin typeface="Times New Roman" pitchFamily="18" charset="0"/>
              </a:rPr>
              <a:t>Інтелектуальні:</a:t>
            </a:r>
          </a:p>
          <a:p>
            <a:pPr algn="ctr"/>
            <a:r>
              <a:rPr lang="uk-UA" sz="1200">
                <a:latin typeface="Times New Roman" pitchFamily="18" charset="0"/>
              </a:rPr>
              <a:t>передбачають сформувати творчу особистість, здатну  реалізувати .природні здібності й талант.(Інтелектуальні клуби, казино, аукціони, виставки-презентації,вікторини.</a:t>
            </a:r>
            <a:endParaRPr lang="ru-RU" sz="1200"/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>
            <a:off x="4800600" y="2286000"/>
            <a:ext cx="0" cy="3124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4" name="Rectangle 15"/>
          <p:cNvSpPr>
            <a:spLocks noChangeArrowheads="1"/>
          </p:cNvSpPr>
          <p:nvPr/>
        </p:nvSpPr>
        <p:spPr bwMode="auto">
          <a:xfrm>
            <a:off x="2895600" y="5410200"/>
            <a:ext cx="33528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>
                <a:latin typeface="Times New Roman" pitchFamily="18" charset="0"/>
              </a:rPr>
              <a:t>Культурологічні:</a:t>
            </a:r>
          </a:p>
          <a:p>
            <a:pPr algn="ctr"/>
            <a:r>
              <a:rPr lang="uk-UA" sz="1200">
                <a:latin typeface="Times New Roman" pitchFamily="18" charset="0"/>
              </a:rPr>
              <a:t>передбачають поглиблення знань читачів з історії  культури, культурного розвитку укр. народу, нації, людства, вміння розуміти історію та культуру. (Клуби літ. та худ. Творчості, бібліографічні огляди,  книжкові виставки.</a:t>
            </a:r>
            <a:endParaRPr lang="ru-RU" sz="1200"/>
          </a:p>
        </p:txBody>
      </p:sp>
      <p:sp>
        <p:nvSpPr>
          <p:cNvPr id="23565" name="Line 16"/>
          <p:cNvSpPr>
            <a:spLocks noChangeShapeType="1"/>
          </p:cNvSpPr>
          <p:nvPr/>
        </p:nvSpPr>
        <p:spPr bwMode="auto">
          <a:xfrm>
            <a:off x="5105400" y="2286000"/>
            <a:ext cx="167640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6" name="Rectangle 17"/>
          <p:cNvSpPr>
            <a:spLocks noChangeArrowheads="1"/>
          </p:cNvSpPr>
          <p:nvPr/>
        </p:nvSpPr>
        <p:spPr bwMode="auto">
          <a:xfrm>
            <a:off x="5943600" y="4038600"/>
            <a:ext cx="2971800" cy="121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/>
              <a:t>Самоосвітні:</a:t>
            </a:r>
            <a:endParaRPr lang="uk-UA" sz="1600" u="sng"/>
          </a:p>
          <a:p>
            <a:pPr algn="ctr"/>
            <a:r>
              <a:rPr lang="uk-UA" sz="1200"/>
              <a:t>Передбачають фр\ормування  в учнів практичних умінь та навичок аналітико-синтетичної роботи з книгою, уміння вести записи прочитаного: складати конспект, тези.</a:t>
            </a:r>
            <a:endParaRPr lang="ru-RU" sz="1200"/>
          </a:p>
        </p:txBody>
      </p:sp>
      <p:sp>
        <p:nvSpPr>
          <p:cNvPr id="23567" name="Line 18"/>
          <p:cNvSpPr>
            <a:spLocks noChangeShapeType="1"/>
          </p:cNvSpPr>
          <p:nvPr/>
        </p:nvSpPr>
        <p:spPr bwMode="auto">
          <a:xfrm>
            <a:off x="5943600" y="2133600"/>
            <a:ext cx="685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8" name="Rectangle 20"/>
          <p:cNvSpPr>
            <a:spLocks noChangeArrowheads="1"/>
          </p:cNvSpPr>
          <p:nvPr/>
        </p:nvSpPr>
        <p:spPr bwMode="auto">
          <a:xfrm>
            <a:off x="6629400" y="1981200"/>
            <a:ext cx="2362200" cy="1905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600" b="1" u="sng"/>
              <a:t>Соціальні:</a:t>
            </a:r>
            <a:endParaRPr lang="uk-UA" sz="1600" u="sng"/>
          </a:p>
          <a:p>
            <a:pPr algn="ctr"/>
            <a:r>
              <a:rPr lang="uk-UA" sz="1200"/>
              <a:t>Реалізація даної функції передбачає формування високоморальної особистості,яка добре знає і розуміє, що робить, куди і  навіщо йде, особистості, яка обов”язково знайде  своє місце в житті та сус. Процесах, що відб. в державі</a:t>
            </a:r>
            <a:endParaRPr lang="ru-RU" sz="12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2120</Words>
  <PresentationFormat>Екран (4:3)</PresentationFormat>
  <Paragraphs>544</Paragraphs>
  <Slides>49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0" baseType="lpstr">
      <vt:lpstr>Office Theme</vt:lpstr>
      <vt:lpstr>Конкурс «Шкільна бібліотека»</vt:lpstr>
      <vt:lpstr>«Храм цей в Кременці  велично зоветься ліцеєм…» </vt:lpstr>
      <vt:lpstr>«Школу неможливо уявити  без Вічної бібліотеки,  як  народ  без  імені,   без  пам'яті,  без  історії…»                                    В. Сухомлинський  </vt:lpstr>
      <vt:lpstr>Слайд 4</vt:lpstr>
      <vt:lpstr>Слайд 5</vt:lpstr>
      <vt:lpstr>Паспорт бібліотеки</vt:lpstr>
      <vt:lpstr>Правила користування бібліотекою</vt:lpstr>
      <vt:lpstr>Слайд 8</vt:lpstr>
      <vt:lpstr>Слайд 9</vt:lpstr>
      <vt:lpstr>Слайд 10</vt:lpstr>
      <vt:lpstr>Слайд 11</vt:lpstr>
      <vt:lpstr>Слайд 12</vt:lpstr>
      <vt:lpstr>    Система роботи бібліотеки</vt:lpstr>
      <vt:lpstr>Слайд 14</vt:lpstr>
      <vt:lpstr>    Довідково-бібліографічна робота</vt:lpstr>
      <vt:lpstr>Слайд 16</vt:lpstr>
      <vt:lpstr>Інформаційна робота</vt:lpstr>
      <vt:lpstr>Слайд 18</vt:lpstr>
      <vt:lpstr>    Вивчення та розвиток       читацьких інтересів</vt:lpstr>
      <vt:lpstr>Робота з учнями</vt:lpstr>
      <vt:lpstr>Слайд 21</vt:lpstr>
      <vt:lpstr>Слайд 22</vt:lpstr>
      <vt:lpstr>Класифікація бесід</vt:lpstr>
      <vt:lpstr>             Робота з вчителями</vt:lpstr>
      <vt:lpstr>Слайд 25</vt:lpstr>
      <vt:lpstr>          Робота з батьками</vt:lpstr>
      <vt:lpstr>Слайд 27</vt:lpstr>
      <vt:lpstr>            Краєзнавча робота</vt:lpstr>
      <vt:lpstr>Слайд 29</vt:lpstr>
      <vt:lpstr>     Масова робота</vt:lpstr>
      <vt:lpstr>Книжкові виставки</vt:lpstr>
      <vt:lpstr>Тематичні куточки. Виставки</vt:lpstr>
      <vt:lpstr>Предметні виставки</vt:lpstr>
      <vt:lpstr>Літературні виставки</vt:lpstr>
      <vt:lpstr>Виставки до пам'ятних дат </vt:lpstr>
      <vt:lpstr>Масові заходи</vt:lpstr>
      <vt:lpstr>Слайд 37</vt:lpstr>
      <vt:lpstr>Слайд 38</vt:lpstr>
      <vt:lpstr>Слайд 39</vt:lpstr>
      <vt:lpstr>Слайд 40</vt:lpstr>
      <vt:lpstr>Слайд 41</vt:lpstr>
      <vt:lpstr>Літературно-поетична година:  «Я плакала поезіями в прозі»</vt:lpstr>
      <vt:lpstr>Слайд 43</vt:lpstr>
      <vt:lpstr>Екскурсії</vt:lpstr>
      <vt:lpstr>Методична робота.  Професійний розвиток</vt:lpstr>
      <vt:lpstr>Методичні посібники на допомогу бібліотекарям</vt:lpstr>
      <vt:lpstr>Районний семінар бібліотекарів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Zauch</cp:lastModifiedBy>
  <cp:revision>203</cp:revision>
  <dcterms:created xsi:type="dcterms:W3CDTF">2013-10-20T14:43:13Z</dcterms:created>
  <dcterms:modified xsi:type="dcterms:W3CDTF">2014-02-17T13:15:18Z</dcterms:modified>
</cp:coreProperties>
</file>