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3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51" autoAdjust="0"/>
    <p:restoredTop sz="94660"/>
  </p:normalViewPr>
  <p:slideViewPr>
    <p:cSldViewPr>
      <p:cViewPr varScale="1">
        <p:scale>
          <a:sx n="93" d="100"/>
          <a:sy n="93" d="100"/>
        </p:scale>
        <p:origin x="-3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0F789-075A-414C-ABBA-C3DB0FA6D46B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40E2D-06DC-4C12-BE03-E0BDFEC08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76B40-7E36-4E62-BF59-680E8BFA6E72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D8B3E-146E-433D-86D4-0F58FD2D91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D0F4D-23FE-440A-BB96-25D0FB0D5C1D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4051-E83B-4977-92B4-CB29315C89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78CA4-D985-402D-864E-74C1BD1EB0E1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63F43-E987-43F2-8BA3-68E806675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1507-B1B3-4A70-8C02-2A979F0F0DA5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0DA59-5BA2-4904-B8E7-846CF65D7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6F36B-72D2-4BDF-A72E-EB41E5B9D827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77529-197E-44E3-8D54-77399A170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5030E-6847-4BF5-B9DF-091FD1EC17A1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17610-3F6A-47CB-8C8E-72BA95B0F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1A04E-6AE4-48A7-91F0-5B2DE359B871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10CD0-56D8-4936-A7BB-B6325A209A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0EA64-A50D-4E43-835E-D0D0AD9195A9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EFEF4-0547-4C5E-9C13-2E41A4896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3C66A-92B9-48DD-A99E-AB0E93656690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FA0CB-C101-423B-BCD6-0AEC5BA76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ADA1A-D002-4900-9D76-75CD5BD5E140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7775F-9D1C-47AE-B484-170D7FCCF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A48CB4-A685-417A-B4BC-3D99D3F53731}" type="datetimeFigureOut">
              <a:rPr lang="ru-RU"/>
              <a:pPr>
                <a:defRPr/>
              </a:pPr>
              <a:t>21.03.2013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FE6065-1FCA-4DC5-9DE4-84D9241D6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Ochen'%20krasivaya%20nezhnaya%20melodiya............bez%20slov..........%20-%20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3"/>
          <p:cNvSpPr>
            <a:spLocks noGrp="1"/>
          </p:cNvSpPr>
          <p:nvPr>
            <p:ph type="title"/>
          </p:nvPr>
        </p:nvSpPr>
        <p:spPr>
          <a:xfrm>
            <a:off x="1187450" y="2060575"/>
            <a:ext cx="7129463" cy="1571625"/>
          </a:xfrm>
        </p:spPr>
        <p:txBody>
          <a:bodyPr/>
          <a:lstStyle/>
          <a:p>
            <a:pPr eaLnBrk="1" hangingPunct="1"/>
            <a:r>
              <a:rPr lang="uk-UA" sz="6000" b="1" i="1" smtClean="0">
                <a:latin typeface="Monotype Corsiva" pitchFamily="66" charset="0"/>
              </a:rPr>
              <a:t>Слово поета про         Кременець…</a:t>
            </a:r>
            <a:endParaRPr lang="ru-RU" sz="6000" b="1" i="1" smtClean="0">
              <a:latin typeface="Monotype Corsiva" pitchFamily="66" charset="0"/>
            </a:endParaRPr>
          </a:p>
        </p:txBody>
      </p:sp>
      <p:pic>
        <p:nvPicPr>
          <p:cNvPr id="13315" name="Ochen' krasivaya nezhnaya melodiya............bez slov.......... -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6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/>
          </p:cNvSpPr>
          <p:nvPr>
            <p:ph type="body" idx="1"/>
          </p:nvPr>
        </p:nvSpPr>
        <p:spPr>
          <a:xfrm>
            <a:off x="250825" y="1125538"/>
            <a:ext cx="5184775" cy="4525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b="1" i="1" smtClean="0">
                <a:latin typeface="Arial" charset="0"/>
              </a:rPr>
              <a:t>“ Доля страдницька б'є крильми. .”</a:t>
            </a:r>
            <a:endParaRPr lang="ru-RU" b="1" i="1" smtClean="0">
              <a:latin typeface="Arial" charset="0"/>
            </a:endParaRPr>
          </a:p>
        </p:txBody>
      </p:sp>
      <p:pic>
        <p:nvPicPr>
          <p:cNvPr id="22534" name="Picture 6" descr="scan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268413"/>
            <a:ext cx="2781300" cy="3527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2531" name="WordArt 7"/>
          <p:cNvSpPr>
            <a:spLocks noChangeArrowheads="1" noChangeShapeType="1" noTextEdit="1"/>
          </p:cNvSpPr>
          <p:nvPr/>
        </p:nvSpPr>
        <p:spPr bwMode="auto">
          <a:xfrm>
            <a:off x="5651500" y="5229225"/>
            <a:ext cx="2641600" cy="647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Сергій Даушков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  (1905 - 1991)</a:t>
            </a:r>
          </a:p>
        </p:txBody>
      </p:sp>
      <p:pic>
        <p:nvPicPr>
          <p:cNvPr id="22536" name="Picture 8" descr="I:\HPSCANS\scan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214554"/>
            <a:ext cx="270589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/>
          </p:cNvSpPr>
          <p:nvPr>
            <p:ph type="body" idx="1"/>
          </p:nvPr>
        </p:nvSpPr>
        <p:spPr>
          <a:xfrm>
            <a:off x="395288" y="1125538"/>
            <a:ext cx="8353425" cy="47513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z="3600" b="1" smtClean="0">
                <a:latin typeface="Monotype Corsiva" pitchFamily="66" charset="0"/>
              </a:rPr>
              <a:t>Кременецькими шляхами…</a:t>
            </a:r>
            <a:endParaRPr lang="ru-RU" sz="3600" b="1" smtClean="0">
              <a:latin typeface="Monotype Corsiva" pitchFamily="66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1125538"/>
            <a:ext cx="2446337" cy="3756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3555" name="WordArt 5"/>
          <p:cNvSpPr>
            <a:spLocks noChangeArrowheads="1" noChangeShapeType="1" noTextEdit="1"/>
          </p:cNvSpPr>
          <p:nvPr/>
        </p:nvSpPr>
        <p:spPr bwMode="auto">
          <a:xfrm>
            <a:off x="6443663" y="5229225"/>
            <a:ext cx="1754187" cy="431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Улас Самчук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(1905 - 1987)</a:t>
            </a:r>
          </a:p>
        </p:txBody>
      </p:sp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989138"/>
            <a:ext cx="1800225" cy="2522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714752"/>
            <a:ext cx="1666875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2133600"/>
            <a:ext cx="180975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4300" y="3644900"/>
            <a:ext cx="1719263" cy="237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/>
          </p:cNvSpPr>
          <p:nvPr>
            <p:ph type="body" idx="1"/>
          </p:nvPr>
        </p:nvSpPr>
        <p:spPr>
          <a:xfrm>
            <a:off x="357188" y="1000125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4400" b="1" i="1" smtClean="0">
                <a:latin typeface="Monotype Corsiva" pitchFamily="66" charset="0"/>
              </a:rPr>
              <a:t>В садах Крем`янець</a:t>
            </a:r>
          </a:p>
          <a:p>
            <a:pPr>
              <a:buFont typeface="Arial" charset="0"/>
              <a:buNone/>
            </a:pPr>
            <a:r>
              <a:rPr lang="ru-RU" sz="4400" b="1" i="1" smtClean="0">
                <a:latin typeface="Monotype Corsiva" pitchFamily="66" charset="0"/>
              </a:rPr>
              <a:t>мрійно вечорів…</a:t>
            </a:r>
          </a:p>
        </p:txBody>
      </p:sp>
      <p:pic>
        <p:nvPicPr>
          <p:cNvPr id="25604" name="Picture 4" descr="I:\HPSCANS\scan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357298"/>
            <a:ext cx="3202077" cy="38576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605" name="Picture 5" descr="I:\HPSCANS\scan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428875"/>
            <a:ext cx="3895725" cy="22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6" name="Picture 6" descr="I:\HPSCANS\scan0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643314"/>
            <a:ext cx="3840163" cy="275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1" name="WordArt 6"/>
          <p:cNvSpPr>
            <a:spLocks noChangeArrowheads="1" noChangeShapeType="1" noTextEdit="1"/>
          </p:cNvSpPr>
          <p:nvPr/>
        </p:nvSpPr>
        <p:spPr bwMode="auto">
          <a:xfrm>
            <a:off x="6084888" y="5589588"/>
            <a:ext cx="2239962" cy="431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Іван Гарасевич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 (1914-1977)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/>
          </p:cNvSpPr>
          <p:nvPr>
            <p:ph type="body" idx="1"/>
          </p:nvPr>
        </p:nvSpPr>
        <p:spPr>
          <a:xfrm>
            <a:off x="0" y="1000125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z="4800" b="1" smtClean="0">
                <a:latin typeface="Monotype Corsiva" pitchFamily="66" charset="0"/>
              </a:rPr>
              <a:t>Стежки – дороги…</a:t>
            </a:r>
            <a:endParaRPr lang="ru-RU" sz="4800" b="1" smtClean="0">
              <a:latin typeface="Monotype Corsiva" pitchFamily="66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214422"/>
            <a:ext cx="3143250" cy="4464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629" name="Picture 5" descr="I:\HPSCANS\scan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2571768" cy="3787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I:\HPSCANS\scan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8708" y="2428869"/>
            <a:ext cx="225453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5" name="WordArt 6"/>
          <p:cNvSpPr>
            <a:spLocks noChangeArrowheads="1" noChangeShapeType="1" noTextEdit="1"/>
          </p:cNvSpPr>
          <p:nvPr/>
        </p:nvSpPr>
        <p:spPr bwMode="auto">
          <a:xfrm>
            <a:off x="6300788" y="6021388"/>
            <a:ext cx="1577975" cy="142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Іван Гнатюк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(1929-1996)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/>
          </p:cNvSpPr>
          <p:nvPr>
            <p:ph type="body" idx="1"/>
          </p:nvPr>
        </p:nvSpPr>
        <p:spPr>
          <a:xfrm>
            <a:off x="323850" y="981075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z="4400" b="1" smtClean="0">
                <a:latin typeface="Monotype Corsiva" pitchFamily="66" charset="0"/>
              </a:rPr>
              <a:t>Співець отчого краю…</a:t>
            </a:r>
            <a:endParaRPr lang="ru-RU" sz="4400" b="1" smtClean="0">
              <a:latin typeface="Monotype Corsiva" pitchFamily="66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285860"/>
            <a:ext cx="2468563" cy="3455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3116"/>
            <a:ext cx="2130425" cy="302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3141663"/>
            <a:ext cx="2305050" cy="295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9" name="WordArt 7"/>
          <p:cNvSpPr>
            <a:spLocks noChangeArrowheads="1" noChangeShapeType="1" noTextEdit="1"/>
          </p:cNvSpPr>
          <p:nvPr/>
        </p:nvSpPr>
        <p:spPr bwMode="auto">
          <a:xfrm>
            <a:off x="6156325" y="5157788"/>
            <a:ext cx="1960563" cy="431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Борис Харчук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(1931 - 1988)</a:t>
            </a:r>
          </a:p>
        </p:txBody>
      </p:sp>
      <p:pic>
        <p:nvPicPr>
          <p:cNvPr id="27656" name="Picture 8" descr="I:\HPSCANS\scan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928802"/>
            <a:ext cx="1777996" cy="276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Grp="1"/>
          </p:cNvSpPr>
          <p:nvPr>
            <p:ph type="body" idx="1"/>
          </p:nvPr>
        </p:nvSpPr>
        <p:spPr>
          <a:xfrm>
            <a:off x="285750" y="1000125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z="4000" b="1" smtClean="0">
                <a:latin typeface="Monotype Corsiva" pitchFamily="66" charset="0"/>
              </a:rPr>
              <a:t>Я у Крем‛янці родилась…</a:t>
            </a:r>
            <a:endParaRPr lang="ru-RU" sz="4000" b="1" smtClean="0">
              <a:latin typeface="Monotype Corsiva" pitchFamily="66" charset="0"/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268413"/>
            <a:ext cx="2951163" cy="403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7651" name="WordArt 13"/>
          <p:cNvSpPr>
            <a:spLocks noChangeArrowheads="1" noChangeShapeType="1" noTextEdit="1"/>
          </p:cNvSpPr>
          <p:nvPr/>
        </p:nvSpPr>
        <p:spPr bwMode="auto">
          <a:xfrm>
            <a:off x="5795963" y="5805488"/>
            <a:ext cx="2811462" cy="1619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Галина Гордасевич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      (1935-2001)</a:t>
            </a:r>
          </a:p>
        </p:txBody>
      </p:sp>
      <p:pic>
        <p:nvPicPr>
          <p:cNvPr id="27652" name="Picture 14" descr="I:\HPSCANS\scan0имьмиь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714500"/>
            <a:ext cx="17637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5" descr="I:\HPSCANS\scan0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88" y="2571750"/>
            <a:ext cx="174148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6" descr="I:\HPSCANS\scan00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63" y="1857375"/>
            <a:ext cx="1782762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7" descr="I:\HPSCANS\scan00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5" y="2714625"/>
            <a:ext cx="1803400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8" descr="I:\HPSCANS\scanвп001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4286250"/>
            <a:ext cx="1571625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9" descr="I:\HPSCANS\scanрьить001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14563" y="4143375"/>
            <a:ext cx="16795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Місце для вмісту 2"/>
          <p:cNvSpPr>
            <a:spLocks noGrp="1"/>
          </p:cNvSpPr>
          <p:nvPr>
            <p:ph idx="1"/>
          </p:nvPr>
        </p:nvSpPr>
        <p:spPr>
          <a:xfrm>
            <a:off x="611188" y="1052513"/>
            <a:ext cx="5438775" cy="22145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z="5400" b="1" smtClean="0">
                <a:latin typeface="Monotype Corsiva" pitchFamily="66" charset="0"/>
              </a:rPr>
              <a:t>Серця клич…</a:t>
            </a:r>
          </a:p>
        </p:txBody>
      </p:sp>
      <p:pic>
        <p:nvPicPr>
          <p:cNvPr id="28674" name="Picture 3" descr="scan0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125538"/>
            <a:ext cx="28829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scan00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2997200"/>
            <a:ext cx="16906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scan00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060575"/>
            <a:ext cx="18018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scanмьсиь00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1989138"/>
            <a:ext cx="1795463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 descr="scan00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8400" y="3933825"/>
            <a:ext cx="16287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8" descr="scan00по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4076700"/>
            <a:ext cx="16621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WordArt 9"/>
          <p:cNvSpPr>
            <a:spLocks noChangeArrowheads="1" noChangeShapeType="1" noTextEdit="1"/>
          </p:cNvSpPr>
          <p:nvPr/>
        </p:nvSpPr>
        <p:spPr bwMode="auto">
          <a:xfrm>
            <a:off x="5795963" y="5229225"/>
            <a:ext cx="2552700" cy="3603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Гаврило Чернихівський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  (1936-2011)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Содержимое 2"/>
          <p:cNvSpPr>
            <a:spLocks noGrp="1"/>
          </p:cNvSpPr>
          <p:nvPr>
            <p:ph idx="1"/>
          </p:nvPr>
        </p:nvSpPr>
        <p:spPr>
          <a:xfrm>
            <a:off x="250825" y="836613"/>
            <a:ext cx="8424863" cy="3911600"/>
          </a:xfrm>
        </p:spPr>
        <p:txBody>
          <a:bodyPr/>
          <a:lstStyle/>
          <a:p>
            <a:pPr marL="88900" indent="-88900" eaLnBrk="1" hangingPunct="1">
              <a:buFont typeface="Wingdings" pitchFamily="2" charset="2"/>
              <a:buNone/>
            </a:pPr>
            <a:r>
              <a:rPr lang="ru-RU" b="1" smtClean="0">
                <a:latin typeface="Monotype Corsiva" pitchFamily="66" charset="0"/>
              </a:rPr>
              <a:t>«…Кременець. Від слова кремінь. Від каміння,що лишилось тут з морського дна і своєю перевагою над іншими породами накинуло усьому свою назву…»</a:t>
            </a:r>
          </a:p>
          <a:p>
            <a:pPr marL="88900" indent="-88900" algn="r" eaLnBrk="1" hangingPunct="1">
              <a:buFont typeface="Wingdings" pitchFamily="2" charset="2"/>
              <a:buNone/>
            </a:pPr>
            <a:r>
              <a:rPr lang="ru-RU" sz="3600" b="1" i="1" smtClean="0">
                <a:latin typeface="Monotype Corsiva" pitchFamily="66" charset="0"/>
              </a:rPr>
              <a:t>У. Самчук</a:t>
            </a:r>
          </a:p>
        </p:txBody>
      </p:sp>
      <p:pic>
        <p:nvPicPr>
          <p:cNvPr id="3077" name="Picture 5" descr="9213358_80c6878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068638"/>
            <a:ext cx="8569325" cy="302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2"/>
          <p:cNvSpPr>
            <a:spLocks noGrp="1"/>
          </p:cNvSpPr>
          <p:nvPr>
            <p:ph idx="1"/>
          </p:nvPr>
        </p:nvSpPr>
        <p:spPr>
          <a:xfrm>
            <a:off x="323850" y="908050"/>
            <a:ext cx="8424863" cy="56165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z="2800" b="1" smtClean="0">
                <a:latin typeface="Monotype Corsiva" pitchFamily="66" charset="0"/>
              </a:rPr>
              <a:t>    “….Я теж не раз про це думав, незнаю чи я міг би жити в іншому місці: дуже гарний наш тихий закуток…”</a:t>
            </a:r>
          </a:p>
          <a:p>
            <a:pPr algn="r" eaLnBrk="1" hangingPunct="1">
              <a:buFont typeface="Arial" charset="0"/>
              <a:buNone/>
            </a:pPr>
            <a:r>
              <a:rPr lang="uk-UA" b="1" i="1" smtClean="0">
                <a:latin typeface="Monotype Corsiva" pitchFamily="66" charset="0"/>
              </a:rPr>
              <a:t>С. Даушков</a:t>
            </a:r>
          </a:p>
          <a:p>
            <a:pPr eaLnBrk="1" hangingPunct="1">
              <a:buFont typeface="Arial" charset="0"/>
              <a:buNone/>
            </a:pPr>
            <a:endParaRPr lang="ru-RU" smtClean="0">
              <a:latin typeface="Arial" charset="0"/>
            </a:endParaRPr>
          </a:p>
          <a:p>
            <a:pPr eaLnBrk="1" hangingPunct="1"/>
            <a:endParaRPr lang="ru-RU" smtClean="0">
              <a:latin typeface="Monotype Corsiva" pitchFamily="66" charset="0"/>
            </a:endParaRPr>
          </a:p>
        </p:txBody>
      </p:sp>
      <p:pic>
        <p:nvPicPr>
          <p:cNvPr id="4102" name="Picture 6" descr="ANd9GcQj78aFszi9kQIvGrc7hodCiQGzVvlhN0mgyM5w0o8Q2-TEA5q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20938"/>
            <a:ext cx="4283075" cy="25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63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420938"/>
            <a:ext cx="2709863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1"/>
          </p:nvPr>
        </p:nvSpPr>
        <p:spPr>
          <a:xfrm>
            <a:off x="323850" y="765175"/>
            <a:ext cx="8229600" cy="466883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b="1" i="1" smtClean="0">
                <a:latin typeface="Monotype Corsiva" pitchFamily="66" charset="0"/>
              </a:rPr>
              <a:t>“…Це там, де гори ні якої висоти,та коли на кручі станеш. Та коли з гори поглянеш – то такий довкола простір…”</a:t>
            </a:r>
          </a:p>
          <a:p>
            <a:pPr algn="r">
              <a:buFont typeface="Arial" charset="0"/>
              <a:buNone/>
            </a:pPr>
            <a:r>
              <a:rPr lang="uk-UA" sz="3600" smtClean="0">
                <a:latin typeface="Monotype Corsiva" pitchFamily="66" charset="0"/>
              </a:rPr>
              <a:t>Г. Гордасевич</a:t>
            </a:r>
          </a:p>
        </p:txBody>
      </p:sp>
      <p:pic>
        <p:nvPicPr>
          <p:cNvPr id="16388" name="Picture 4" descr="kremenec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708275"/>
            <a:ext cx="4608513" cy="3059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85235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429000"/>
            <a:ext cx="3816350" cy="2322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/>
          </p:cNvSpPr>
          <p:nvPr>
            <p:ph type="body" idx="1"/>
          </p:nvPr>
        </p:nvSpPr>
        <p:spPr>
          <a:xfrm>
            <a:off x="250825" y="1052513"/>
            <a:ext cx="8229600" cy="4525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z="3600" b="1" i="1" smtClean="0">
                <a:latin typeface="Monotype Corsiva" pitchFamily="66" charset="0"/>
              </a:rPr>
              <a:t>ЯКЩО ТАМ БУДЕШ…</a:t>
            </a:r>
          </a:p>
        </p:txBody>
      </p:sp>
      <p:pic>
        <p:nvPicPr>
          <p:cNvPr id="17413" name="Picture 5" descr="894e6af1-34d8-4ffe-b741-4658104ac1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125538"/>
            <a:ext cx="3333750" cy="3695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1" name="WordArt 6"/>
          <p:cNvSpPr>
            <a:spLocks noChangeArrowheads="1" noChangeShapeType="1" noTextEdit="1"/>
          </p:cNvSpPr>
          <p:nvPr/>
        </p:nvSpPr>
        <p:spPr bwMode="auto">
          <a:xfrm>
            <a:off x="5076825" y="5373688"/>
            <a:ext cx="3475038" cy="215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Юліуш Словацький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    (1809-1849)</a:t>
            </a:r>
          </a:p>
        </p:txBody>
      </p:sp>
      <p:pic>
        <p:nvPicPr>
          <p:cNvPr id="17415" name="Picture 7" descr="sc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916113"/>
            <a:ext cx="2584450" cy="352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7" name="Picture 9" descr="2%20%286%29%281%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3141663"/>
            <a:ext cx="2465388" cy="338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1700213"/>
            <a:ext cx="1566863" cy="2233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/>
          </p:cNvSpPr>
          <p:nvPr>
            <p:ph type="body" idx="1"/>
          </p:nvPr>
        </p:nvSpPr>
        <p:spPr>
          <a:xfrm>
            <a:off x="395288" y="908050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mtClean="0"/>
              <a:t>   </a:t>
            </a:r>
            <a:r>
              <a:rPr lang="uk-UA" sz="3600" smtClean="0">
                <a:latin typeface="Monotype Corsiva" pitchFamily="66" charset="0"/>
              </a:rPr>
              <a:t>“…Із Тарнобору до ярух Крем</a:t>
            </a:r>
            <a:r>
              <a:rPr lang="en-US" sz="3600" smtClean="0">
                <a:latin typeface="Monotype Corsiva" pitchFamily="66" charset="0"/>
              </a:rPr>
              <a:t>’</a:t>
            </a:r>
            <a:r>
              <a:rPr lang="uk-UA" sz="3600" smtClean="0">
                <a:latin typeface="Monotype Corsiva" pitchFamily="66" charset="0"/>
              </a:rPr>
              <a:t>янця</a:t>
            </a:r>
            <a:r>
              <a:rPr lang="ru-RU" sz="3600" smtClean="0">
                <a:latin typeface="Monotype Corsiva" pitchFamily="66" charset="0"/>
              </a:rPr>
              <a:t> </a:t>
            </a:r>
            <a:r>
              <a:rPr lang="uk-UA" sz="3600" smtClean="0">
                <a:latin typeface="Monotype Corsiva" pitchFamily="66" charset="0"/>
              </a:rPr>
              <a:t>нераз у поросі ходив пішком…”</a:t>
            </a:r>
          </a:p>
          <a:p>
            <a:pPr>
              <a:buFont typeface="Arial" charset="0"/>
              <a:buNone/>
            </a:pPr>
            <a:endParaRPr lang="uk-UA" sz="3600" smtClean="0">
              <a:latin typeface="Monotype Corsiva" pitchFamily="66" charset="0"/>
            </a:endParaRPr>
          </a:p>
        </p:txBody>
      </p:sp>
      <p:pic>
        <p:nvPicPr>
          <p:cNvPr id="18437" name="Picture 5" descr="01_11_12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484313"/>
            <a:ext cx="2808288" cy="3744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5" name="WordArt 6"/>
          <p:cNvSpPr>
            <a:spLocks noChangeArrowheads="1" noChangeShapeType="1" noTextEdit="1"/>
          </p:cNvSpPr>
          <p:nvPr/>
        </p:nvSpPr>
        <p:spPr bwMode="auto">
          <a:xfrm>
            <a:off x="5651500" y="5516563"/>
            <a:ext cx="2951163" cy="9366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Олександр Неприцький- Грановський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     (1877-1976)</a:t>
            </a:r>
          </a:p>
        </p:txBody>
      </p:sp>
      <p:pic>
        <p:nvPicPr>
          <p:cNvPr id="18439" name="Picture 7" descr="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276475"/>
            <a:ext cx="2103437" cy="316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8" descr="scan0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2997200"/>
            <a:ext cx="2300288" cy="3455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928802"/>
            <a:ext cx="1905000" cy="298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/>
          </p:cNvSpPr>
          <p:nvPr>
            <p:ph type="body" idx="1"/>
          </p:nvPr>
        </p:nvSpPr>
        <p:spPr>
          <a:xfrm>
            <a:off x="323850" y="836613"/>
            <a:ext cx="4608513" cy="4525962"/>
          </a:xfrm>
        </p:spPr>
        <p:txBody>
          <a:bodyPr/>
          <a:lstStyle/>
          <a:p>
            <a:pPr marL="85725" indent="-85725">
              <a:buFont typeface="Arial" charset="0"/>
              <a:buNone/>
            </a:pPr>
            <a:r>
              <a:rPr lang="uk-UA" sz="3600" b="1" smtClean="0">
                <a:latin typeface="Monotype Corsiva" pitchFamily="66" charset="0"/>
              </a:rPr>
              <a:t>Тернисті дороги…</a:t>
            </a:r>
          </a:p>
          <a:p>
            <a:pPr marL="85725" indent="-85725">
              <a:buFont typeface="Arial" charset="0"/>
              <a:buNone/>
            </a:pPr>
            <a:r>
              <a:rPr lang="uk-UA" sz="2800" b="1" smtClean="0">
                <a:latin typeface="Monotype Corsiva" pitchFamily="66" charset="0"/>
              </a:rPr>
              <a:t>І я згадав своїх дітей</a:t>
            </a:r>
          </a:p>
          <a:p>
            <a:pPr marL="85725" indent="-85725">
              <a:buFont typeface="Arial" charset="0"/>
              <a:buNone/>
            </a:pPr>
            <a:r>
              <a:rPr lang="uk-UA" sz="2800" b="1" smtClean="0">
                <a:latin typeface="Monotype Corsiva" pitchFamily="66" charset="0"/>
              </a:rPr>
              <a:t>Невже і їх тому навчили?</a:t>
            </a:r>
          </a:p>
          <a:p>
            <a:pPr marL="85725" indent="-85725">
              <a:buFont typeface="Arial" charset="0"/>
              <a:buNone/>
            </a:pPr>
            <a:r>
              <a:rPr lang="uk-UA" sz="2800" b="1" smtClean="0">
                <a:latin typeface="Monotype Corsiva" pitchFamily="66" charset="0"/>
              </a:rPr>
              <a:t>Й зітхання вирвалось з грудей,</a:t>
            </a:r>
          </a:p>
          <a:p>
            <a:pPr marL="85725" indent="-85725">
              <a:buFont typeface="Arial" charset="0"/>
              <a:buNone/>
            </a:pPr>
            <a:r>
              <a:rPr lang="uk-UA" sz="2800" b="1" smtClean="0">
                <a:latin typeface="Monotype Corsiva" pitchFamily="66" charset="0"/>
              </a:rPr>
              <a:t>І сльози зір мені затьмили…</a:t>
            </a:r>
          </a:p>
        </p:txBody>
      </p:sp>
      <p:pic>
        <p:nvPicPr>
          <p:cNvPr id="19460" name="Picture 4" descr="sc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125538"/>
            <a:ext cx="2914650" cy="4248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9459" name="WordArt 5"/>
          <p:cNvSpPr>
            <a:spLocks noChangeArrowheads="1" noChangeShapeType="1" noTextEdit="1"/>
          </p:cNvSpPr>
          <p:nvPr/>
        </p:nvSpPr>
        <p:spPr bwMode="auto">
          <a:xfrm>
            <a:off x="4787900" y="5805488"/>
            <a:ext cx="3808413" cy="3603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Юхим Вавровий (Виливчук)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     (1890-1970)</a:t>
            </a: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500438"/>
            <a:ext cx="3527425" cy="2376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/>
          </p:cNvSpPr>
          <p:nvPr>
            <p:ph type="body" idx="1"/>
          </p:nvPr>
        </p:nvSpPr>
        <p:spPr>
          <a:xfrm>
            <a:off x="323850" y="1196975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b="1" smtClean="0">
                <a:latin typeface="Monotype Corsiva" pitchFamily="66" charset="0"/>
              </a:rPr>
              <a:t>“ О, скільки ж то відчинених дверей</a:t>
            </a:r>
          </a:p>
          <a:p>
            <a:pPr>
              <a:buFont typeface="Arial" charset="0"/>
              <a:buNone/>
            </a:pPr>
            <a:r>
              <a:rPr lang="uk-UA" b="1" smtClean="0">
                <a:latin typeface="Monotype Corsiva" pitchFamily="66" charset="0"/>
              </a:rPr>
              <a:t>Далекий світ шляхів незнаних!”</a:t>
            </a:r>
          </a:p>
        </p:txBody>
      </p:sp>
      <p:pic>
        <p:nvPicPr>
          <p:cNvPr id="20485" name="Picture 5" descr="994156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285860"/>
            <a:ext cx="2582863" cy="3743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0483" name="WordArt 6"/>
          <p:cNvSpPr>
            <a:spLocks noChangeArrowheads="1" noChangeShapeType="1" noTextEdit="1"/>
          </p:cNvSpPr>
          <p:nvPr/>
        </p:nvSpPr>
        <p:spPr bwMode="auto">
          <a:xfrm>
            <a:off x="5795963" y="5516563"/>
            <a:ext cx="2913062" cy="431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Оксана Лятуринська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      (1902-1970)</a:t>
            </a:r>
          </a:p>
        </p:txBody>
      </p:sp>
      <p:pic>
        <p:nvPicPr>
          <p:cNvPr id="20488" name="Picture 8" descr="Tereza_Levchu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349500"/>
            <a:ext cx="222885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0" name="Picture 10" descr="bedryk1505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3573463"/>
            <a:ext cx="2333625" cy="28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2276475"/>
            <a:ext cx="1762125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1"/>
          </p:nvPr>
        </p:nvSpPr>
        <p:spPr>
          <a:xfrm>
            <a:off x="428625" y="1071563"/>
            <a:ext cx="8229600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uk-UA" sz="3600" b="1" smtClean="0">
                <a:latin typeface="Monotype Corsiva" pitchFamily="66" charset="0"/>
              </a:rPr>
              <a:t>Маловідома письменниця з Кременця</a:t>
            </a:r>
          </a:p>
        </p:txBody>
      </p:sp>
      <p:pic>
        <p:nvPicPr>
          <p:cNvPr id="21508" name="Picture 4" descr="scan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628775"/>
            <a:ext cx="2608263" cy="33845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507" name="WordArt 5"/>
          <p:cNvSpPr>
            <a:spLocks noChangeArrowheads="1" noChangeShapeType="1" noTextEdit="1"/>
          </p:cNvSpPr>
          <p:nvPr/>
        </p:nvSpPr>
        <p:spPr bwMode="auto">
          <a:xfrm>
            <a:off x="539750" y="5373688"/>
            <a:ext cx="2514600" cy="523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Марія Кремінярівська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(1902-1998)</a:t>
            </a:r>
          </a:p>
        </p:txBody>
      </p:sp>
      <p:pic>
        <p:nvPicPr>
          <p:cNvPr id="21510" name="Picture 6" descr="scan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1700213"/>
            <a:ext cx="3006725" cy="3743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292600"/>
            <a:ext cx="3527425" cy="237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285</TotalTime>
  <Words>145</Words>
  <Application>Microsoft Office PowerPoint</Application>
  <PresentationFormat>Экран (4:3)</PresentationFormat>
  <Paragraphs>25</Paragraphs>
  <Slides>16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Шаблон оформлення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1" baseType="lpstr">
      <vt:lpstr>Arial</vt:lpstr>
      <vt:lpstr>Calibri</vt:lpstr>
      <vt:lpstr>Monotype Corsiva</vt:lpstr>
      <vt:lpstr>Wingdings</vt:lpstr>
      <vt:lpstr>Тема Office</vt:lpstr>
      <vt:lpstr>Слово поета про         Кременець…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марина</dc:creator>
  <cp:lastModifiedBy>Admin</cp:lastModifiedBy>
  <cp:revision>69</cp:revision>
  <dcterms:created xsi:type="dcterms:W3CDTF">2011-07-05T13:20:05Z</dcterms:created>
  <dcterms:modified xsi:type="dcterms:W3CDTF">2013-03-21T19:50:45Z</dcterms:modified>
</cp:coreProperties>
</file>