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6" r:id="rId2"/>
    <p:sldId id="257" r:id="rId3"/>
    <p:sldId id="265" r:id="rId4"/>
    <p:sldId id="268" r:id="rId5"/>
    <p:sldId id="258" r:id="rId6"/>
    <p:sldId id="259" r:id="rId7"/>
    <p:sldId id="264" r:id="rId8"/>
    <p:sldId id="266" r:id="rId9"/>
    <p:sldId id="260" r:id="rId10"/>
    <p:sldId id="261" r:id="rId11"/>
    <p:sldId id="281" r:id="rId12"/>
    <p:sldId id="282" r:id="rId13"/>
    <p:sldId id="283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4" r:id="rId25"/>
    <p:sldId id="285" r:id="rId26"/>
    <p:sldId id="286" r:id="rId27"/>
    <p:sldId id="292" r:id="rId28"/>
    <p:sldId id="287" r:id="rId29"/>
    <p:sldId id="289" r:id="rId30"/>
    <p:sldId id="290" r:id="rId31"/>
    <p:sldId id="28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94660"/>
  </p:normalViewPr>
  <p:slideViewPr>
    <p:cSldViewPr>
      <p:cViewPr varScale="1">
        <p:scale>
          <a:sx n="102" d="100"/>
          <a:sy n="102" d="100"/>
        </p:scale>
        <p:origin x="-2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B2679-C405-4F83-9096-9E0FF02E4025}" type="datetimeFigureOut">
              <a:rPr lang="ru-RU" smtClean="0"/>
              <a:t>26.02.2013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00AEC-B163-4AA8-8B5A-264AD0EA5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112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00AEC-B163-4AA8-8B5A-264AD0EA50BD}" type="slidenum">
              <a:rPr lang="ru-RU" smtClean="0"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00AEC-B163-4AA8-8B5A-264AD0EA50BD}" type="slidenum">
              <a:rPr lang="ru-RU" smtClean="0"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00AEC-B163-4AA8-8B5A-264AD0EA50BD}" type="slidenum">
              <a:rPr lang="ru-RU" smtClean="0"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E056C8B-2C92-4F67-930A-9466533E618C}" type="datetimeFigureOut">
              <a:rPr lang="ru-RU" smtClean="0"/>
              <a:pPr/>
              <a:t>26.02.2013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2498535-E698-41D1-906D-03935DAE471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1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1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Горизонтальный свиток 12"/>
          <p:cNvSpPr/>
          <p:nvPr/>
        </p:nvSpPr>
        <p:spPr>
          <a:xfrm>
            <a:off x="323528" y="548680"/>
            <a:ext cx="8280920" cy="4536504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 smtClean="0"/>
              <a:t>Досвід  роботи практичного психолога</a:t>
            </a:r>
            <a:br>
              <a:rPr lang="uk-UA" sz="3600" dirty="0" smtClean="0"/>
            </a:br>
            <a:r>
              <a:rPr lang="uk-UA" sz="3600" dirty="0" smtClean="0"/>
              <a:t>НВК «</a:t>
            </a:r>
            <a:r>
              <a:rPr lang="uk-UA" sz="3600" dirty="0" err="1" smtClean="0"/>
              <a:t>Лановецька</a:t>
            </a:r>
            <a:r>
              <a:rPr lang="uk-UA" sz="3600" dirty="0" smtClean="0"/>
              <a:t> ЗОШ І-ІІІ ст. №2-гімназія»</a:t>
            </a:r>
            <a:br>
              <a:rPr lang="uk-UA" sz="3600" dirty="0" smtClean="0"/>
            </a:br>
            <a:r>
              <a:rPr lang="uk-UA" sz="3600" dirty="0" err="1" smtClean="0"/>
              <a:t>Матевощук</a:t>
            </a:r>
            <a:r>
              <a:rPr lang="uk-UA" sz="3600" dirty="0" smtClean="0"/>
              <a:t> Іванни Петрівни</a:t>
            </a:r>
            <a:endParaRPr lang="ru-RU" sz="3600" dirty="0"/>
          </a:p>
        </p:txBody>
      </p:sp>
      <p:pic>
        <p:nvPicPr>
          <p:cNvPr id="2" name="Bernward Koch - Ever Retur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9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уга 6"/>
          <p:cNvSpPr/>
          <p:nvPr/>
        </p:nvSpPr>
        <p:spPr>
          <a:xfrm>
            <a:off x="611560" y="692696"/>
            <a:ext cx="1656184" cy="18002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8251"/>
          </a:xfr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127"/>
            <a:ext cx="4016375" cy="3081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08" y="3549800"/>
            <a:ext cx="5072063" cy="32877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21091162">
            <a:off x="229833" y="-71908"/>
            <a:ext cx="4129839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реалізації</a:t>
            </a:r>
            <a:r>
              <a:rPr lang="ru-RU" dirty="0"/>
              <a:t>  </a:t>
            </a:r>
            <a:r>
              <a:rPr lang="ru-RU" dirty="0" err="1"/>
              <a:t>Програми</a:t>
            </a:r>
            <a:r>
              <a:rPr lang="ru-RU" dirty="0"/>
              <a:t> «р-р»:</a:t>
            </a:r>
          </a:p>
          <a:p>
            <a:r>
              <a:rPr lang="ru-RU" dirty="0" err="1"/>
              <a:t>квітень</a:t>
            </a:r>
            <a:r>
              <a:rPr lang="ru-RU" dirty="0"/>
              <a:t> 2002 р.- </a:t>
            </a:r>
            <a:r>
              <a:rPr lang="ru-RU" dirty="0" err="1"/>
              <a:t>навчання</a:t>
            </a:r>
            <a:r>
              <a:rPr lang="ru-RU" dirty="0"/>
              <a:t>  </a:t>
            </a:r>
            <a:r>
              <a:rPr lang="ru-RU" dirty="0" err="1"/>
              <a:t>педагогів-тренерів</a:t>
            </a:r>
            <a:r>
              <a:rPr lang="ru-RU" dirty="0"/>
              <a:t> за </a:t>
            </a:r>
            <a:r>
              <a:rPr lang="ru-RU" dirty="0" err="1"/>
              <a:t>Програмою</a:t>
            </a:r>
            <a:r>
              <a:rPr lang="ru-RU" dirty="0"/>
              <a:t> «р-р»;</a:t>
            </a:r>
          </a:p>
          <a:p>
            <a:r>
              <a:rPr lang="ru-RU" dirty="0"/>
              <a:t>2002-2004 р. –</a:t>
            </a:r>
            <a:r>
              <a:rPr lang="ru-RU" dirty="0" err="1"/>
              <a:t>презентаційні</a:t>
            </a:r>
            <a:r>
              <a:rPr lang="ru-RU" dirty="0"/>
              <a:t> </a:t>
            </a:r>
            <a:r>
              <a:rPr lang="ru-RU" dirty="0" err="1"/>
              <a:t>заняття</a:t>
            </a:r>
            <a:r>
              <a:rPr lang="ru-RU" dirty="0"/>
              <a:t>  з </a:t>
            </a:r>
            <a:r>
              <a:rPr lang="ru-RU" dirty="0" err="1"/>
              <a:t>учнями</a:t>
            </a:r>
            <a:r>
              <a:rPr lang="ru-RU" dirty="0"/>
              <a:t>, педагогами  за </a:t>
            </a:r>
            <a:r>
              <a:rPr lang="ru-RU" dirty="0" err="1"/>
              <a:t>матеріалами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; </a:t>
            </a:r>
          </a:p>
          <a:p>
            <a:r>
              <a:rPr lang="ru-RU" dirty="0"/>
              <a:t>З 2005 року- введено </a:t>
            </a:r>
            <a:r>
              <a:rPr lang="ru-RU" dirty="0" err="1"/>
              <a:t>факультативні</a:t>
            </a:r>
            <a:r>
              <a:rPr lang="ru-RU" dirty="0"/>
              <a:t> </a:t>
            </a:r>
            <a:r>
              <a:rPr lang="ru-RU" dirty="0" err="1"/>
              <a:t>заняття</a:t>
            </a:r>
            <a:r>
              <a:rPr lang="ru-RU" dirty="0"/>
              <a:t>  «р-р» в </a:t>
            </a:r>
            <a:r>
              <a:rPr lang="ru-RU" dirty="0" err="1"/>
              <a:t>школі</a:t>
            </a:r>
            <a:r>
              <a:rPr lang="ru-RU" dirty="0" smtClean="0"/>
              <a:t>; </a:t>
            </a:r>
            <a:br>
              <a:rPr lang="ru-RU" dirty="0" smtClean="0"/>
            </a:br>
            <a:r>
              <a:rPr lang="ru-RU" dirty="0" smtClean="0"/>
              <a:t>2009-2010 </a:t>
            </a:r>
            <a:r>
              <a:rPr lang="ru-RU" dirty="0" err="1" smtClean="0"/>
              <a:t>н.р</a:t>
            </a:r>
            <a:r>
              <a:rPr lang="ru-RU" dirty="0" smtClean="0"/>
              <a:t> – </a:t>
            </a:r>
            <a:r>
              <a:rPr lang="ru-RU" dirty="0" err="1" smtClean="0"/>
              <a:t>гурток</a:t>
            </a:r>
            <a:r>
              <a:rPr lang="ru-RU" dirty="0" smtClean="0"/>
              <a:t> «</a:t>
            </a:r>
            <a:r>
              <a:rPr lang="ru-RU" dirty="0" err="1" smtClean="0"/>
              <a:t>Твоє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- </a:t>
            </a:r>
            <a:r>
              <a:rPr lang="ru-RU" dirty="0" err="1" smtClean="0"/>
              <a:t>твій</a:t>
            </a:r>
            <a:r>
              <a:rPr lang="ru-RU" dirty="0" smtClean="0"/>
              <a:t> </a:t>
            </a:r>
            <a:r>
              <a:rPr lang="ru-RU" dirty="0" err="1" smtClean="0"/>
              <a:t>вибір</a:t>
            </a:r>
            <a:r>
              <a:rPr lang="ru-RU" dirty="0" smtClean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2002-2012 </a:t>
            </a:r>
            <a:r>
              <a:rPr lang="ru-RU" dirty="0" err="1"/>
              <a:t>рік</a:t>
            </a:r>
            <a:r>
              <a:rPr lang="ru-RU" dirty="0"/>
              <a:t>- </a:t>
            </a:r>
            <a:r>
              <a:rPr lang="ru-RU" dirty="0" err="1"/>
              <a:t>активне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модулів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у </a:t>
            </a:r>
            <a:r>
              <a:rPr lang="ru-RU" dirty="0" err="1"/>
              <a:t>роботі</a:t>
            </a:r>
            <a:r>
              <a:rPr lang="ru-RU" dirty="0"/>
              <a:t>  з </a:t>
            </a:r>
            <a:r>
              <a:rPr lang="ru-RU" dirty="0" err="1"/>
              <a:t>пропаганди</a:t>
            </a:r>
            <a:r>
              <a:rPr lang="ru-RU" dirty="0"/>
              <a:t> </a:t>
            </a:r>
            <a:r>
              <a:rPr lang="ru-RU" dirty="0" smtClean="0"/>
              <a:t> здорового </a:t>
            </a:r>
            <a:r>
              <a:rPr lang="ru-RU" dirty="0"/>
              <a:t>способу </a:t>
            </a:r>
            <a:r>
              <a:rPr lang="ru-RU" dirty="0" err="1"/>
              <a:t>життя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2009-2012 роки-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матеріалів</a:t>
            </a:r>
            <a:r>
              <a:rPr lang="ru-RU" dirty="0" smtClean="0"/>
              <a:t> у </a:t>
            </a:r>
            <a:r>
              <a:rPr lang="ru-RU" dirty="0" err="1" smtClean="0"/>
              <a:t>роботі</a:t>
            </a:r>
            <a:r>
              <a:rPr lang="ru-RU" dirty="0" smtClean="0"/>
              <a:t>  </a:t>
            </a:r>
            <a:r>
              <a:rPr lang="ru-RU" dirty="0" err="1" smtClean="0"/>
              <a:t>Школи</a:t>
            </a:r>
            <a:r>
              <a:rPr lang="ru-RU" dirty="0" smtClean="0"/>
              <a:t> </a:t>
            </a:r>
            <a:r>
              <a:rPr lang="ru-RU" dirty="0" err="1" smtClean="0"/>
              <a:t>сприяння</a:t>
            </a:r>
            <a:r>
              <a:rPr lang="ru-RU" dirty="0" smtClean="0"/>
              <a:t> </a:t>
            </a:r>
            <a:r>
              <a:rPr lang="ru-RU" dirty="0" err="1" smtClean="0"/>
              <a:t>здоров’ю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576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Актуальність проблеми:</a:t>
            </a:r>
            <a:br>
              <a:rPr lang="uk-UA" dirty="0" smtClean="0"/>
            </a:br>
            <a:r>
              <a:rPr lang="uk-UA" dirty="0" smtClean="0"/>
              <a:t>Аналіз ситуації в Україні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628800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• Зростання кількості підлітків , котрі мають відхилення в загальному стані здоров’я;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Більше половини підлітків у віці 12-14 р. і більше 70% у віці 15-20 р. вживають алкоголь;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• Кожен третій підліток палить;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Кожен п’ятий підліток у віці 15 -18 р.  знайомий з наркотиками;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90% всіх вагітностей , що наступили  у дівчат віком 15-18 р. закінчились медичним абортом;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</a:t>
            </a:r>
            <a:r>
              <a:rPr lang="uk-UA" sz="2400" dirty="0" err="1" smtClean="0">
                <a:solidFill>
                  <a:schemeClr val="bg1"/>
                </a:solidFill>
              </a:rPr>
              <a:t>Укрїна</a:t>
            </a:r>
            <a:r>
              <a:rPr lang="uk-UA" sz="2400" dirty="0" smtClean="0">
                <a:solidFill>
                  <a:schemeClr val="bg1"/>
                </a:solidFill>
              </a:rPr>
              <a:t> займає першість у Європі </a:t>
            </a:r>
            <a:r>
              <a:rPr lang="uk-UA" sz="2400" dirty="0" err="1" smtClean="0">
                <a:solidFill>
                  <a:schemeClr val="bg1"/>
                </a:solidFill>
              </a:rPr>
              <a:t>запоширенням</a:t>
            </a:r>
            <a:r>
              <a:rPr lang="uk-UA" sz="2400" dirty="0" smtClean="0">
                <a:solidFill>
                  <a:schemeClr val="bg1"/>
                </a:solidFill>
              </a:rPr>
              <a:t>  інфекцій, що передаються статевим шляхом ;</a:t>
            </a:r>
            <a:br>
              <a:rPr lang="uk-UA" sz="2400" dirty="0" smtClean="0">
                <a:solidFill>
                  <a:schemeClr val="bg1"/>
                </a:solidFill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823">
            <a:off x="6388003" y="5192380"/>
            <a:ext cx="1580778" cy="158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6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" y="-1"/>
            <a:ext cx="9111749" cy="685800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Мета </a:t>
            </a:r>
            <a:r>
              <a:rPr lang="ru-RU" dirty="0" err="1">
                <a:solidFill>
                  <a:schemeClr val="tx1"/>
                </a:solidFill>
              </a:rPr>
              <a:t>просвітницької</a:t>
            </a:r>
            <a:r>
              <a:rPr lang="ru-RU" dirty="0">
                <a:solidFill>
                  <a:schemeClr val="tx1"/>
                </a:solidFill>
              </a:rPr>
              <a:t>   </a:t>
            </a:r>
            <a:r>
              <a:rPr lang="ru-RU" dirty="0" err="1">
                <a:solidFill>
                  <a:schemeClr val="tx1"/>
                </a:solidFill>
              </a:rPr>
              <a:t>роботи</a:t>
            </a:r>
            <a:r>
              <a:rPr lang="ru-RU" dirty="0">
                <a:solidFill>
                  <a:schemeClr val="tx1"/>
                </a:solidFill>
              </a:rPr>
              <a:t> «</a:t>
            </a:r>
            <a:r>
              <a:rPr lang="ru-RU" dirty="0" err="1">
                <a:solidFill>
                  <a:schemeClr val="tx1"/>
                </a:solidFill>
              </a:rPr>
              <a:t>рівний-рівному</a:t>
            </a:r>
            <a:r>
              <a:rPr lang="ru-RU" dirty="0">
                <a:solidFill>
                  <a:schemeClr val="tx1"/>
                </a:solidFill>
              </a:rPr>
              <a:t>»: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628800"/>
            <a:ext cx="67687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- </a:t>
            </a:r>
            <a:r>
              <a:rPr lang="ru-RU" sz="2400" dirty="0" err="1"/>
              <a:t>сприяти</a:t>
            </a:r>
            <a:r>
              <a:rPr lang="ru-RU" sz="2400" dirty="0"/>
              <a:t> </a:t>
            </a:r>
            <a:r>
              <a:rPr lang="ru-RU" sz="2400" dirty="0" err="1"/>
              <a:t>розумінню</a:t>
            </a:r>
            <a:r>
              <a:rPr lang="ru-RU" sz="2400" dirty="0"/>
              <a:t> </a:t>
            </a:r>
            <a:r>
              <a:rPr lang="ru-RU" sz="2400" dirty="0" err="1"/>
              <a:t>дітьми</a:t>
            </a:r>
            <a:r>
              <a:rPr lang="ru-RU" sz="2400" dirty="0"/>
              <a:t> та </a:t>
            </a:r>
            <a:r>
              <a:rPr lang="ru-RU" sz="2400" dirty="0" err="1"/>
              <a:t>молоддю</a:t>
            </a:r>
            <a:r>
              <a:rPr lang="ru-RU" sz="2400" dirty="0"/>
              <a:t> </a:t>
            </a:r>
            <a:r>
              <a:rPr lang="ru-RU" sz="2400" dirty="0" err="1"/>
              <a:t>переваг</a:t>
            </a:r>
            <a:r>
              <a:rPr lang="ru-RU" sz="2400" dirty="0"/>
              <a:t> здорового способу </a:t>
            </a:r>
            <a:r>
              <a:rPr lang="ru-RU" sz="2400" dirty="0" err="1"/>
              <a:t>життя</a:t>
            </a:r>
            <a:r>
              <a:rPr lang="ru-RU" sz="2400" dirty="0"/>
              <a:t>; </a:t>
            </a:r>
          </a:p>
          <a:p>
            <a:r>
              <a:rPr lang="en-US" sz="2400" dirty="0" smtClean="0"/>
              <a:t>-</a:t>
            </a:r>
            <a:r>
              <a:rPr lang="uk-UA" sz="2400" dirty="0" smtClean="0"/>
              <a:t>з</a:t>
            </a:r>
            <a:r>
              <a:rPr lang="ru-RU" sz="2400" dirty="0" err="1" smtClean="0"/>
              <a:t>аохочувати</a:t>
            </a:r>
            <a:r>
              <a:rPr lang="ru-RU" sz="2400" dirty="0" smtClean="0"/>
              <a:t> </a:t>
            </a:r>
            <a:r>
              <a:rPr lang="ru-RU" sz="2400" dirty="0"/>
              <a:t>до </a:t>
            </a:r>
            <a:r>
              <a:rPr lang="ru-RU" sz="2400" dirty="0" err="1"/>
              <a:t>здобуття</a:t>
            </a:r>
            <a:r>
              <a:rPr lang="ru-RU" sz="2400" dirty="0"/>
              <a:t> </a:t>
            </a:r>
            <a:r>
              <a:rPr lang="ru-RU" sz="2400" dirty="0" err="1"/>
              <a:t>знань</a:t>
            </a:r>
            <a:r>
              <a:rPr lang="ru-RU" sz="2400" dirty="0"/>
              <a:t>, </a:t>
            </a:r>
            <a:r>
              <a:rPr lang="ru-RU" sz="2400" dirty="0" err="1"/>
              <a:t>умінь</a:t>
            </a:r>
            <a:r>
              <a:rPr lang="ru-RU" sz="2400" dirty="0"/>
              <a:t> і </a:t>
            </a:r>
            <a:r>
              <a:rPr lang="ru-RU" sz="2400" dirty="0" err="1"/>
              <a:t>навичок</a:t>
            </a:r>
            <a:r>
              <a:rPr lang="ru-RU" sz="2400" dirty="0"/>
              <a:t> здорового способу </a:t>
            </a:r>
            <a:r>
              <a:rPr lang="ru-RU" sz="2400" dirty="0" err="1"/>
              <a:t>життя</a:t>
            </a:r>
            <a:r>
              <a:rPr lang="ru-RU" sz="2400" dirty="0"/>
              <a:t>; </a:t>
            </a:r>
          </a:p>
          <a:p>
            <a:r>
              <a:rPr lang="ru-RU" sz="2400" dirty="0" smtClean="0"/>
              <a:t>-</a:t>
            </a:r>
            <a:r>
              <a:rPr lang="ru-RU" sz="2400" dirty="0" err="1" smtClean="0"/>
              <a:t>стимулювати</a:t>
            </a:r>
            <a:r>
              <a:rPr lang="ru-RU" sz="2400" dirty="0" smtClean="0"/>
              <a:t> </a:t>
            </a:r>
            <a:r>
              <a:rPr lang="ru-RU" sz="2400" dirty="0"/>
              <a:t>до </a:t>
            </a:r>
            <a:r>
              <a:rPr lang="ru-RU" sz="2400" dirty="0" err="1"/>
              <a:t>самостійного</a:t>
            </a:r>
            <a:r>
              <a:rPr lang="ru-RU" sz="2400" dirty="0"/>
              <a:t> й </a:t>
            </a:r>
            <a:r>
              <a:rPr lang="ru-RU" sz="2400" dirty="0" err="1"/>
              <a:t>усвідомленого</a:t>
            </a:r>
            <a:r>
              <a:rPr lang="ru-RU" sz="2400" dirty="0"/>
              <a:t> </a:t>
            </a:r>
            <a:r>
              <a:rPr lang="ru-RU" sz="2400" dirty="0" err="1"/>
              <a:t>вибору</a:t>
            </a:r>
            <a:r>
              <a:rPr lang="ru-RU" sz="2400" dirty="0"/>
              <a:t> </a:t>
            </a:r>
            <a:r>
              <a:rPr lang="ru-RU" sz="2400" dirty="0" err="1"/>
              <a:t>життєвої</a:t>
            </a:r>
            <a:r>
              <a:rPr lang="ru-RU" sz="2400" dirty="0"/>
              <a:t> </a:t>
            </a:r>
            <a:r>
              <a:rPr lang="ru-RU" sz="2400" dirty="0" err="1"/>
              <a:t>позиції</a:t>
            </a:r>
            <a:r>
              <a:rPr lang="ru-RU" sz="2400" dirty="0"/>
              <a:t>;</a:t>
            </a:r>
          </a:p>
          <a:p>
            <a:r>
              <a:rPr lang="ru-RU" sz="2400" dirty="0" smtClean="0"/>
              <a:t>-</a:t>
            </a:r>
            <a:r>
              <a:rPr lang="ru-RU" sz="2400" dirty="0" err="1" smtClean="0"/>
              <a:t>формувати</a:t>
            </a:r>
            <a:r>
              <a:rPr lang="ru-RU" sz="2400" dirty="0" smtClean="0"/>
              <a:t> </a:t>
            </a:r>
            <a:r>
              <a:rPr lang="ru-RU" sz="2400" dirty="0" err="1"/>
              <a:t>особисті</a:t>
            </a:r>
            <a:r>
              <a:rPr lang="ru-RU" sz="2400" dirty="0"/>
              <a:t> </a:t>
            </a:r>
            <a:r>
              <a:rPr lang="ru-RU" sz="2400" dirty="0" err="1"/>
              <a:t>мотиви</a:t>
            </a:r>
            <a:r>
              <a:rPr lang="ru-RU" sz="2400" dirty="0"/>
              <a:t> для </a:t>
            </a:r>
            <a:r>
              <a:rPr lang="ru-RU" sz="2400" dirty="0" err="1"/>
              <a:t>реалізації</a:t>
            </a:r>
            <a:r>
              <a:rPr lang="ru-RU" sz="2400" dirty="0"/>
              <a:t> </a:t>
            </a:r>
            <a:r>
              <a:rPr lang="ru-RU" sz="2400" dirty="0" err="1"/>
              <a:t>моделі</a:t>
            </a:r>
            <a:r>
              <a:rPr lang="ru-RU" sz="2400" dirty="0"/>
              <a:t> «здоровий </a:t>
            </a:r>
            <a:r>
              <a:rPr lang="ru-RU" sz="2400" dirty="0" err="1"/>
              <a:t>спосіб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»;</a:t>
            </a:r>
          </a:p>
          <a:p>
            <a:r>
              <a:rPr lang="ru-RU" sz="2400" dirty="0" smtClean="0"/>
              <a:t>-</a:t>
            </a:r>
            <a:r>
              <a:rPr lang="ru-RU" sz="2400" dirty="0" err="1" smtClean="0"/>
              <a:t>швидко</a:t>
            </a:r>
            <a:r>
              <a:rPr lang="ru-RU" sz="2400" dirty="0" smtClean="0"/>
              <a:t> </a:t>
            </a:r>
            <a:r>
              <a:rPr lang="ru-RU" sz="2400" dirty="0"/>
              <a:t>і </a:t>
            </a:r>
            <a:r>
              <a:rPr lang="ru-RU" sz="2400" dirty="0" err="1"/>
              <a:t>ефективно</a:t>
            </a:r>
            <a:r>
              <a:rPr lang="ru-RU" sz="2400" dirty="0"/>
              <a:t> </a:t>
            </a:r>
            <a:r>
              <a:rPr lang="ru-RU" sz="2400" dirty="0" err="1"/>
              <a:t>поширювати</a:t>
            </a:r>
            <a:r>
              <a:rPr lang="ru-RU" sz="2400" dirty="0"/>
              <a:t> </a:t>
            </a:r>
            <a:r>
              <a:rPr lang="ru-RU" sz="2400" dirty="0" err="1"/>
              <a:t>знання</a:t>
            </a:r>
            <a:r>
              <a:rPr lang="ru-RU" sz="2400" dirty="0"/>
              <a:t> про </a:t>
            </a:r>
            <a:r>
              <a:rPr lang="ru-RU" sz="2400" dirty="0" err="1"/>
              <a:t>здоров’я</a:t>
            </a:r>
            <a:r>
              <a:rPr lang="ru-RU" sz="2400" dirty="0"/>
              <a:t>, здоровий </a:t>
            </a:r>
            <a:r>
              <a:rPr lang="ru-RU" sz="2400" dirty="0" err="1"/>
              <a:t>спосіб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 в </a:t>
            </a:r>
            <a:r>
              <a:rPr lang="ru-RU" sz="2400" dirty="0" err="1"/>
              <a:t>середовищі</a:t>
            </a:r>
            <a:r>
              <a:rPr lang="ru-RU" sz="2400" dirty="0"/>
              <a:t> </a:t>
            </a:r>
            <a:r>
              <a:rPr lang="ru-RU" sz="2400" dirty="0" err="1"/>
              <a:t>неповнолітніх</a:t>
            </a:r>
            <a:r>
              <a:rPr lang="ru-RU" sz="2400" dirty="0"/>
              <a:t> і </a:t>
            </a:r>
            <a:r>
              <a:rPr lang="ru-RU" sz="2400" dirty="0" err="1"/>
              <a:t>залучати</a:t>
            </a:r>
            <a:r>
              <a:rPr lang="ru-RU" sz="2400" dirty="0"/>
              <a:t> </a:t>
            </a:r>
            <a:r>
              <a:rPr lang="ru-RU" sz="2400" dirty="0" err="1"/>
              <a:t>підлітків</a:t>
            </a:r>
            <a:r>
              <a:rPr lang="ru-RU" sz="2400" dirty="0"/>
              <a:t> до </a:t>
            </a:r>
            <a:r>
              <a:rPr lang="ru-RU" sz="2400" dirty="0" err="1"/>
              <a:t>просвітницької</a:t>
            </a:r>
            <a:r>
              <a:rPr lang="ru-RU" sz="2400" dirty="0"/>
              <a:t> </a:t>
            </a:r>
            <a:r>
              <a:rPr lang="ru-RU" sz="2400" dirty="0" err="1"/>
              <a:t>діяльності</a:t>
            </a:r>
            <a:r>
              <a:rPr lang="ru-RU" sz="2400" dirty="0"/>
              <a:t> </a:t>
            </a:r>
            <a:r>
              <a:rPr lang="ru-RU" sz="2400" dirty="0" err="1"/>
              <a:t>серед</a:t>
            </a:r>
            <a:r>
              <a:rPr lang="ru-RU" sz="2400" dirty="0"/>
              <a:t> </a:t>
            </a:r>
            <a:r>
              <a:rPr lang="ru-RU" sz="2400" dirty="0" err="1" smtClean="0"/>
              <a:t>однолітків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284984"/>
            <a:ext cx="2376264" cy="339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2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4" y="-22718"/>
            <a:ext cx="9137712" cy="6878528"/>
          </a:xfrm>
        </p:spPr>
      </p:pic>
      <p:sp>
        <p:nvSpPr>
          <p:cNvPr id="8" name="TextBox 7"/>
          <p:cNvSpPr txBox="1"/>
          <p:nvPr/>
        </p:nvSpPr>
        <p:spPr>
          <a:xfrm>
            <a:off x="107504" y="188640"/>
            <a:ext cx="453650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Просвітницька робота «рівний-рівному» щодо здорового способу життя – це засіб передачі достовірної, соціально значимої інформації підростаючому поколінню через довірчі взаємини на рівних, від однолітка до однолітка під час неформального або особливим способом організованого спілкування(тренінги, акції тощо).</a:t>
            </a:r>
          </a:p>
          <a:p>
            <a:r>
              <a:rPr lang="uk-UA" sz="2400" dirty="0" smtClean="0"/>
              <a:t>Концептуальною основою освіти «рівний-рівному» є підготовка підлітків-інструкторів і залучення їх до просвітницької роботи  щодо здорового способу життя серед однолітків.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082">
            <a:off x="4621156" y="244698"/>
            <a:ext cx="4187957" cy="40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67" y="-14402"/>
            <a:ext cx="9209240" cy="687240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Структура Програми «рівний -рівному»:</a:t>
            </a:r>
            <a:endParaRPr lang="ru-RU" dirty="0"/>
          </a:p>
        </p:txBody>
      </p:sp>
      <p:sp>
        <p:nvSpPr>
          <p:cNvPr id="5" name="Облако 4"/>
          <p:cNvSpPr/>
          <p:nvPr/>
        </p:nvSpPr>
        <p:spPr>
          <a:xfrm>
            <a:off x="395536" y="1772816"/>
            <a:ext cx="2412268" cy="158417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«Спілкуємось та діємо»</a:t>
            </a:r>
            <a:endParaRPr lang="ru-RU" dirty="0"/>
          </a:p>
        </p:txBody>
      </p:sp>
      <p:sp>
        <p:nvSpPr>
          <p:cNvPr id="6" name="Облако 5"/>
          <p:cNvSpPr/>
          <p:nvPr/>
        </p:nvSpPr>
        <p:spPr>
          <a:xfrm>
            <a:off x="3491880" y="1916832"/>
            <a:ext cx="2304256" cy="1656184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«Твоє </a:t>
            </a:r>
            <a:r>
              <a:rPr lang="uk-UA" dirty="0" err="1" smtClean="0"/>
              <a:t>життя-</a:t>
            </a:r>
            <a:r>
              <a:rPr lang="uk-UA" dirty="0" smtClean="0"/>
              <a:t> твій вибір»</a:t>
            </a:r>
            <a:endParaRPr lang="ru-RU" dirty="0"/>
          </a:p>
        </p:txBody>
      </p:sp>
      <p:sp>
        <p:nvSpPr>
          <p:cNvPr id="7" name="Облако 6"/>
          <p:cNvSpPr/>
          <p:nvPr/>
        </p:nvSpPr>
        <p:spPr>
          <a:xfrm rot="177195">
            <a:off x="6648715" y="1600460"/>
            <a:ext cx="2385799" cy="1944216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«Прояви турботу та обачливість»</a:t>
            </a:r>
            <a:endParaRPr lang="ru-RU" dirty="0"/>
          </a:p>
        </p:txBody>
      </p:sp>
      <p:sp>
        <p:nvSpPr>
          <p:cNvPr id="8" name="Облако 7"/>
          <p:cNvSpPr/>
          <p:nvPr/>
        </p:nvSpPr>
        <p:spPr>
          <a:xfrm>
            <a:off x="1979712" y="4149080"/>
            <a:ext cx="2232248" cy="2016224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«Знаємо та реалізуємо свої права»</a:t>
            </a:r>
            <a:endParaRPr lang="ru-RU" dirty="0"/>
          </a:p>
        </p:txBody>
      </p:sp>
      <p:sp>
        <p:nvSpPr>
          <p:cNvPr id="9" name="Облако 8"/>
          <p:cNvSpPr/>
          <p:nvPr/>
        </p:nvSpPr>
        <p:spPr>
          <a:xfrm>
            <a:off x="5721282" y="4221088"/>
            <a:ext cx="2379110" cy="1872208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«Методика освіти  «рівний-рівному»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87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" name="TextBox 11"/>
          <p:cNvSpPr txBox="1"/>
          <p:nvPr/>
        </p:nvSpPr>
        <p:spPr>
          <a:xfrm>
            <a:off x="179512" y="188640"/>
            <a:ext cx="6408712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Методи роботи: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• інформаційні повідомлення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мозковий штурм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ситуативні вправи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• рольові ігри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</a:t>
            </a:r>
            <a:r>
              <a:rPr lang="uk-UA" sz="2400" dirty="0" err="1" smtClean="0">
                <a:solidFill>
                  <a:schemeClr val="bg1"/>
                </a:solidFill>
              </a:rPr>
              <a:t>руханки</a:t>
            </a:r>
            <a:r>
              <a:rPr lang="uk-UA" sz="2400" dirty="0" smtClean="0">
                <a:solidFill>
                  <a:schemeClr val="bg1"/>
                </a:solidFill>
              </a:rPr>
              <a:t/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«коло знань»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вікторина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кросворд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гра-розминка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обговорення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анкетування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• притча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• створення колажів та буклетів </a:t>
            </a:r>
            <a:r>
              <a:rPr lang="uk-UA" sz="2800" dirty="0" smtClean="0">
                <a:solidFill>
                  <a:schemeClr val="bg1"/>
                </a:solidFill>
              </a:rPr>
              <a:t/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• « міфи і факти»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846">
            <a:off x="5287560" y="4246841"/>
            <a:ext cx="3302136" cy="24766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3334">
            <a:off x="4211151" y="530496"/>
            <a:ext cx="4274671" cy="320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" y="11562"/>
            <a:ext cx="9131018" cy="68482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338328"/>
            <a:ext cx="8352928" cy="136248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Матеріали модулів Програми «</a:t>
            </a:r>
            <a:r>
              <a:rPr lang="uk-UA" dirty="0" err="1" smtClean="0"/>
              <a:t>р-р</a:t>
            </a:r>
            <a:r>
              <a:rPr lang="uk-UA" dirty="0" smtClean="0"/>
              <a:t>» використовуються:</a:t>
            </a:r>
            <a:br>
              <a:rPr lang="uk-UA" dirty="0" smtClean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402242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В роботі з профілактики  відхилень в поведінці підлітків </a:t>
            </a:r>
            <a:br>
              <a:rPr lang="uk-UA" dirty="0" smtClean="0">
                <a:solidFill>
                  <a:schemeClr val="bg1"/>
                </a:solidFill>
              </a:rPr>
            </a:br>
            <a:r>
              <a:rPr lang="uk-UA" dirty="0" smtClean="0">
                <a:solidFill>
                  <a:schemeClr val="bg1"/>
                </a:solidFill>
              </a:rPr>
              <a:t>(</a:t>
            </a:r>
            <a:r>
              <a:rPr lang="uk-UA" dirty="0" err="1" smtClean="0">
                <a:solidFill>
                  <a:schemeClr val="bg1"/>
                </a:solidFill>
              </a:rPr>
              <a:t>тренінгове</a:t>
            </a:r>
            <a:r>
              <a:rPr lang="uk-UA" dirty="0" smtClean="0">
                <a:solidFill>
                  <a:schemeClr val="bg1"/>
                </a:solidFill>
              </a:rPr>
              <a:t>  заняття  толерантності, </a:t>
            </a:r>
            <a:r>
              <a:rPr lang="uk-UA" dirty="0" err="1" smtClean="0">
                <a:solidFill>
                  <a:schemeClr val="bg1"/>
                </a:solidFill>
              </a:rPr>
              <a:t>тренінгове</a:t>
            </a:r>
            <a:r>
              <a:rPr lang="uk-UA" dirty="0" smtClean="0">
                <a:solidFill>
                  <a:schemeClr val="bg1"/>
                </a:solidFill>
              </a:rPr>
              <a:t>  заняття  спілкування, тренінгові заняття  для   профілактики алкогольної , тютюнової та наркотичної залежності 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931">
            <a:off x="625292" y="4626161"/>
            <a:ext cx="2674613" cy="2005960"/>
          </a:xfrm>
          <a:prstGeom prst="rect">
            <a:avLst/>
          </a:prstGeom>
        </p:spPr>
      </p:pic>
      <p:pic>
        <p:nvPicPr>
          <p:cNvPr id="2051" name="Picture 3" descr="F:\Документи\Iванка\НАУКОВА РОБОТА\школа робоче\PB2912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211">
            <a:off x="223380" y="2419062"/>
            <a:ext cx="3356945" cy="2093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Документи\Iванка\НАУКОВА РОБОТА\школа робоче\PB2912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383">
            <a:off x="3946152" y="2534375"/>
            <a:ext cx="4740451" cy="3555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854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548680"/>
            <a:ext cx="48555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На годинах спілкування та загальношкільних лінійках на теми статевого виховання  та профілактики  ВІЛ/СНІД та інших венеричних захворювань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295">
            <a:off x="4609921" y="3536727"/>
            <a:ext cx="4248472" cy="31863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492">
            <a:off x="337180" y="3212608"/>
            <a:ext cx="4010097" cy="3007572"/>
          </a:xfrm>
          <a:prstGeom prst="rect">
            <a:avLst/>
          </a:prstGeom>
        </p:spPr>
      </p:pic>
      <p:pic>
        <p:nvPicPr>
          <p:cNvPr id="1027" name="Picture 3" descr="F:\Документи\Iванка\НАУКОВА РОБОТА\школа робоче\03.12.2012\PC0313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933">
            <a:off x="5030571" y="168743"/>
            <a:ext cx="3795727" cy="284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95536" y="260648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В проведенні заходів з правовою тематикою (вікторини, вправа  «Твоя відповідальність» , бесіди на тему: «Знання прав не звільняє від обов’язків»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563">
            <a:off x="205202" y="2077340"/>
            <a:ext cx="4737226" cy="35529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73016"/>
            <a:ext cx="4118227" cy="308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" y="0"/>
            <a:ext cx="9146637" cy="6859978"/>
          </a:xfrm>
        </p:spPr>
      </p:pic>
      <p:sp>
        <p:nvSpPr>
          <p:cNvPr id="5" name="TextBox 4"/>
          <p:cNvSpPr txBox="1"/>
          <p:nvPr/>
        </p:nvSpPr>
        <p:spPr>
          <a:xfrm>
            <a:off x="323528" y="332656"/>
            <a:ext cx="7811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В проведенні </a:t>
            </a:r>
            <a:r>
              <a:rPr lang="uk-UA" sz="3200" dirty="0">
                <a:solidFill>
                  <a:schemeClr val="bg1"/>
                </a:solidFill>
              </a:rPr>
              <a:t>Д</a:t>
            </a:r>
            <a:r>
              <a:rPr lang="uk-UA" sz="3200" dirty="0" smtClean="0">
                <a:solidFill>
                  <a:schemeClr val="bg1"/>
                </a:solidFill>
              </a:rPr>
              <a:t>ня здоров’я, тижня психології  та інших тематичних тижнів (спільно з підлітками – інструкторами) 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809">
            <a:off x="323528" y="2242831"/>
            <a:ext cx="4187958" cy="31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2976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126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2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0" y="548679"/>
            <a:ext cx="3746714" cy="5596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298572" y="310950"/>
            <a:ext cx="4790257" cy="624786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tx1"/>
                </a:solidFill>
              </a:rPr>
              <a:t>Моя візитка</a:t>
            </a:r>
            <a:r>
              <a:rPr lang="uk-UA" dirty="0" smtClean="0">
                <a:solidFill>
                  <a:schemeClr val="tx1"/>
                </a:solidFill>
              </a:rPr>
              <a:t/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sz="2400" dirty="0" smtClean="0">
                <a:solidFill>
                  <a:schemeClr val="tx1"/>
                </a:solidFill>
              </a:rPr>
              <a:t>Дата народження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  <a:r>
              <a:rPr lang="uk-UA" sz="2400" dirty="0" smtClean="0">
                <a:solidFill>
                  <a:schemeClr val="tx1"/>
                </a:solidFill>
              </a:rPr>
              <a:t> 02.07.1970</a:t>
            </a:r>
            <a:br>
              <a:rPr lang="uk-UA" sz="2400" dirty="0" smtClean="0">
                <a:solidFill>
                  <a:schemeClr val="tx1"/>
                </a:solidFill>
              </a:rPr>
            </a:br>
            <a:r>
              <a:rPr lang="uk-UA" sz="2400" dirty="0" smtClean="0">
                <a:solidFill>
                  <a:schemeClr val="tx1"/>
                </a:solidFill>
              </a:rPr>
              <a:t>Освіта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  <a:r>
              <a:rPr lang="uk-UA" sz="2400" dirty="0" smtClean="0">
                <a:solidFill>
                  <a:schemeClr val="tx1"/>
                </a:solidFill>
              </a:rPr>
              <a:t> вища</a:t>
            </a:r>
            <a:br>
              <a:rPr lang="uk-UA" sz="2400" dirty="0" smtClean="0">
                <a:solidFill>
                  <a:schemeClr val="tx1"/>
                </a:solidFill>
              </a:rPr>
            </a:br>
            <a:r>
              <a:rPr lang="uk-UA" sz="2400" dirty="0" smtClean="0">
                <a:solidFill>
                  <a:schemeClr val="tx1"/>
                </a:solidFill>
              </a:rPr>
              <a:t>1992 рік закінчила Львівський держуніверситет ім. І. Франка, філологічний факультет;</a:t>
            </a:r>
            <a:br>
              <a:rPr lang="uk-UA" sz="2400" dirty="0" smtClean="0">
                <a:solidFill>
                  <a:schemeClr val="tx1"/>
                </a:solidFill>
              </a:rPr>
            </a:br>
            <a:r>
              <a:rPr lang="uk-UA" sz="2400" dirty="0" smtClean="0">
                <a:solidFill>
                  <a:schemeClr val="tx1"/>
                </a:solidFill>
              </a:rPr>
              <a:t>1993-1994 роки  Тернопільський державний педагогічний інститут ім. Я. Галана, факультет післядипломної освіти за спеціальністю  «Практичний психолог в системі освіти»</a:t>
            </a:r>
            <a:br>
              <a:rPr lang="uk-UA" sz="2400" dirty="0" smtClean="0">
                <a:solidFill>
                  <a:schemeClr val="tx1"/>
                </a:solidFill>
              </a:rPr>
            </a:br>
            <a:r>
              <a:rPr lang="uk-UA" sz="2400" dirty="0" smtClean="0">
                <a:solidFill>
                  <a:schemeClr val="tx1"/>
                </a:solidFill>
              </a:rPr>
              <a:t>Стаж роботи: </a:t>
            </a:r>
            <a:br>
              <a:rPr lang="uk-UA" sz="2400" dirty="0" smtClean="0">
                <a:solidFill>
                  <a:schemeClr val="tx1"/>
                </a:solidFill>
              </a:rPr>
            </a:br>
            <a:r>
              <a:rPr lang="uk-UA" sz="2400" dirty="0" smtClean="0">
                <a:solidFill>
                  <a:schemeClr val="tx1"/>
                </a:solidFill>
              </a:rPr>
              <a:t>Педагогічний -20 років;</a:t>
            </a:r>
            <a:br>
              <a:rPr lang="uk-UA" sz="2400" dirty="0" smtClean="0">
                <a:solidFill>
                  <a:schemeClr val="tx1"/>
                </a:solidFill>
              </a:rPr>
            </a:br>
            <a:r>
              <a:rPr lang="uk-UA" sz="2400" dirty="0" smtClean="0">
                <a:solidFill>
                  <a:schemeClr val="tx1"/>
                </a:solidFill>
              </a:rPr>
              <a:t>Психологічний-19 років.</a:t>
            </a:r>
          </a:p>
          <a:p>
            <a:r>
              <a:rPr lang="uk-UA" dirty="0" smtClean="0">
                <a:solidFill>
                  <a:schemeClr val="tx1"/>
                </a:solidFill>
              </a:rPr>
              <a:t/>
            </a:r>
            <a:br>
              <a:rPr lang="uk-UA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316201"/>
            <a:ext cx="3699994" cy="5013176"/>
          </a:xfrm>
        </p:spPr>
        <p:txBody>
          <a:bodyPr>
            <a:noAutofit/>
          </a:bodyPr>
          <a:lstStyle/>
          <a:p>
            <a:r>
              <a:rPr lang="uk-UA" sz="2800" dirty="0" smtClean="0"/>
              <a:t>Матеріали модулів Програми «</a:t>
            </a:r>
            <a:r>
              <a:rPr lang="uk-UA" sz="2800" dirty="0" err="1" smtClean="0"/>
              <a:t>р-р</a:t>
            </a:r>
            <a:r>
              <a:rPr lang="uk-UA" sz="2800" dirty="0" smtClean="0"/>
              <a:t>» використовуються у роботі з педагогами:</a:t>
            </a: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- на психолого-педагогічних семінарах </a:t>
            </a:r>
            <a:br>
              <a:rPr lang="uk-UA" sz="2400" dirty="0" smtClean="0"/>
            </a:br>
            <a:r>
              <a:rPr lang="uk-UA" sz="2400" dirty="0" smtClean="0"/>
              <a:t>та конференціях;</a:t>
            </a:r>
            <a:br>
              <a:rPr lang="uk-UA" sz="2400" dirty="0" smtClean="0"/>
            </a:br>
            <a:r>
              <a:rPr lang="uk-UA" sz="2400" dirty="0" smtClean="0"/>
              <a:t>- на засіданнях </a:t>
            </a:r>
            <a:r>
              <a:rPr lang="uk-UA" sz="2400" dirty="0" err="1" smtClean="0"/>
              <a:t>методоб’єднань</a:t>
            </a:r>
            <a:r>
              <a:rPr lang="uk-UA" sz="2400" dirty="0" smtClean="0"/>
              <a:t> класних керівників;</a:t>
            </a:r>
            <a:br>
              <a:rPr lang="uk-UA" sz="2400" dirty="0" smtClean="0"/>
            </a:br>
            <a:r>
              <a:rPr lang="uk-UA" sz="2400" dirty="0" smtClean="0"/>
              <a:t>на </a:t>
            </a:r>
            <a:r>
              <a:rPr lang="uk-UA" sz="2400" dirty="0" err="1" smtClean="0"/>
              <a:t>тренінгових</a:t>
            </a:r>
            <a:r>
              <a:rPr lang="uk-UA" sz="2400" dirty="0" smtClean="0"/>
              <a:t>  заняттях. </a:t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4238"/>
            <a:ext cx="4736074" cy="35520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898218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41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" y="0"/>
            <a:ext cx="9145014" cy="6858761"/>
          </a:xfrm>
        </p:spPr>
      </p:pic>
      <p:sp>
        <p:nvSpPr>
          <p:cNvPr id="5" name="TextBox 4"/>
          <p:cNvSpPr txBox="1"/>
          <p:nvPr/>
        </p:nvSpPr>
        <p:spPr>
          <a:xfrm>
            <a:off x="179512" y="116632"/>
            <a:ext cx="24482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Проведення районного семінару </a:t>
            </a:r>
            <a:r>
              <a:rPr lang="uk-UA" dirty="0" err="1" smtClean="0"/>
              <a:t>–практикуму</a:t>
            </a:r>
            <a:r>
              <a:rPr lang="uk-UA" dirty="0" smtClean="0"/>
              <a:t> для практичних психологів та соціальних педагогів  та виступи на РМО практичних психологів та соціальних педагогів на тему  здоров’я та здорового способу життя.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517">
            <a:off x="3923929" y="426474"/>
            <a:ext cx="4644008" cy="34830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1814">
            <a:off x="461872" y="3556306"/>
            <a:ext cx="3877608" cy="29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360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7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-20487" y="476672"/>
            <a:ext cx="6840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Робота з батьками:</a:t>
            </a:r>
            <a:br>
              <a:rPr lang="uk-UA" sz="36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- виступи на батьківських зборах;</a:t>
            </a:r>
          </a:p>
          <a:p>
            <a:r>
              <a:rPr lang="uk-UA" sz="2400" dirty="0" smtClean="0">
                <a:solidFill>
                  <a:schemeClr val="bg1"/>
                </a:solidFill>
              </a:rPr>
              <a:t>- індивідуальні та групові консультації;</a:t>
            </a:r>
            <a:br>
              <a:rPr lang="uk-UA" sz="2400" dirty="0" smtClean="0">
                <a:solidFill>
                  <a:schemeClr val="bg1"/>
                </a:solidFill>
              </a:rPr>
            </a:br>
            <a:r>
              <a:rPr lang="uk-UA" sz="2400" dirty="0" smtClean="0">
                <a:solidFill>
                  <a:schemeClr val="bg1"/>
                </a:solidFill>
              </a:rPr>
              <a:t>тренінгові заняття.</a:t>
            </a:r>
          </a:p>
          <a:p>
            <a:endParaRPr lang="uk-UA" sz="3600" dirty="0" smtClean="0">
              <a:solidFill>
                <a:schemeClr val="bg1"/>
              </a:solidFill>
            </a:endParaRPr>
          </a:p>
          <a:p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88" y="65448"/>
            <a:ext cx="3672408" cy="29386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23853" r="5025" b="14529"/>
          <a:stretch/>
        </p:blipFill>
        <p:spPr>
          <a:xfrm>
            <a:off x="99476" y="2131795"/>
            <a:ext cx="2458188" cy="1441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6" b="12469"/>
          <a:stretch/>
        </p:blipFill>
        <p:spPr bwMode="auto">
          <a:xfrm>
            <a:off x="99476" y="3634284"/>
            <a:ext cx="6486212" cy="3007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r="15542" b="18681"/>
          <a:stretch/>
        </p:blipFill>
        <p:spPr bwMode="auto">
          <a:xfrm>
            <a:off x="2843808" y="2131795"/>
            <a:ext cx="2266034" cy="1441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33" y="3673017"/>
            <a:ext cx="2400267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70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Участь у роботі Школи сприяння здоров’ю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8136">
            <a:off x="392110" y="2423325"/>
            <a:ext cx="4352019" cy="38984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545">
            <a:off x="4942555" y="1721250"/>
            <a:ext cx="3986122" cy="29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3571868" y="2714620"/>
            <a:ext cx="2071702" cy="1028700"/>
          </a:xfrm>
          <a:prstGeom prst="roundRect">
            <a:avLst>
              <a:gd name="adj" fmla="val 16667"/>
            </a:avLst>
          </a:prstGeom>
          <a:solidFill>
            <a:srgbClr val="9BBB59"/>
          </a:solidFill>
          <a:ln w="38100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</a:rPr>
              <a:t>Школа Сприяння Здоров’ю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3714744" y="1142984"/>
            <a:ext cx="1695450" cy="771525"/>
          </a:xfrm>
          <a:prstGeom prst="flowChartPreparation">
            <a:avLst/>
          </a:prstGeom>
          <a:solidFill>
            <a:srgbClr val="8DB3E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1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Педагогічний колектив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0" y="2643182"/>
            <a:ext cx="1571625" cy="942975"/>
          </a:xfrm>
          <a:prstGeom prst="flowChartPreparation">
            <a:avLst/>
          </a:prstGeom>
          <a:solidFill>
            <a:srgbClr val="E5B8B7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Психологічна служба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500034" y="4071942"/>
            <a:ext cx="1571625" cy="809625"/>
          </a:xfrm>
          <a:prstGeom prst="flowChartPreparation">
            <a:avLst/>
          </a:prstGeom>
          <a:solidFill>
            <a:srgbClr val="B6DDE8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Шкільна бібліотека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1000100" y="5429264"/>
            <a:ext cx="1695450" cy="1076325"/>
          </a:xfrm>
          <a:prstGeom prst="flowChartPreparation">
            <a:avLst/>
          </a:prstGeom>
          <a:solidFill>
            <a:srgbClr val="FBD4B4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Спортивна школа (на базі шкільного спортзалу)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3929058" y="5214950"/>
            <a:ext cx="1571625" cy="809625"/>
          </a:xfrm>
          <a:prstGeom prst="flowChartPreparation">
            <a:avLst/>
          </a:prstGeom>
          <a:solidFill>
            <a:srgbClr val="CCC0D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Технічний персонал школи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>
            <a:off x="6786578" y="5786454"/>
            <a:ext cx="1571625" cy="809625"/>
          </a:xfrm>
          <a:prstGeom prst="flowChartPreparation">
            <a:avLst/>
          </a:prstGeom>
          <a:solidFill>
            <a:srgbClr val="8DB3E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Велика Учнівська Рада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auto">
          <a:xfrm>
            <a:off x="7286644" y="4357694"/>
            <a:ext cx="1571625" cy="809625"/>
          </a:xfrm>
          <a:prstGeom prst="flowChartPreparation">
            <a:avLst/>
          </a:prstGeom>
          <a:solidFill>
            <a:srgbClr val="E5B8B7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Медичний працівник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4" name="AutoShape 10"/>
          <p:cNvSpPr>
            <a:spLocks noChangeArrowheads="1"/>
          </p:cNvSpPr>
          <p:nvPr/>
        </p:nvSpPr>
        <p:spPr bwMode="auto">
          <a:xfrm>
            <a:off x="7358082" y="2857496"/>
            <a:ext cx="1571625" cy="1123950"/>
          </a:xfrm>
          <a:prstGeom prst="flowChartPreparation">
            <a:avLst/>
          </a:prstGeom>
          <a:solidFill>
            <a:srgbClr val="C4BC96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Представ</a:t>
            </a: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- </a:t>
            </a:r>
            <a:r>
              <a:rPr kumimoji="0" lang="uk-UA" sz="12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ник Корпусу Миру США в Україні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5" name="AutoShape 11"/>
          <p:cNvSpPr>
            <a:spLocks noChangeArrowheads="1"/>
          </p:cNvSpPr>
          <p:nvPr/>
        </p:nvSpPr>
        <p:spPr bwMode="auto">
          <a:xfrm>
            <a:off x="6929454" y="1357298"/>
            <a:ext cx="1571625" cy="809625"/>
          </a:xfrm>
          <a:prstGeom prst="flowChartPreparation">
            <a:avLst/>
          </a:prstGeom>
          <a:solidFill>
            <a:srgbClr val="FBD4B4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Шкільна їдальня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6" name="AutoShape 12"/>
          <p:cNvSpPr>
            <a:spLocks noChangeArrowheads="1"/>
          </p:cNvSpPr>
          <p:nvPr/>
        </p:nvSpPr>
        <p:spPr bwMode="auto">
          <a:xfrm>
            <a:off x="857224" y="1285860"/>
            <a:ext cx="1952625" cy="942975"/>
          </a:xfrm>
          <a:prstGeom prst="flowChartPreparation">
            <a:avLst/>
          </a:prstGeom>
          <a:solidFill>
            <a:srgbClr val="B6DDE8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</a:rPr>
              <a:t>Комісія з профілактики  правопору-шень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7" name="WordArt 13"/>
          <p:cNvSpPr>
            <a:spLocks noChangeArrowheads="1" noChangeShapeType="1" noTextEdit="1"/>
          </p:cNvSpPr>
          <p:nvPr/>
        </p:nvSpPr>
        <p:spPr bwMode="auto">
          <a:xfrm>
            <a:off x="1" y="0"/>
            <a:ext cx="9144000" cy="9667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Структура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роботи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Школи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Сприяння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Здоров'я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НВК "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Лановецька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загальноосвітня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школа І-ІІІ </a:t>
            </a:r>
            <a:r>
              <a:rPr lang="ru-RU" sz="3600" kern="10" spc="0" dirty="0" err="1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ступенів</a:t>
            </a:r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№2-гімназія"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glow rad="101600">
                  <a:srgbClr val="FFFF00">
                    <a:alpha val="60000"/>
                  </a:srgbClr>
                </a:glow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F:\888\SDC167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000504"/>
            <a:ext cx="3571868" cy="2678901"/>
          </a:xfrm>
          <a:prstGeom prst="rect">
            <a:avLst/>
          </a:prstGeom>
          <a:noFill/>
        </p:spPr>
      </p:pic>
      <p:pic>
        <p:nvPicPr>
          <p:cNvPr id="2051" name="Picture 3" descr="F:\888\SDC16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6007">
            <a:off x="432379" y="1774438"/>
            <a:ext cx="3619524" cy="2714643"/>
          </a:xfrm>
          <a:prstGeom prst="rect">
            <a:avLst/>
          </a:prstGeom>
          <a:noFill/>
        </p:spPr>
      </p:pic>
      <p:pic>
        <p:nvPicPr>
          <p:cNvPr id="2052" name="Picture 4" descr="F:\888\SDC166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48487">
            <a:off x="5234346" y="1255339"/>
            <a:ext cx="3776049" cy="283203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Психологічний практикум на тему:</a:t>
            </a:r>
          </a:p>
          <a:p>
            <a:pPr algn="ctr"/>
            <a:r>
              <a:rPr lang="uk-UA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“Соціально-психологічні</a:t>
            </a:r>
            <a:r>
              <a:rPr lang="uk-UA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аспекти супроводу</a:t>
            </a:r>
          </a:p>
          <a:p>
            <a:pPr algn="ctr"/>
            <a:r>
              <a:rPr lang="uk-UA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навчально-виховного </a:t>
            </a:r>
            <a:r>
              <a:rPr lang="uk-UA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процесу”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5140" y="6429396"/>
            <a:ext cx="2485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ТОКІППО 19.04.2012р.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F:\Новая папка\IMG_1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3492496" cy="2619372"/>
          </a:xfrm>
          <a:prstGeom prst="rect">
            <a:avLst/>
          </a:prstGeom>
          <a:noFill/>
        </p:spPr>
      </p:pic>
      <p:pic>
        <p:nvPicPr>
          <p:cNvPr id="3075" name="Picture 3" descr="F:\Новая папка\IMG_1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000108"/>
            <a:ext cx="3492496" cy="2619372"/>
          </a:xfrm>
          <a:prstGeom prst="rect">
            <a:avLst/>
          </a:prstGeom>
          <a:noFill/>
        </p:spPr>
      </p:pic>
      <p:pic>
        <p:nvPicPr>
          <p:cNvPr id="3076" name="Picture 4" descr="F:\Новая папка\IMG_17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929066"/>
            <a:ext cx="3682997" cy="2762248"/>
          </a:xfrm>
          <a:prstGeom prst="rect">
            <a:avLst/>
          </a:prstGeom>
          <a:noFill/>
        </p:spPr>
      </p:pic>
      <p:pic>
        <p:nvPicPr>
          <p:cNvPr id="3077" name="Picture 5" descr="F:\Новая папка\IMG_17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857604"/>
            <a:ext cx="4000528" cy="300039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Психологічий</a:t>
            </a:r>
            <a:r>
              <a:rPr lang="uk-UA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практикум на тему:</a:t>
            </a:r>
          </a:p>
          <a:p>
            <a:pPr algn="ctr"/>
            <a:r>
              <a:rPr lang="uk-UA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“Ефективність</a:t>
            </a:r>
            <a:r>
              <a:rPr lang="uk-UA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uk-UA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вза</a:t>
            </a:r>
            <a:r>
              <a:rPr lang="ru-RU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ємодії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фахівців</a:t>
            </a:r>
            <a:r>
              <a:rPr lang="ru-RU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uk-UA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психологічної служби та учасників навчально-виховного </a:t>
            </a:r>
            <a:r>
              <a:rPr lang="uk-UA" sz="28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процесу”</a:t>
            </a:r>
            <a:r>
              <a:rPr lang="uk-UA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ru-RU" sz="28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52" y="2674938"/>
            <a:ext cx="4601633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Районний семінар – практикум на тему: «Психологічне забезпечення та підвищення педагогічного процесу, захист психічного здоров’я та соціального благополуччя усіх його учасників» </a:t>
            </a:r>
            <a:br>
              <a:rPr lang="uk-UA" sz="2000" dirty="0" smtClean="0"/>
            </a:br>
            <a:r>
              <a:rPr lang="uk-UA" sz="2000" dirty="0" smtClean="0"/>
              <a:t>(15.10.2012)</a:t>
            </a:r>
            <a:endParaRPr lang="uk-UA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80728"/>
            <a:ext cx="3925202" cy="294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5212">
            <a:off x="171086" y="1380116"/>
            <a:ext cx="3627619" cy="2720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807">
            <a:off x="5175066" y="4140210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292">
            <a:off x="903112" y="4354807"/>
            <a:ext cx="3311785" cy="2279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75508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G:\video\Новая папка\Камера\201103\201103A0\30032011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86190"/>
            <a:ext cx="3857652" cy="2893239"/>
          </a:xfrm>
          <a:prstGeom prst="rect">
            <a:avLst/>
          </a:prstGeom>
          <a:noFill/>
        </p:spPr>
      </p:pic>
      <p:pic>
        <p:nvPicPr>
          <p:cNvPr id="4099" name="Picture 3" descr="G:\video\Новая папка\Камера\201103\201103A0\300320116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571876"/>
            <a:ext cx="4155023" cy="3116267"/>
          </a:xfrm>
          <a:prstGeom prst="rect">
            <a:avLst/>
          </a:prstGeom>
          <a:noFill/>
        </p:spPr>
      </p:pic>
      <p:pic>
        <p:nvPicPr>
          <p:cNvPr id="4100" name="Picture 4" descr="G:\video\Новая папка\Камера\201103\201103A0\3003201162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8604"/>
            <a:ext cx="4210045" cy="315753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71935" y="571480"/>
            <a:ext cx="50720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Заняття на нараді </a:t>
            </a:r>
          </a:p>
          <a:p>
            <a:pPr algn="ctr"/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директорів на тему:</a:t>
            </a:r>
          </a:p>
          <a:p>
            <a:pPr algn="ctr"/>
            <a:r>
              <a:rPr lang="uk-UA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“Пошук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обдарованих дітей </a:t>
            </a:r>
          </a:p>
          <a:p>
            <a:pPr algn="ctr"/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та їх психологічний </a:t>
            </a:r>
            <a:r>
              <a:rPr lang="uk-UA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супровід”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33" y="57781"/>
            <a:ext cx="50720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Зв</a:t>
            </a:r>
            <a:r>
              <a:rPr lang="en-US" sz="2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’</a:t>
            </a:r>
            <a:r>
              <a:rPr lang="uk-UA" sz="25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язки</a:t>
            </a:r>
            <a:r>
              <a:rPr lang="uk-UA" sz="2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з громадськістю</a:t>
            </a:r>
          </a:p>
          <a:p>
            <a:pPr algn="ctr"/>
            <a:r>
              <a:rPr lang="uk-UA" sz="2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Профорієнтаційна екскурсія на ВАТ «</a:t>
            </a:r>
            <a:r>
              <a:rPr lang="uk-UA" sz="25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Ланівці-Цукор</a:t>
            </a:r>
            <a:r>
              <a:rPr lang="uk-UA" sz="25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» за сприяння районного центру зайнятості</a:t>
            </a:r>
            <a:endParaRPr lang="ru-RU" sz="25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93" y="164200"/>
            <a:ext cx="4066127" cy="304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 b="23831"/>
          <a:stretch/>
        </p:blipFill>
        <p:spPr bwMode="auto">
          <a:xfrm>
            <a:off x="52854" y="1652278"/>
            <a:ext cx="3727058" cy="1592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" b="6530"/>
          <a:stretch/>
        </p:blipFill>
        <p:spPr bwMode="auto">
          <a:xfrm>
            <a:off x="18420" y="5037964"/>
            <a:ext cx="2753380" cy="1798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1" b="13417"/>
          <a:stretch/>
        </p:blipFill>
        <p:spPr bwMode="auto">
          <a:xfrm>
            <a:off x="1547664" y="3276339"/>
            <a:ext cx="3270305" cy="173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093" y="3401688"/>
            <a:ext cx="4066127" cy="304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5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1062">
            <a:off x="294216" y="2214630"/>
            <a:ext cx="4160011" cy="3120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6289" y="2270575"/>
            <a:ext cx="4846163" cy="3418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 rot="20913305">
            <a:off x="1331640" y="476672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Місце роботи: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НВК «</a:t>
            </a:r>
            <a:r>
              <a:rPr lang="uk-UA" sz="2800" dirty="0" err="1" smtClean="0">
                <a:solidFill>
                  <a:schemeClr val="bg1"/>
                </a:solidFill>
              </a:rPr>
              <a:t>Лановецька</a:t>
            </a:r>
            <a:r>
              <a:rPr lang="uk-UA" sz="2800" dirty="0" smtClean="0">
                <a:solidFill>
                  <a:schemeClr val="bg1"/>
                </a:solidFill>
              </a:rPr>
              <a:t> ЗОШ І-ІІІ ст. №2-гімназія»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746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56" y="0"/>
            <a:ext cx="9179756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748" y="116632"/>
            <a:ext cx="8928992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Діяльність секції психології </a:t>
            </a:r>
            <a:r>
              <a:rPr lang="uk-UA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</a:t>
            </a:r>
            <a:r>
              <a:rPr lang="uk-UA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ановецької</a:t>
            </a: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філії Малої академії наук ТОКТВУ</a:t>
            </a:r>
            <a:endParaRPr lang="ru-RU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33494"/>
            <a:ext cx="4104455" cy="307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17" y="1333494"/>
            <a:ext cx="4104456" cy="307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61277"/>
            <a:ext cx="3024336" cy="226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57972"/>
            <a:ext cx="2074862" cy="2074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7" y="4894931"/>
            <a:ext cx="2801888" cy="140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31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6050" y="1071546"/>
            <a:ext cx="4081567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Дякую </a:t>
            </a:r>
          </a:p>
          <a:p>
            <a:pPr algn="ctr"/>
            <a:r>
              <a:rPr lang="uk-UA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за </a:t>
            </a:r>
          </a:p>
          <a:p>
            <a:pPr algn="ctr"/>
            <a:r>
              <a:rPr lang="uk-UA" sz="9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у</a:t>
            </a:r>
            <a:r>
              <a:rPr lang="uk-UA" sz="96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вагу</a:t>
            </a:r>
            <a:r>
              <a:rPr lang="uk-UA" sz="9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69" y="0"/>
            <a:ext cx="9177469" cy="688310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Кабінет психолога та соціального педагога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0737">
            <a:off x="4703812" y="1536018"/>
            <a:ext cx="4349355" cy="32620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742">
            <a:off x="306042" y="2513335"/>
            <a:ext cx="4332797" cy="324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4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"/>
            <a:ext cx="9144000" cy="685840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76672"/>
            <a:ext cx="8445624" cy="5141160"/>
          </a:xfrm>
        </p:spPr>
        <p:txBody>
          <a:bodyPr>
            <a:normAutofit fontScale="90000"/>
          </a:bodyPr>
          <a:lstStyle/>
          <a:p>
            <a:r>
              <a:rPr lang="uk-UA" sz="7300" dirty="0" smtClean="0">
                <a:solidFill>
                  <a:schemeClr val="bg1"/>
                </a:solidFill>
              </a:rPr>
              <a:t>Моє </a:t>
            </a:r>
            <a:r>
              <a:rPr lang="uk-UA" sz="7300" dirty="0">
                <a:solidFill>
                  <a:schemeClr val="bg1"/>
                </a:solidFill>
              </a:rPr>
              <a:t>життєве кредо:</a:t>
            </a:r>
            <a:r>
              <a:rPr lang="uk-UA" dirty="0">
                <a:solidFill>
                  <a:schemeClr val="bg1"/>
                </a:solidFill>
              </a:rPr>
              <a:t/>
            </a:r>
            <a:br>
              <a:rPr lang="uk-UA" dirty="0">
                <a:solidFill>
                  <a:schemeClr val="bg1"/>
                </a:solidFill>
              </a:rPr>
            </a:br>
            <a:r>
              <a:rPr lang="uk-UA" dirty="0">
                <a:solidFill>
                  <a:schemeClr val="bg1"/>
                </a:solidFill>
              </a:rPr>
              <a:t>Життя - це довга послідовність кадрів, що тягнеться від народження до смерті. Час від часу хочеться щось вирізати і зробити монтажну склейку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0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" y="32859"/>
            <a:ext cx="9141364" cy="682514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764704"/>
            <a:ext cx="8003232" cy="438681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Моє професійне кредо:</a:t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ru-RU" dirty="0" smtClean="0"/>
              <a:t>«Я люблю </a:t>
            </a:r>
            <a:r>
              <a:rPr lang="ru-RU" dirty="0"/>
              <a:t>свою </a:t>
            </a:r>
            <a:r>
              <a:rPr lang="ru-RU" dirty="0" err="1"/>
              <a:t>професію</a:t>
            </a:r>
            <a:r>
              <a:rPr lang="ru-RU" dirty="0"/>
              <a:t> і </a:t>
            </a:r>
            <a:r>
              <a:rPr lang="ru-RU" dirty="0" err="1" smtClean="0"/>
              <a:t>вірю</a:t>
            </a:r>
            <a:r>
              <a:rPr lang="ru-RU" dirty="0" smtClean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 smtClean="0"/>
              <a:t>мої</a:t>
            </a:r>
            <a:r>
              <a:rPr lang="ru-RU" dirty="0" smtClean="0"/>
              <a:t> </a:t>
            </a:r>
            <a:r>
              <a:rPr lang="ru-RU" dirty="0" err="1"/>
              <a:t>зусилля</a:t>
            </a:r>
            <a:r>
              <a:rPr lang="ru-RU" dirty="0"/>
              <a:t> у </a:t>
            </a:r>
            <a:r>
              <a:rPr lang="ru-RU" dirty="0" err="1"/>
              <a:t>вихованні</a:t>
            </a:r>
            <a:r>
              <a:rPr lang="ru-RU" dirty="0"/>
              <a:t> та </a:t>
            </a:r>
            <a:r>
              <a:rPr lang="ru-RU" dirty="0" err="1"/>
              <a:t>навчанні</a:t>
            </a:r>
            <a:r>
              <a:rPr lang="ru-RU" dirty="0"/>
              <a:t> </a:t>
            </a:r>
            <a:r>
              <a:rPr lang="ru-RU" dirty="0" err="1"/>
              <a:t>дітей</a:t>
            </a:r>
            <a:r>
              <a:rPr lang="ru-RU" dirty="0"/>
              <a:t> </a:t>
            </a:r>
            <a:r>
              <a:rPr lang="ru-RU" dirty="0" err="1"/>
              <a:t>допоможуть</a:t>
            </a:r>
            <a:r>
              <a:rPr lang="ru-RU" dirty="0"/>
              <a:t> </a:t>
            </a:r>
            <a:r>
              <a:rPr lang="ru-RU" dirty="0" err="1"/>
              <a:t>формувати</a:t>
            </a:r>
            <a:r>
              <a:rPr lang="ru-RU" dirty="0"/>
              <a:t> в </a:t>
            </a:r>
            <a:r>
              <a:rPr lang="ru-RU" dirty="0" err="1"/>
              <a:t>учнях</a:t>
            </a:r>
            <a:r>
              <a:rPr lang="ru-RU" dirty="0"/>
              <a:t> </a:t>
            </a:r>
            <a:r>
              <a:rPr lang="ru-RU" dirty="0" err="1"/>
              <a:t>життєві</a:t>
            </a:r>
            <a:r>
              <a:rPr lang="ru-RU" dirty="0"/>
              <a:t> </a:t>
            </a:r>
            <a:r>
              <a:rPr lang="ru-RU" dirty="0" err="1"/>
              <a:t>компетентності</a:t>
            </a:r>
            <a:r>
              <a:rPr lang="ru-RU" dirty="0"/>
              <a:t>".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27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25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Професійні</a:t>
            </a:r>
            <a:r>
              <a:rPr lang="ru-RU" dirty="0"/>
              <a:t> </a:t>
            </a:r>
            <a:r>
              <a:rPr lang="ru-RU" dirty="0" err="1"/>
              <a:t>принципи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582340"/>
            <a:ext cx="80648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• Принцип </a:t>
            </a:r>
            <a:r>
              <a:rPr lang="ru-RU" sz="2800" dirty="0" err="1">
                <a:solidFill>
                  <a:schemeClr val="bg1"/>
                </a:solidFill>
              </a:rPr>
              <a:t>активності</a:t>
            </a:r>
            <a:r>
              <a:rPr lang="ru-RU" sz="2800" dirty="0">
                <a:solidFill>
                  <a:schemeClr val="bg1"/>
                </a:solidFill>
              </a:rPr>
              <a:t> - </a:t>
            </a:r>
            <a:r>
              <a:rPr lang="ru-RU" sz="2800" dirty="0" err="1">
                <a:solidFill>
                  <a:schemeClr val="bg1"/>
                </a:solidFill>
              </a:rPr>
              <a:t>інтерес</a:t>
            </a:r>
            <a:r>
              <a:rPr lang="ru-RU" sz="2800" dirty="0">
                <a:solidFill>
                  <a:schemeClr val="bg1"/>
                </a:solidFill>
              </a:rPr>
              <a:t>, партнерство, </a:t>
            </a:r>
            <a:r>
              <a:rPr lang="ru-RU" sz="2800" dirty="0" err="1">
                <a:solidFill>
                  <a:schemeClr val="bg1"/>
                </a:solidFill>
              </a:rPr>
              <a:t>співпраця</a:t>
            </a:r>
            <a:r>
              <a:rPr lang="ru-RU" sz="2800" dirty="0">
                <a:solidFill>
                  <a:schemeClr val="bg1"/>
                </a:solidFill>
              </a:rPr>
              <a:t>;</a:t>
            </a:r>
          </a:p>
          <a:p>
            <a:r>
              <a:rPr lang="ru-RU" sz="2800" dirty="0">
                <a:solidFill>
                  <a:schemeClr val="bg1"/>
                </a:solidFill>
              </a:rPr>
              <a:t>• Принцип  </a:t>
            </a:r>
            <a:r>
              <a:rPr lang="ru-RU" sz="2800" dirty="0" err="1">
                <a:solidFill>
                  <a:schemeClr val="bg1"/>
                </a:solidFill>
              </a:rPr>
              <a:t>безумовного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прийняття</a:t>
            </a:r>
            <a:r>
              <a:rPr lang="ru-RU" sz="2800" dirty="0">
                <a:solidFill>
                  <a:schemeClr val="bg1"/>
                </a:solidFill>
              </a:rPr>
              <a:t> – </a:t>
            </a:r>
            <a:r>
              <a:rPr lang="ru-RU" sz="2800" dirty="0" err="1">
                <a:solidFill>
                  <a:schemeClr val="bg1"/>
                </a:solidFill>
              </a:rPr>
              <a:t>кожна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людина</a:t>
            </a:r>
            <a:r>
              <a:rPr lang="ru-RU" sz="2800" dirty="0">
                <a:solidFill>
                  <a:schemeClr val="bg1"/>
                </a:solidFill>
              </a:rPr>
              <a:t> є </a:t>
            </a:r>
            <a:r>
              <a:rPr lang="ru-RU" sz="2800" dirty="0" err="1">
                <a:solidFill>
                  <a:schemeClr val="bg1"/>
                </a:solidFill>
              </a:rPr>
              <a:t>безумовною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цінністю</a:t>
            </a:r>
            <a:r>
              <a:rPr lang="ru-RU" sz="2800" dirty="0">
                <a:solidFill>
                  <a:schemeClr val="bg1"/>
                </a:solidFill>
              </a:rPr>
              <a:t> і </a:t>
            </a:r>
            <a:r>
              <a:rPr lang="ru-RU" sz="2800" dirty="0" err="1">
                <a:solidFill>
                  <a:schemeClr val="bg1"/>
                </a:solidFill>
              </a:rPr>
              <a:t>заслуговує</a:t>
            </a:r>
            <a:r>
              <a:rPr lang="ru-RU" sz="2800" dirty="0">
                <a:solidFill>
                  <a:schemeClr val="bg1"/>
                </a:solidFill>
              </a:rPr>
              <a:t> на </a:t>
            </a:r>
            <a:r>
              <a:rPr lang="ru-RU" sz="2800" dirty="0" err="1">
                <a:solidFill>
                  <a:schemeClr val="bg1"/>
                </a:solidFill>
              </a:rPr>
              <a:t>увагу</a:t>
            </a:r>
            <a:r>
              <a:rPr lang="ru-RU" sz="2800" dirty="0">
                <a:solidFill>
                  <a:schemeClr val="bg1"/>
                </a:solidFill>
              </a:rPr>
              <a:t> і </a:t>
            </a:r>
            <a:r>
              <a:rPr lang="ru-RU" sz="2800" dirty="0" err="1">
                <a:solidFill>
                  <a:schemeClr val="bg1"/>
                </a:solidFill>
              </a:rPr>
              <a:t>повагу</a:t>
            </a:r>
            <a:r>
              <a:rPr lang="ru-RU" sz="2800" dirty="0">
                <a:solidFill>
                  <a:schemeClr val="bg1"/>
                </a:solidFill>
              </a:rPr>
              <a:t> до себе;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• Принцип </a:t>
            </a:r>
            <a:r>
              <a:rPr lang="ru-RU" sz="2800" dirty="0" err="1">
                <a:solidFill>
                  <a:schemeClr val="bg1"/>
                </a:solidFill>
              </a:rPr>
              <a:t>відповідальності</a:t>
            </a:r>
            <a:r>
              <a:rPr lang="ru-RU" sz="2800" dirty="0">
                <a:solidFill>
                  <a:schemeClr val="bg1"/>
                </a:solidFill>
              </a:rPr>
              <a:t> – </a:t>
            </a:r>
            <a:r>
              <a:rPr lang="ru-RU" sz="2800" dirty="0" err="1">
                <a:solidFill>
                  <a:schemeClr val="bg1"/>
                </a:solidFill>
              </a:rPr>
              <a:t>кожна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людина</a:t>
            </a:r>
            <a:r>
              <a:rPr lang="ru-RU" sz="2800" dirty="0">
                <a:solidFill>
                  <a:schemeClr val="bg1"/>
                </a:solidFill>
              </a:rPr>
              <a:t> повинна </a:t>
            </a:r>
            <a:r>
              <a:rPr lang="ru-RU" sz="2800" dirty="0" err="1">
                <a:solidFill>
                  <a:schemeClr val="bg1"/>
                </a:solidFill>
              </a:rPr>
              <a:t>відповідати</a:t>
            </a:r>
            <a:r>
              <a:rPr lang="ru-RU" sz="2800" dirty="0">
                <a:solidFill>
                  <a:schemeClr val="bg1"/>
                </a:solidFill>
              </a:rPr>
              <a:t> за </a:t>
            </a:r>
            <a:r>
              <a:rPr lang="ru-RU" sz="2800" dirty="0" err="1">
                <a:solidFill>
                  <a:schemeClr val="bg1"/>
                </a:solidFill>
              </a:rPr>
              <a:t>свої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дії</a:t>
            </a:r>
            <a:r>
              <a:rPr lang="ru-RU" sz="2800" dirty="0">
                <a:solidFill>
                  <a:schemeClr val="bg1"/>
                </a:solidFill>
              </a:rPr>
              <a:t>;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•Принцип </a:t>
            </a:r>
            <a:r>
              <a:rPr lang="ru-RU" sz="2800" dirty="0" err="1">
                <a:solidFill>
                  <a:schemeClr val="bg1"/>
                </a:solidFill>
              </a:rPr>
              <a:t>компетентності</a:t>
            </a:r>
            <a:r>
              <a:rPr lang="ru-RU" sz="2800" dirty="0">
                <a:solidFill>
                  <a:schemeClr val="bg1"/>
                </a:solidFill>
              </a:rPr>
              <a:t> – </a:t>
            </a:r>
            <a:r>
              <a:rPr lang="ru-RU" sz="2800" dirty="0" err="1">
                <a:solidFill>
                  <a:schemeClr val="bg1"/>
                </a:solidFill>
              </a:rPr>
              <a:t>потрібно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братися</a:t>
            </a:r>
            <a:r>
              <a:rPr lang="ru-RU" sz="2800" dirty="0">
                <a:solidFill>
                  <a:schemeClr val="bg1"/>
                </a:solidFill>
              </a:rPr>
              <a:t> до </a:t>
            </a:r>
            <a:r>
              <a:rPr lang="ru-RU" sz="2800" dirty="0" err="1">
                <a:solidFill>
                  <a:schemeClr val="bg1"/>
                </a:solidFill>
              </a:rPr>
              <a:t>розв’язання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лише</a:t>
            </a:r>
            <a:r>
              <a:rPr lang="ru-RU" sz="2800" dirty="0">
                <a:solidFill>
                  <a:schemeClr val="bg1"/>
                </a:solidFill>
              </a:rPr>
              <a:t> тих проблем, </a:t>
            </a:r>
            <a:r>
              <a:rPr lang="ru-RU" sz="2800" dirty="0" err="1">
                <a:solidFill>
                  <a:schemeClr val="bg1"/>
                </a:solidFill>
              </a:rPr>
              <a:t>які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відповідають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професійності</a:t>
            </a:r>
            <a:r>
              <a:rPr lang="ru-RU" sz="2800" dirty="0">
                <a:solidFill>
                  <a:schemeClr val="bg1"/>
                </a:solidFill>
              </a:rPr>
              <a:t> і </a:t>
            </a:r>
            <a:r>
              <a:rPr lang="ru-RU" sz="2800" dirty="0" err="1">
                <a:solidFill>
                  <a:schemeClr val="bg1"/>
                </a:solidFill>
              </a:rPr>
              <a:t>адекватності</a:t>
            </a:r>
            <a:r>
              <a:rPr lang="ru-RU" sz="2800" dirty="0">
                <a:solidFill>
                  <a:schemeClr val="bg1"/>
                </a:solidFill>
              </a:rPr>
              <a:t>;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• Принцип </a:t>
            </a:r>
            <a:r>
              <a:rPr lang="ru-RU" sz="2800" dirty="0" err="1">
                <a:solidFill>
                  <a:schemeClr val="bg1"/>
                </a:solidFill>
              </a:rPr>
              <a:t>емпатійності</a:t>
            </a:r>
            <a:r>
              <a:rPr lang="ru-RU" sz="2800" dirty="0">
                <a:solidFill>
                  <a:schemeClr val="bg1"/>
                </a:solidFill>
              </a:rPr>
              <a:t> – </a:t>
            </a:r>
            <a:r>
              <a:rPr lang="ru-RU" sz="2800" dirty="0" err="1">
                <a:solidFill>
                  <a:schemeClr val="bg1"/>
                </a:solidFill>
              </a:rPr>
              <a:t>вміння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поставити</a:t>
            </a:r>
            <a:r>
              <a:rPr lang="ru-RU" sz="2800" dirty="0">
                <a:solidFill>
                  <a:schemeClr val="bg1"/>
                </a:solidFill>
              </a:rPr>
              <a:t> себе на </a:t>
            </a:r>
            <a:r>
              <a:rPr lang="ru-RU" sz="2800" dirty="0" err="1">
                <a:solidFill>
                  <a:schemeClr val="bg1"/>
                </a:solidFill>
              </a:rPr>
              <a:t>місце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співрозмовника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26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Блок-схема: узел 4"/>
          <p:cNvSpPr/>
          <p:nvPr/>
        </p:nvSpPr>
        <p:spPr>
          <a:xfrm>
            <a:off x="3203823" y="2243258"/>
            <a:ext cx="2082926" cy="1772471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Види діяльності психолога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Блок-схема: узел 10"/>
          <p:cNvSpPr/>
          <p:nvPr/>
        </p:nvSpPr>
        <p:spPr>
          <a:xfrm rot="1303894">
            <a:off x="859108" y="1715715"/>
            <a:ext cx="2453276" cy="1419112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Організаційно методична робота</a:t>
            </a:r>
            <a:endParaRPr lang="ru-RU" dirty="0"/>
          </a:p>
        </p:txBody>
      </p:sp>
      <p:sp>
        <p:nvSpPr>
          <p:cNvPr id="13" name="Блок-схема: узел 12"/>
          <p:cNvSpPr/>
          <p:nvPr/>
        </p:nvSpPr>
        <p:spPr>
          <a:xfrm rot="20641679">
            <a:off x="896430" y="3471112"/>
            <a:ext cx="2611664" cy="1390168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Корекційно</a:t>
            </a:r>
            <a:r>
              <a:rPr lang="uk-UA" dirty="0" smtClean="0"/>
              <a:t> </a:t>
            </a:r>
            <a:r>
              <a:rPr lang="uk-UA" dirty="0" err="1" smtClean="0"/>
              <a:t>-відновлювальна</a:t>
            </a:r>
            <a:r>
              <a:rPr lang="uk-UA" dirty="0" smtClean="0"/>
              <a:t> та розвивальна робота</a:t>
            </a:r>
            <a:endParaRPr lang="ru-RU" dirty="0"/>
          </a:p>
        </p:txBody>
      </p:sp>
      <p:sp>
        <p:nvSpPr>
          <p:cNvPr id="14" name="Блок-схема: узел 13"/>
          <p:cNvSpPr/>
          <p:nvPr/>
        </p:nvSpPr>
        <p:spPr>
          <a:xfrm rot="160789">
            <a:off x="3216569" y="4055242"/>
            <a:ext cx="1748027" cy="2468907"/>
          </a:xfrm>
          <a:prstGeom prst="flowChartConnector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Психодіагностична</a:t>
            </a:r>
            <a:r>
              <a:rPr lang="uk-UA" dirty="0" smtClean="0"/>
              <a:t> робота </a:t>
            </a:r>
            <a:endParaRPr lang="ru-RU" dirty="0"/>
          </a:p>
        </p:txBody>
      </p:sp>
      <p:sp>
        <p:nvSpPr>
          <p:cNvPr id="15" name="Блок-схема: узел 14"/>
          <p:cNvSpPr/>
          <p:nvPr/>
        </p:nvSpPr>
        <p:spPr>
          <a:xfrm rot="19137138">
            <a:off x="5087212" y="3506239"/>
            <a:ext cx="1402751" cy="253287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Навча</a:t>
            </a:r>
            <a:r>
              <a:rPr lang="uk-UA" dirty="0" smtClean="0"/>
              <a:t> </a:t>
            </a:r>
            <a:r>
              <a:rPr lang="uk-UA" dirty="0" err="1" smtClean="0"/>
              <a:t>льна</a:t>
            </a:r>
            <a:r>
              <a:rPr lang="uk-UA" dirty="0" smtClean="0"/>
              <a:t>   </a:t>
            </a:r>
            <a:r>
              <a:rPr lang="uk-UA" dirty="0" err="1" smtClean="0"/>
              <a:t>діяль</a:t>
            </a:r>
            <a:r>
              <a:rPr lang="uk-UA" dirty="0" smtClean="0"/>
              <a:t> </a:t>
            </a:r>
            <a:r>
              <a:rPr lang="uk-UA" dirty="0" err="1" smtClean="0"/>
              <a:t>ність</a:t>
            </a:r>
            <a:endParaRPr lang="ru-RU" dirty="0"/>
          </a:p>
        </p:txBody>
      </p:sp>
      <p:sp>
        <p:nvSpPr>
          <p:cNvPr id="16" name="Блок-схема: узел 15"/>
          <p:cNvSpPr/>
          <p:nvPr/>
        </p:nvSpPr>
        <p:spPr>
          <a:xfrm rot="20105326">
            <a:off x="2827956" y="11527"/>
            <a:ext cx="1507496" cy="2275316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Психологічна просвіта</a:t>
            </a:r>
            <a:endParaRPr lang="ru-RU" dirty="0"/>
          </a:p>
        </p:txBody>
      </p:sp>
      <p:sp>
        <p:nvSpPr>
          <p:cNvPr id="17" name="Блок-схема: узел 16"/>
          <p:cNvSpPr/>
          <p:nvPr/>
        </p:nvSpPr>
        <p:spPr>
          <a:xfrm rot="1669360">
            <a:off x="4775564" y="366735"/>
            <a:ext cx="1617503" cy="2203578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Консуль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err="1" smtClean="0"/>
              <a:t>таційна</a:t>
            </a:r>
            <a:r>
              <a:rPr lang="uk-UA" dirty="0" smtClean="0"/>
              <a:t> робота</a:t>
            </a:r>
            <a:endParaRPr lang="ru-RU" dirty="0"/>
          </a:p>
        </p:txBody>
      </p:sp>
      <p:sp>
        <p:nvSpPr>
          <p:cNvPr id="18" name="Блок-схема: узел 17"/>
          <p:cNvSpPr/>
          <p:nvPr/>
        </p:nvSpPr>
        <p:spPr>
          <a:xfrm>
            <a:off x="5286749" y="2542371"/>
            <a:ext cx="2592288" cy="134536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Зв’язки з громадськістю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41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"/>
            <a:ext cx="9144000" cy="685698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Проблема, над якою я працюю: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70181" y="1520888"/>
            <a:ext cx="45365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chemeClr val="bg1"/>
                </a:solidFill>
              </a:rPr>
              <a:t>Реалізація Програми «рівний-рівному»  щодо здорового способу життя серед учасників навчально-виховного процесу </a:t>
            </a:r>
            <a:endParaRPr lang="ru-RU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527</TotalTime>
  <Words>629</Words>
  <Application>Microsoft Office PowerPoint</Application>
  <PresentationFormat>Экран (4:3)</PresentationFormat>
  <Paragraphs>88</Paragraphs>
  <Slides>31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Презентация PowerPoint</vt:lpstr>
      <vt:lpstr>Презентация PowerPoint</vt:lpstr>
      <vt:lpstr>Презентация PowerPoint</vt:lpstr>
      <vt:lpstr>Кабінет психолога та соціального педагога</vt:lpstr>
      <vt:lpstr>Моє життєве кредо: Життя - це довга послідовність кадрів, що тягнеться від народження до смерті. Час від часу хочеться щось вирізати і зробити монтажну склейку   </vt:lpstr>
      <vt:lpstr>Моє професійне кредо:  «Я люблю свою професію і вірю, що мої зусилля у вихованні та навчанні дітей допоможуть формувати в учнях життєві компетентності".  </vt:lpstr>
      <vt:lpstr>Професійні принципи:</vt:lpstr>
      <vt:lpstr>Презентация PowerPoint</vt:lpstr>
      <vt:lpstr>Проблема, над якою я працюю:</vt:lpstr>
      <vt:lpstr>Презентация PowerPoint</vt:lpstr>
      <vt:lpstr>Актуальність проблеми: Аналіз ситуації в Україні</vt:lpstr>
      <vt:lpstr>Мета просвітницької   роботи «рівний-рівному»:</vt:lpstr>
      <vt:lpstr>Презентация PowerPoint</vt:lpstr>
      <vt:lpstr>Структура Програми «рівний -рівному»:</vt:lpstr>
      <vt:lpstr>Презентация PowerPoint</vt:lpstr>
      <vt:lpstr>Матеріали модулів Програми «р-р» використовуються: </vt:lpstr>
      <vt:lpstr>Презентация PowerPoint</vt:lpstr>
      <vt:lpstr>Презентация PowerPoint</vt:lpstr>
      <vt:lpstr>Презентация PowerPoint</vt:lpstr>
      <vt:lpstr>Матеріали модулів Програми «р-р» використовуються у роботі з педагогами: - на психолого-педагогічних семінарах  та конференціях; - на засіданнях методоб’єднань класних керівників; на тренінгових  заняттях.    </vt:lpstr>
      <vt:lpstr>Презентация PowerPoint</vt:lpstr>
      <vt:lpstr>Презентация PowerPoint</vt:lpstr>
      <vt:lpstr>Участь у роботі Школи сприяння здоров’ю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Xata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mcm2006</cp:lastModifiedBy>
  <cp:revision>56</cp:revision>
  <dcterms:created xsi:type="dcterms:W3CDTF">2012-10-07T18:38:02Z</dcterms:created>
  <dcterms:modified xsi:type="dcterms:W3CDTF">2013-02-26T14:22:54Z</dcterms:modified>
</cp:coreProperties>
</file>