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0" r:id="rId4"/>
    <p:sldId id="273" r:id="rId5"/>
    <p:sldId id="267" r:id="rId6"/>
    <p:sldId id="268" r:id="rId7"/>
    <p:sldId id="269" r:id="rId8"/>
    <p:sldId id="270" r:id="rId9"/>
    <p:sldId id="258" r:id="rId10"/>
    <p:sldId id="261" r:id="rId11"/>
    <p:sldId id="262" r:id="rId12"/>
    <p:sldId id="263" r:id="rId13"/>
    <p:sldId id="264" r:id="rId14"/>
    <p:sldId id="265" r:id="rId15"/>
    <p:sldId id="266" r:id="rId16"/>
    <p:sldId id="271" r:id="rId17"/>
    <p:sldId id="272" r:id="rId1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E7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1D3698-E21B-48CC-A019-311DA79378B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367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 smtClean="0"/>
              <a:t>Образец текста</a:t>
            </a:r>
          </a:p>
          <a:p>
            <a:pPr lvl="1"/>
            <a:r>
              <a:rPr lang="uk-UA" noProof="0" smtClean="0"/>
              <a:t>Второй уровень</a:t>
            </a:r>
          </a:p>
          <a:p>
            <a:pPr lvl="2"/>
            <a:r>
              <a:rPr lang="uk-UA" noProof="0" smtClean="0"/>
              <a:t>Третий уровень</a:t>
            </a:r>
          </a:p>
          <a:p>
            <a:pPr lvl="3"/>
            <a:r>
              <a:rPr lang="uk-UA" noProof="0" smtClean="0"/>
              <a:t>Четвертый уровень</a:t>
            </a:r>
          </a:p>
          <a:p>
            <a:pPr lvl="4"/>
            <a:r>
              <a:rPr lang="uk-UA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2DF98FD-F232-493E-A165-2C684ED822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920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87434ED-C7DB-4ACA-9BAB-41DE90406CD5}" type="slidenum">
              <a:rPr lang="uk-UA" smtClean="0">
                <a:latin typeface="Arial" charset="0"/>
              </a:rPr>
              <a:pPr eaLnBrk="1" hangingPunct="1"/>
              <a:t>1</a:t>
            </a:fld>
            <a:endParaRPr lang="uk-UA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87F46C19-4C39-41C1-BE87-7DF96386AD2E}" type="slidenum">
              <a:rPr lang="uk-UA" smtClean="0">
                <a:latin typeface="Arial" charset="0"/>
              </a:rPr>
              <a:pPr eaLnBrk="1" hangingPunct="1"/>
              <a:t>2</a:t>
            </a:fld>
            <a:endParaRPr lang="uk-UA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B40EC14E-7596-4350-8996-9B29C91F4468}" type="slidenum">
              <a:rPr lang="uk-UA" smtClean="0">
                <a:latin typeface="Arial" charset="0"/>
              </a:rPr>
              <a:pPr eaLnBrk="1" hangingPunct="1"/>
              <a:t>9</a:t>
            </a:fld>
            <a:endParaRPr lang="uk-UA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uk-UA" noProof="0" smtClean="0"/>
              <a:t>Образец заголовка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uk-UA" noProof="0" smtClean="0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122D-7871-4C56-B76F-7B97AAD4D5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349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3FA2-0334-434B-886A-7F42EDDC51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73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0686B-DEC9-4122-829D-F3D9ECADB1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662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ECA0E-38CC-4EF5-807D-68084CE2D71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23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6967-61D1-49FB-B914-80A3E67B6B5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433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5A08-37B6-4598-B7A5-57BC59673A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444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8D120-A543-43AE-A706-39C689E621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62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E9039-E0B4-48B1-AE3A-EB2E4A9DC5B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54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FDCF-165F-42A9-AC1C-C9A52B0D62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831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042D7-ABD4-46AF-8FF5-2CB8009E866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6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2364-F936-4393-999A-E209242972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30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5059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062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068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070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071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072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8EB0E4-5EBA-406A-AB58-5D373F076AD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5654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i="1" dirty="0" smtClean="0">
                <a:solidFill>
                  <a:srgbClr val="FFFFCC"/>
                </a:solidFill>
              </a:rPr>
              <a:t/>
            </a:r>
            <a:br>
              <a:rPr lang="en-US" sz="4800" b="0" i="1" dirty="0" smtClean="0">
                <a:solidFill>
                  <a:srgbClr val="FFFFCC"/>
                </a:solidFill>
              </a:rPr>
            </a:br>
            <a:r>
              <a:rPr lang="uk-UA" sz="4800" b="0" i="1" dirty="0" smtClean="0">
                <a:solidFill>
                  <a:srgbClr val="FFFFCC"/>
                </a:solidFill>
              </a:rPr>
              <a:t>“</a:t>
            </a:r>
            <a:r>
              <a:rPr lang="uk-UA" sz="4800" b="0" i="1" u="sng" dirty="0" smtClean="0">
                <a:solidFill>
                  <a:srgbClr val="FFFFCC"/>
                </a:solidFill>
              </a:rPr>
              <a:t>Наркоманія</a:t>
            </a:r>
            <a:r>
              <a:rPr lang="uk-UA" sz="4800" b="0" i="1" dirty="0" smtClean="0">
                <a:solidFill>
                  <a:srgbClr val="FFFFCC"/>
                </a:solidFill>
              </a:rPr>
              <a:t> – небезпека ХХІ століття“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4438" y="4581525"/>
            <a:ext cx="6400800" cy="1752600"/>
          </a:xfrm>
        </p:spPr>
        <p:txBody>
          <a:bodyPr/>
          <a:lstStyle/>
          <a:p>
            <a:pPr algn="r" eaLnBrk="1" hangingPunct="1">
              <a:defRPr/>
            </a:pP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Підготували: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Підлітки-інструктори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Іщук </a:t>
            </a:r>
            <a:r>
              <a:rPr lang="uk-UA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Володимир та Іщук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Роман, </a:t>
            </a:r>
            <a:r>
              <a:rPr lang="uk-U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Софіюк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Ілона , Волохата Катя. </a:t>
            </a:r>
          </a:p>
        </p:txBody>
      </p:sp>
      <p:pic>
        <p:nvPicPr>
          <p:cNvPr id="2" name="Nirvana Cafe &amp; Govi - Dazzled By The L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L 0.25 0.33295  L 0.0 0.33295  L 0.0 0.0  Z" pathEditMode="relative" ptsTypes="">
                                      <p:cBhvr>
                                        <p:cTn id="8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4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685800" y="1447800"/>
            <a:ext cx="79248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97% наркоманів вперше попробовали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 наркотики у віці з 11 до 19 років</a:t>
            </a: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714375" y="5715000"/>
            <a:ext cx="736282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В середньому тривалість життя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ін'єкційного наркомана - 5–6 років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153984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00375"/>
            <a:ext cx="390683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762000" y="1295400"/>
            <a:ext cx="81534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Близько 120 тис. людей щорічно гинуть 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від наркоманії та її наслідків - 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300-330 чол. на добу </a:t>
            </a:r>
          </a:p>
        </p:txBody>
      </p:sp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157587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00438"/>
            <a:ext cx="38100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609600" y="1524000"/>
            <a:ext cx="79629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Тільки 2% наркоманів виліковуються,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інші 98% - гинуть,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 в основному не досягнувши 30-річного віку. </a:t>
            </a:r>
          </a:p>
        </p:txBody>
      </p:sp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Копия 092341e773db0967d475de1cce2bbb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146916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44672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990600" y="1752600"/>
            <a:ext cx="7620000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Більше половини засуджених – наркомани</a:t>
            </a: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  <p:sp>
        <p:nvSpPr>
          <p:cNvPr id="25605" name="Rectangle 5" descr="zona111"/>
          <p:cNvSpPr>
            <a:spLocks noChangeArrowheads="1"/>
          </p:cNvSpPr>
          <p:nvPr/>
        </p:nvSpPr>
        <p:spPr bwMode="auto">
          <a:xfrm>
            <a:off x="304800" y="2819400"/>
            <a:ext cx="3886200" cy="3048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animBg="1"/>
      <p:bldP spid="2560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1157678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39528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914400" y="1447800"/>
            <a:ext cx="72390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 spc="3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98% дітей, нарождених наркоманками  мають</a:t>
            </a:r>
          </a:p>
          <a:p>
            <a:pPr algn="ctr"/>
            <a:r>
              <a:rPr lang="ru-RU" sz="1600" b="1" kern="10" spc="3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  фізичні та психічні відхилення  </a:t>
            </a: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  <p:sp>
        <p:nvSpPr>
          <p:cNvPr id="26629" name="Rectangle 5" descr="408"/>
          <p:cNvSpPr>
            <a:spLocks noChangeArrowheads="1"/>
          </p:cNvSpPr>
          <p:nvPr/>
        </p:nvSpPr>
        <p:spPr bwMode="auto">
          <a:xfrm>
            <a:off x="838200" y="2590800"/>
            <a:ext cx="3429000" cy="40386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066800" y="1676400"/>
            <a:ext cx="7239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Україна займає I-е місце у Східній Європі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 за темпами росту ВІЧ-інфекції </a:t>
            </a:r>
          </a:p>
        </p:txBody>
      </p:sp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990600" y="3505200"/>
            <a:ext cx="7210425" cy="1104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Від загальної кількості  ВІЧ – інфікованих,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 наркомани становлять 88%</a:t>
            </a: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914400" y="5562600"/>
            <a:ext cx="731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В Україні 450 тис. молодих людей - </a:t>
            </a:r>
          </a:p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з подвійним діагнозом - ВІЧ - наркоманія </a:t>
            </a:r>
          </a:p>
        </p:txBody>
      </p:sp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365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Статистика…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/>
      <p:bldP spid="27652" grpId="0" animBg="1"/>
      <p:bldP spid="276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chemeClr val="bg2"/>
                </a:solidFill>
              </a:rPr>
              <a:t>Висновки: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eestyle Script" pitchFamily="66" charset="0"/>
              </a:rPr>
              <a:t>Отже, метою нашої роботи було показати, наскільки важливим є питання небезпеки залежності від наркотиків у нашому житті, наслідки якої є жахливими, і які спонукають нас задуматись над власним майбутнім і майбутнім наших близьких, особливо тих, хто стикався з цією проблемою.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9475" y="260350"/>
            <a:ext cx="554513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Використані ресурси: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en-US" sz="4000" b="1" i="1" smtClean="0"/>
              <a:t>wikiptdia.org</a:t>
            </a:r>
            <a:endParaRPr lang="uk-UA" sz="4000" b="1" i="1" smtClean="0"/>
          </a:p>
          <a:p>
            <a:pPr eaLnBrk="1" hangingPunct="1">
              <a:defRPr/>
            </a:pPr>
            <a:r>
              <a:rPr lang="uk-UA" sz="40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uk-UA" sz="4000" b="1" i="1" smtClean="0"/>
              <a:t> pti.kiev.ua 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uk-UA" sz="4000" b="1" i="1" smtClean="0"/>
              <a:t>navigator.rv.ua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uk-UA" sz="4000" b="1" i="1" smtClean="0"/>
              <a:t>poznayko.at.ua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chemeClr val="accent1"/>
                </a:solidFill>
              </a:rPr>
              <a:t>Зміст: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1.Наркоманія – небезпека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життя.</a:t>
            </a:r>
          </a:p>
          <a:p>
            <a:pPr eaLnBrk="1" hangingPunct="1">
              <a:defRPr/>
            </a:pP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2.Причини наркотичної залежності.</a:t>
            </a:r>
          </a:p>
          <a:p>
            <a:pPr eaLnBrk="1" hangingPunct="1">
              <a:defRPr/>
            </a:pP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3.Жахлива статистика розвитку хвороби.</a:t>
            </a:r>
          </a:p>
          <a:p>
            <a:pPr eaLnBrk="1" hangingPunct="1">
              <a:defRPr/>
            </a:pP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4.Використані ресурси.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429250" y="1752600"/>
            <a:ext cx="3714750" cy="48783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Використання 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наркотич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ї речовини 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пост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ійно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зам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інює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собо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ю природне 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зне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бол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ююче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що виробляється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нашим орган</a:t>
            </a:r>
            <a:r>
              <a:rPr lang="uk-UA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</a:t>
            </a:r>
            <a:r>
              <a:rPr lang="ru-R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змом…</a:t>
            </a:r>
          </a:p>
        </p:txBody>
      </p:sp>
      <p:sp>
        <p:nvSpPr>
          <p:cNvPr id="4" name="Овал 3"/>
          <p:cNvSpPr/>
          <p:nvPr/>
        </p:nvSpPr>
        <p:spPr>
          <a:xfrm>
            <a:off x="2071688" y="2428875"/>
            <a:ext cx="642937" cy="64293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714500" y="2000250"/>
            <a:ext cx="214313" cy="21431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43250" y="2928938"/>
            <a:ext cx="214313" cy="2143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286000" y="3286125"/>
            <a:ext cx="214313" cy="21431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928938" y="1928813"/>
            <a:ext cx="214312" cy="2143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28750" y="3357563"/>
            <a:ext cx="214313" cy="2143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00125" y="2786063"/>
            <a:ext cx="214313" cy="2143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233738" y="2233613"/>
            <a:ext cx="214312" cy="2143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57375" y="2428875"/>
            <a:ext cx="214313" cy="21431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571750" y="3714750"/>
            <a:ext cx="214313" cy="21431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17" name="WordArt 13"/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2162175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Звикання</a:t>
            </a:r>
          </a:p>
        </p:txBody>
      </p:sp>
      <p:sp>
        <p:nvSpPr>
          <p:cNvPr id="21518" name="WordArt 14"/>
          <p:cNvSpPr>
            <a:spLocks noChangeArrowheads="1" noChangeShapeType="1" noTextEdit="1"/>
          </p:cNvSpPr>
          <p:nvPr/>
        </p:nvSpPr>
        <p:spPr bwMode="auto">
          <a:xfrm>
            <a:off x="4648200" y="457200"/>
            <a:ext cx="4038600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Вплив на мозок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21517" grpId="0" animBg="1"/>
      <p:bldP spid="215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fg_ar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2"/>
          <a:stretch>
            <a:fillRect/>
          </a:stretch>
        </p:blipFill>
        <p:spPr bwMode="auto">
          <a:xfrm>
            <a:off x="468313" y="2420938"/>
            <a:ext cx="82073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fg_ro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6" b="35979"/>
          <a:stretch>
            <a:fillRect/>
          </a:stretch>
        </p:blipFill>
        <p:spPr bwMode="auto">
          <a:xfrm>
            <a:off x="468313" y="1628775"/>
            <a:ext cx="82073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fg_astrl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62500" r="31111" b="-278"/>
          <a:stretch>
            <a:fillRect/>
          </a:stretch>
        </p:blipFill>
        <p:spPr bwMode="auto">
          <a:xfrm>
            <a:off x="468313" y="5876925"/>
            <a:ext cx="82073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PH022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63" b="91597"/>
          <a:stretch>
            <a:fillRect/>
          </a:stretch>
        </p:blipFill>
        <p:spPr bwMode="auto">
          <a:xfrm>
            <a:off x="468313" y="4941888"/>
            <a:ext cx="82073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fg_hung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2"/>
          <a:stretch>
            <a:fillRect/>
          </a:stretch>
        </p:blipFill>
        <p:spPr bwMode="auto">
          <a:xfrm>
            <a:off x="468313" y="4149725"/>
            <a:ext cx="82073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fg_ro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r="33820" b="11945"/>
          <a:stretch>
            <a:fillRect/>
          </a:stretch>
        </p:blipFill>
        <p:spPr bwMode="auto">
          <a:xfrm>
            <a:off x="468313" y="3284538"/>
            <a:ext cx="82073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i="1" smtClean="0">
                <a:solidFill>
                  <a:schemeClr val="bg2"/>
                </a:solidFill>
              </a:rPr>
              <a:t>Механізм розвитку залежностей від наркотичних речовин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5106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2400" smtClean="0">
                <a:effectLst/>
              </a:rPr>
              <a:t>-Обмежуються можливості особистості в самореалізації</a:t>
            </a: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539750" y="2636838"/>
            <a:ext cx="7561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uk-UA" sz="2800">
                <a:latin typeface="Times New Roman" pitchFamily="18" charset="0"/>
              </a:rPr>
              <a:t>- Негативно впливає на стосунки між людьми</a:t>
            </a: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539750" y="3429000"/>
            <a:ext cx="4154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-"/>
              <a:tabLst>
                <a:tab pos="457200" algn="l"/>
              </a:tabLst>
            </a:pPr>
            <a:r>
              <a:rPr lang="uk-UA" sz="2800">
                <a:latin typeface="Times New Roman" pitchFamily="18" charset="0"/>
              </a:rPr>
              <a:t>Руйнує сімейний бюджет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468313" y="4076700"/>
            <a:ext cx="54530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Char char="-"/>
            </a:pPr>
            <a:r>
              <a:rPr lang="uk-UA" sz="2800">
                <a:latin typeface="Times New Roman" pitchFamily="18" charset="0"/>
              </a:rPr>
              <a:t>Створює конфліктні ситуації між </a:t>
            </a:r>
          </a:p>
          <a:p>
            <a:r>
              <a:rPr lang="uk-UA" sz="2800">
                <a:latin typeface="Times New Roman" pitchFamily="18" charset="0"/>
              </a:rPr>
              <a:t>особистістю і суспільством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468313" y="4941888"/>
            <a:ext cx="66278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-"/>
              <a:tabLst>
                <a:tab pos="457200" algn="l"/>
              </a:tabLst>
            </a:pPr>
            <a:r>
              <a:rPr lang="uk-UA" sz="2800">
                <a:latin typeface="Times New Roman" pitchFamily="18" charset="0"/>
              </a:rPr>
              <a:t>Веде то тенденції постійного збільшення </a:t>
            </a:r>
          </a:p>
          <a:p>
            <a:pPr>
              <a:buFont typeface="Times New Roman" pitchFamily="18" charset="0"/>
              <a:buNone/>
              <a:tabLst>
                <a:tab pos="457200" algn="l"/>
              </a:tabLst>
            </a:pPr>
            <a:r>
              <a:rPr lang="uk-UA" sz="2800">
                <a:latin typeface="Times New Roman" pitchFamily="18" charset="0"/>
              </a:rPr>
              <a:t>дози наркотику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539750" y="5876925"/>
            <a:ext cx="800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Times New Roman" pitchFamily="18" charset="0"/>
              <a:buChar char="-"/>
              <a:tabLst>
                <a:tab pos="457200" algn="l"/>
              </a:tabLst>
            </a:pPr>
            <a:r>
              <a:rPr lang="uk-UA" sz="2800">
                <a:latin typeface="Times New Roman" pitchFamily="18" charset="0"/>
              </a:rPr>
              <a:t>Спричиняє психологічну і фізіологічну залежність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 build="p"/>
      <p:bldP spid="53258" grpId="0"/>
      <p:bldP spid="53259" grpId="0"/>
      <p:bldP spid="53260" grpId="0"/>
      <p:bldP spid="53261" grpId="0"/>
      <p:bldP spid="532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0825" y="2852738"/>
            <a:ext cx="4572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FFFF"/>
                </a:solidFill>
                <a:latin typeface="Calibri" pitchFamily="34" charset="0"/>
              </a:rPr>
              <a:t> 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Деякі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люди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вважають, що</a:t>
            </a:r>
          </a:p>
          <a:p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“в жи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тті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потрібно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все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 с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проб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у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ват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и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”, в том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рахунку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і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наркотики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. Небезпека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наркотик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і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в в таких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випадках 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недооц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і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н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ює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т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ь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ся,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адже 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таким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е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кспериментаторам не приходит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ь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 в голову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стрибнути з 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десятого 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поверху або лягти 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на рельс</a:t>
            </a:r>
            <a:r>
              <a:rPr lang="uk-UA" sz="2400" b="1">
                <a:solidFill>
                  <a:schemeClr val="accent1"/>
                </a:solidFill>
                <a:latin typeface="Calibri" pitchFamily="34" charset="0"/>
              </a:rPr>
              <a:t>и</a:t>
            </a:r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7172" name="WordArt 9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916238" y="1628775"/>
            <a:ext cx="3524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Заради цікавості...</a:t>
            </a:r>
          </a:p>
        </p:txBody>
      </p:sp>
      <p:sp>
        <p:nvSpPr>
          <p:cNvPr id="7173" name="WordArt 10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3240087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Чому???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/>
          </p:cNvSpPr>
          <p:nvPr/>
        </p:nvSpPr>
        <p:spPr bwMode="auto">
          <a:xfrm>
            <a:off x="304800" y="2743200"/>
            <a:ext cx="5334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3000">
                <a:solidFill>
                  <a:srgbClr val="00FFFF"/>
                </a:solidFill>
                <a:latin typeface="Calibri" pitchFamily="34" charset="0"/>
              </a:rPr>
              <a:t>    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Стремл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іння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до задоволення дуже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характерн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е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для 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людини.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Але пошуки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нас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олоди за допомогою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наркотик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і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в при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з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водят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ь до того, що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відчуття 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“кайф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у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” ста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є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все менше, а тяж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ких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 проблем - все б</a:t>
            </a:r>
            <a:r>
              <a:rPr lang="uk-UA" sz="3000" b="1">
                <a:solidFill>
                  <a:schemeClr val="accent1"/>
                </a:solidFill>
                <a:latin typeface="Calibri" pitchFamily="34" charset="0"/>
              </a:rPr>
              <a:t>і</a:t>
            </a:r>
            <a:r>
              <a:rPr lang="ru-RU" sz="3000" b="1">
                <a:solidFill>
                  <a:schemeClr val="accent1"/>
                </a:solidFill>
                <a:latin typeface="Calibri" pitchFamily="34" charset="0"/>
              </a:rPr>
              <a:t>льше.</a:t>
            </a:r>
          </a:p>
        </p:txBody>
      </p:sp>
      <p:sp>
        <p:nvSpPr>
          <p:cNvPr id="8196" name="WordArt 7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3240087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Чому???</a:t>
            </a:r>
          </a:p>
        </p:txBody>
      </p:sp>
      <p:sp>
        <p:nvSpPr>
          <p:cNvPr id="8197" name="WordArt 9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771775" y="1628775"/>
            <a:ext cx="4191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Заради задоволення...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838200" y="3886200"/>
            <a:ext cx="546735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Можливість разібратися в собі</a:t>
            </a: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838200" y="4724400"/>
            <a:ext cx="68294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Можливість развитку своїх здібностей </a:t>
            </a: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838200" y="5638800"/>
            <a:ext cx="76295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/>
                <a:cs typeface="Arial"/>
              </a:rPr>
              <a:t>Можливість подивитися на себе зі сторони</a:t>
            </a:r>
          </a:p>
        </p:txBody>
      </p:sp>
      <p:sp>
        <p:nvSpPr>
          <p:cNvPr id="49159" name="Rectangle 7" descr="62460"/>
          <p:cNvSpPr>
            <a:spLocks noChangeArrowheads="1"/>
          </p:cNvSpPr>
          <p:nvPr/>
        </p:nvSpPr>
        <p:spPr bwMode="auto">
          <a:xfrm>
            <a:off x="6629400" y="1371600"/>
            <a:ext cx="2209800" cy="27432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3" name="WordArt 8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3240087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Чому???</a:t>
            </a:r>
          </a:p>
        </p:txBody>
      </p:sp>
      <p:sp>
        <p:nvSpPr>
          <p:cNvPr id="9224" name="WordArt 1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692275" y="1773238"/>
            <a:ext cx="4176713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Заради втіхи...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 animBg="1"/>
      <p:bldP spid="49157" grpId="0" animBg="1"/>
      <p:bldP spid="491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1563" y="2286000"/>
            <a:ext cx="7843837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uk-UA" sz="2400" b="1">
                <a:solidFill>
                  <a:srgbClr val="00FFFF"/>
                </a:solidFill>
                <a:latin typeface="Calibri" pitchFamily="34" charset="0"/>
              </a:rPr>
              <a:t>     </a:t>
            </a:r>
            <a:r>
              <a:rPr lang="uk-UA" sz="2400" b="1">
                <a:latin typeface="Calibri" pitchFamily="34" charset="0"/>
              </a:rPr>
              <a:t>Тому, що вже мають:</a:t>
            </a:r>
          </a:p>
          <a:p>
            <a:pPr eaLnBrk="1" hangingPunct="1"/>
            <a:r>
              <a:rPr lang="uk-UA" sz="2400" b="1">
                <a:latin typeface="Calibri" pitchFamily="34" charset="0"/>
              </a:rPr>
              <a:t>- щастя</a:t>
            </a:r>
            <a:r>
              <a:rPr lang="ru-RU" sz="2400" b="1">
                <a:latin typeface="Calibri" pitchFamily="34" charset="0"/>
              </a:rPr>
              <a:t> р</a:t>
            </a:r>
            <a:r>
              <a:rPr lang="uk-UA" sz="2400" b="1">
                <a:latin typeface="Calibri" pitchFamily="34" charset="0"/>
              </a:rPr>
              <a:t>і</a:t>
            </a:r>
            <a:r>
              <a:rPr lang="ru-RU" sz="2400" b="1">
                <a:latin typeface="Calibri" pitchFamily="34" charset="0"/>
              </a:rPr>
              <a:t>дн</a:t>
            </a:r>
            <a:r>
              <a:rPr lang="uk-UA" sz="2400" b="1">
                <a:latin typeface="Calibri" pitchFamily="34" charset="0"/>
              </a:rPr>
              <a:t>и</a:t>
            </a:r>
            <a:r>
              <a:rPr lang="ru-RU" sz="2400" b="1">
                <a:latin typeface="Calibri" pitchFamily="34" charset="0"/>
              </a:rPr>
              <a:t>х </a:t>
            </a:r>
            <a:r>
              <a:rPr lang="uk-UA" sz="2400" b="1">
                <a:latin typeface="Calibri" pitchFamily="34" charset="0"/>
              </a:rPr>
              <a:t>та</a:t>
            </a:r>
            <a:r>
              <a:rPr lang="ru-RU" sz="2400" b="1">
                <a:latin typeface="Calibri" pitchFamily="34" charset="0"/>
              </a:rPr>
              <a:t> близ</a:t>
            </a:r>
            <a:r>
              <a:rPr lang="uk-UA" sz="2400" b="1">
                <a:latin typeface="Calibri" pitchFamily="34" charset="0"/>
              </a:rPr>
              <a:t>ь</a:t>
            </a:r>
            <a:r>
              <a:rPr lang="ru-RU" sz="2400" b="1">
                <a:latin typeface="Calibri" pitchFamily="34" charset="0"/>
              </a:rPr>
              <a:t>ких</a:t>
            </a:r>
            <a:r>
              <a:rPr lang="uk-UA" sz="2400" b="1">
                <a:latin typeface="Calibri" pitchFamily="34" charset="0"/>
              </a:rPr>
              <a:t>;</a:t>
            </a:r>
            <a:endParaRPr lang="ru-RU" sz="2400" b="1">
              <a:latin typeface="Calibri" pitchFamily="34" charset="0"/>
            </a:endParaRPr>
          </a:p>
          <a:p>
            <a:pPr eaLnBrk="1" hangingPunct="1"/>
            <a:r>
              <a:rPr lang="uk-UA" sz="2400" b="1">
                <a:latin typeface="Calibri" pitchFamily="34" charset="0"/>
              </a:rPr>
              <a:t>- вдалий</a:t>
            </a:r>
            <a:r>
              <a:rPr lang="ru-RU" sz="2400" b="1">
                <a:latin typeface="Calibri" pitchFamily="34" charset="0"/>
              </a:rPr>
              <a:t> </a:t>
            </a:r>
            <a:r>
              <a:rPr lang="uk-UA" sz="2400" b="1">
                <a:latin typeface="Calibri" pitchFamily="34" charset="0"/>
              </a:rPr>
              <a:t>шлюб;</a:t>
            </a:r>
            <a:endParaRPr lang="ru-RU" sz="2400" b="1">
              <a:latin typeface="Calibri" pitchFamily="34" charset="0"/>
            </a:endParaRPr>
          </a:p>
          <a:p>
            <a:pPr eaLnBrk="1" hangingPunct="1"/>
            <a:r>
              <a:rPr lang="uk-UA" sz="2400" b="1">
                <a:latin typeface="Calibri" pitchFamily="34" charset="0"/>
              </a:rPr>
              <a:t>- к</a:t>
            </a:r>
            <a:r>
              <a:rPr lang="ru-RU" sz="2400" b="1">
                <a:latin typeface="Calibri" pitchFamily="34" charset="0"/>
              </a:rPr>
              <a:t>ар</a:t>
            </a:r>
            <a:r>
              <a:rPr lang="en-US" sz="2400" b="1">
                <a:latin typeface="Calibri" pitchFamily="34" charset="0"/>
              </a:rPr>
              <a:t>’</a:t>
            </a:r>
            <a:r>
              <a:rPr lang="uk-UA" sz="2400" b="1">
                <a:latin typeface="Calibri" pitchFamily="34" charset="0"/>
              </a:rPr>
              <a:t>є</a:t>
            </a:r>
            <a:r>
              <a:rPr lang="ru-RU" sz="2400" b="1">
                <a:latin typeface="Calibri" pitchFamily="34" charset="0"/>
              </a:rPr>
              <a:t>ра</a:t>
            </a:r>
            <a:r>
              <a:rPr lang="uk-UA" sz="2400" b="1">
                <a:latin typeface="Calibri" pitchFamily="34" charset="0"/>
              </a:rPr>
              <a:t>;</a:t>
            </a:r>
            <a:endParaRPr lang="ru-RU" sz="2400" b="1">
              <a:latin typeface="Calibri" pitchFamily="34" charset="0"/>
            </a:endParaRPr>
          </a:p>
          <a:p>
            <a:pPr eaLnBrk="1" hangingPunct="1"/>
            <a:r>
              <a:rPr lang="uk-UA" sz="2400" b="1">
                <a:latin typeface="Calibri" pitchFamily="34" charset="0"/>
              </a:rPr>
              <a:t>- п</a:t>
            </a:r>
            <a:r>
              <a:rPr lang="ru-RU" sz="2400" b="1">
                <a:latin typeface="Calibri" pitchFamily="34" charset="0"/>
              </a:rPr>
              <a:t>опулярн</a:t>
            </a:r>
            <a:r>
              <a:rPr lang="uk-UA" sz="2400" b="1">
                <a:latin typeface="Calibri" pitchFamily="34" charset="0"/>
              </a:rPr>
              <a:t>і</a:t>
            </a:r>
            <a:r>
              <a:rPr lang="ru-RU" sz="2400" b="1">
                <a:latin typeface="Calibri" pitchFamily="34" charset="0"/>
              </a:rPr>
              <a:t>сть</a:t>
            </a:r>
            <a:r>
              <a:rPr lang="uk-UA" sz="2400" b="1">
                <a:latin typeface="Calibri" pitchFamily="34" charset="0"/>
              </a:rPr>
              <a:t> і слава;</a:t>
            </a:r>
            <a:endParaRPr lang="ru-RU" sz="2400" b="1"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uk-UA" sz="2400" b="1">
                <a:latin typeface="Calibri" pitchFamily="34" charset="0"/>
              </a:rPr>
              <a:t> гроші;</a:t>
            </a:r>
            <a:r>
              <a:rPr lang="ru-RU" sz="2400" b="1">
                <a:latin typeface="Calibri" pitchFamily="34" charset="0"/>
              </a:rPr>
              <a:t> </a:t>
            </a:r>
            <a:endParaRPr lang="uk-UA" sz="2400" b="1"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uk-UA" sz="2400" b="1">
                <a:latin typeface="Calibri" pitchFamily="34" charset="0"/>
              </a:rPr>
              <a:t> вдалий</a:t>
            </a:r>
            <a:r>
              <a:rPr lang="ru-RU" sz="2400" b="1">
                <a:latin typeface="Calibri" pitchFamily="34" charset="0"/>
              </a:rPr>
              <a:t> в</a:t>
            </a:r>
            <a:r>
              <a:rPr lang="uk-UA" sz="2400" b="1">
                <a:latin typeface="Calibri" pitchFamily="34" charset="0"/>
              </a:rPr>
              <a:t>и</a:t>
            </a:r>
            <a:r>
              <a:rPr lang="ru-RU" sz="2400" b="1">
                <a:latin typeface="Calibri" pitchFamily="34" charset="0"/>
              </a:rPr>
              <a:t>б</a:t>
            </a:r>
            <a:r>
              <a:rPr lang="uk-UA" sz="2400" b="1">
                <a:latin typeface="Calibri" pitchFamily="34" charset="0"/>
              </a:rPr>
              <a:t>і</a:t>
            </a:r>
            <a:r>
              <a:rPr lang="ru-RU" sz="2400" b="1">
                <a:latin typeface="Calibri" pitchFamily="34" charset="0"/>
              </a:rPr>
              <a:t>р профе</a:t>
            </a:r>
            <a:r>
              <a:rPr lang="uk-UA" sz="2400" b="1">
                <a:latin typeface="Calibri" pitchFamily="34" charset="0"/>
              </a:rPr>
              <a:t>сії;</a:t>
            </a:r>
            <a:endParaRPr lang="ru-RU" sz="2400" b="1">
              <a:latin typeface="Calibri" pitchFamily="34" charset="0"/>
            </a:endParaRPr>
          </a:p>
          <a:p>
            <a:pPr eaLnBrk="1" hangingPunct="1"/>
            <a:r>
              <a:rPr lang="uk-UA" sz="2400" b="1">
                <a:latin typeface="Calibri" pitchFamily="34" charset="0"/>
              </a:rPr>
              <a:t>- х</a:t>
            </a:r>
            <a:r>
              <a:rPr lang="ru-RU" sz="2400" b="1">
                <a:latin typeface="Calibri" pitchFamily="34" charset="0"/>
              </a:rPr>
              <a:t>орош</a:t>
            </a:r>
            <a:r>
              <a:rPr lang="uk-UA" sz="2400" b="1">
                <a:latin typeface="Calibri" pitchFamily="34" charset="0"/>
              </a:rPr>
              <a:t>і</a:t>
            </a:r>
            <a:r>
              <a:rPr lang="ru-RU" sz="2400" b="1">
                <a:latin typeface="Calibri" pitchFamily="34" charset="0"/>
              </a:rPr>
              <a:t> друз</a:t>
            </a:r>
            <a:r>
              <a:rPr lang="uk-UA" sz="2400" b="1">
                <a:latin typeface="Calibri" pitchFamily="34" charset="0"/>
              </a:rPr>
              <a:t>і;</a:t>
            </a:r>
            <a:endParaRPr lang="ru-RU" sz="2400" b="1">
              <a:latin typeface="Calibri" pitchFamily="34" charset="0"/>
            </a:endParaRPr>
          </a:p>
          <a:p>
            <a:pPr eaLnBrk="1" hangingPunct="1"/>
            <a:r>
              <a:rPr lang="uk-UA" sz="2400" b="1">
                <a:latin typeface="Calibri" pitchFamily="34" charset="0"/>
              </a:rPr>
              <a:t>- к</a:t>
            </a:r>
            <a:r>
              <a:rPr lang="ru-RU" sz="2400" b="1">
                <a:latin typeface="Calibri" pitchFamily="34" charset="0"/>
              </a:rPr>
              <a:t>омфорт</a:t>
            </a:r>
            <a:r>
              <a:rPr lang="uk-UA" sz="2400" b="1">
                <a:latin typeface="Calibri" pitchFamily="34" charset="0"/>
              </a:rPr>
              <a:t>;</a:t>
            </a:r>
            <a:endParaRPr lang="ru-RU" sz="2400" b="1"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uk-UA" sz="2400" b="1">
                <a:latin typeface="Calibri" pitchFamily="34" charset="0"/>
              </a:rPr>
              <a:t> подорожі; </a:t>
            </a:r>
          </a:p>
          <a:p>
            <a:pPr eaLnBrk="1" hangingPunct="1">
              <a:buFontTx/>
              <a:buChar char="-"/>
            </a:pPr>
            <a:r>
              <a:rPr lang="uk-UA" sz="2400" b="1">
                <a:latin typeface="Calibri" pitchFamily="34" charset="0"/>
              </a:rPr>
              <a:t> к</a:t>
            </a:r>
            <a:r>
              <a:rPr lang="ru-RU" sz="2400" b="1">
                <a:latin typeface="Calibri" pitchFamily="34" charset="0"/>
              </a:rPr>
              <a:t>расива</a:t>
            </a:r>
            <a:r>
              <a:rPr lang="uk-UA" sz="2400" b="1">
                <a:latin typeface="Calibri" pitchFamily="34" charset="0"/>
              </a:rPr>
              <a:t> зовнішність…</a:t>
            </a:r>
            <a:endParaRPr lang="ru-RU" sz="2400" b="1">
              <a:latin typeface="Calibri" pitchFamily="34" charset="0"/>
            </a:endParaRPr>
          </a:p>
        </p:txBody>
      </p:sp>
      <p:sp>
        <p:nvSpPr>
          <p:cNvPr id="10243" name="WordArt 7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3240087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Чому???</a:t>
            </a:r>
          </a:p>
        </p:txBody>
      </p:sp>
      <p:sp>
        <p:nvSpPr>
          <p:cNvPr id="10244" name="WordArt 1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4211638" y="1196975"/>
            <a:ext cx="397986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Відсутність мети...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79438" y="1714500"/>
            <a:ext cx="8094662" cy="11858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8 %</a:t>
            </a:r>
            <a:r>
              <a:rPr lang="uk-UA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українців у віці від 11 до 20 років щодня вживають наркотики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39261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</a:rPr>
              <a:t>Статистика…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28625" y="2786063"/>
            <a:ext cx="84010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sz="3200">
                <a:solidFill>
                  <a:srgbClr val="FFFF00"/>
                </a:solidFill>
                <a:latin typeface="Calibri" pitchFamily="34" charset="0"/>
              </a:rPr>
              <a:t>14%</a:t>
            </a:r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  не менше двох разів на місяць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28625" y="3357563"/>
            <a:ext cx="84010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uk-UA" sz="3200">
                <a:solidFill>
                  <a:srgbClr val="FFFF00"/>
                </a:solidFill>
                <a:latin typeface="Calibri" pitchFamily="34" charset="0"/>
              </a:rPr>
              <a:t>23%</a:t>
            </a:r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 - інколи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9063" y="4549775"/>
            <a:ext cx="54292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uk-UA" sz="2400">
                <a:solidFill>
                  <a:srgbClr val="D9D9D9"/>
                </a:solidFill>
                <a:latin typeface="Calibri" pitchFamily="34" charset="0"/>
              </a:rPr>
              <a:t>Середній вік вживання наркотиків за останні 10 років знизився  до 11 років. Нерідко бувають випадки, коли наркоманами стають діти шкільного і дошкільного віку.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Сотрудничество">
  <a:themeElements>
    <a:clrScheme name="Сотрудничество 3">
      <a:dk1>
        <a:srgbClr val="000000"/>
      </a:dk1>
      <a:lt1>
        <a:srgbClr val="E0EBF6"/>
      </a:lt1>
      <a:dk2>
        <a:srgbClr val="77A4AF"/>
      </a:dk2>
      <a:lt2>
        <a:srgbClr val="F3F7FB"/>
      </a:lt2>
      <a:accent1>
        <a:srgbClr val="B9C4D7"/>
      </a:accent1>
      <a:accent2>
        <a:srgbClr val="B1A1C5"/>
      </a:accent2>
      <a:accent3>
        <a:srgbClr val="EDF3FA"/>
      </a:accent3>
      <a:accent4>
        <a:srgbClr val="000000"/>
      </a:accent4>
      <a:accent5>
        <a:srgbClr val="D9DEE8"/>
      </a:accent5>
      <a:accent6>
        <a:srgbClr val="A091B2"/>
      </a:accent6>
      <a:hlink>
        <a:srgbClr val="3F2FB5"/>
      </a:hlink>
      <a:folHlink>
        <a:srgbClr val="318944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90</TotalTime>
  <Words>526</Words>
  <Application>Microsoft Office PowerPoint</Application>
  <PresentationFormat>Экран (4:3)</PresentationFormat>
  <Paragraphs>84</Paragraphs>
  <Slides>17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Сотрудничество</vt:lpstr>
      <vt:lpstr> “Наркоманія – небезпека ХХІ століття“</vt:lpstr>
      <vt:lpstr>Зміст:</vt:lpstr>
      <vt:lpstr>Презентация PowerPoint</vt:lpstr>
      <vt:lpstr>Механізм розвитку залежностей від наркотичних речовин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Висновки:</vt:lpstr>
      <vt:lpstr>Використані ресурси:</vt:lpstr>
    </vt:vector>
  </TitlesOfParts>
  <Company>82792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Vanya&amp;Ruslan</dc:creator>
  <cp:lastModifiedBy>Admin</cp:lastModifiedBy>
  <cp:revision>16</cp:revision>
  <dcterms:created xsi:type="dcterms:W3CDTF">2010-05-18T21:30:12Z</dcterms:created>
  <dcterms:modified xsi:type="dcterms:W3CDTF">2012-10-13T13:35:45Z</dcterms:modified>
</cp:coreProperties>
</file>