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4" r:id="rId2"/>
    <p:sldMasterId id="2147483902" r:id="rId3"/>
    <p:sldMasterId id="2147483914" r:id="rId4"/>
    <p:sldMasterId id="2147483938" r:id="rId5"/>
    <p:sldMasterId id="2147483974" r:id="rId6"/>
    <p:sldMasterId id="2147484253" r:id="rId7"/>
  </p:sldMasterIdLst>
  <p:sldIdLst>
    <p:sldId id="256" r:id="rId8"/>
    <p:sldId id="299" r:id="rId9"/>
    <p:sldId id="300" r:id="rId10"/>
    <p:sldId id="309" r:id="rId11"/>
    <p:sldId id="301" r:id="rId12"/>
    <p:sldId id="302" r:id="rId13"/>
    <p:sldId id="322" r:id="rId14"/>
    <p:sldId id="324" r:id="rId15"/>
    <p:sldId id="306" r:id="rId16"/>
    <p:sldId id="307" r:id="rId17"/>
    <p:sldId id="308" r:id="rId18"/>
    <p:sldId id="312" r:id="rId19"/>
    <p:sldId id="310" r:id="rId20"/>
    <p:sldId id="325" r:id="rId21"/>
    <p:sldId id="315" r:id="rId22"/>
    <p:sldId id="277" r:id="rId23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9900"/>
    <a:srgbClr val="FFFF00"/>
    <a:srgbClr val="003399"/>
    <a:srgbClr val="0000CC"/>
    <a:srgbClr val="000000"/>
    <a:srgbClr val="FFFF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673" autoAdjust="0"/>
  </p:normalViewPr>
  <p:slideViewPr>
    <p:cSldViewPr>
      <p:cViewPr varScale="1">
        <p:scale>
          <a:sx n="102" d="100"/>
          <a:sy n="102" d="100"/>
        </p:scale>
        <p:origin x="-2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F6A63-29D8-402D-9189-B20C818F52B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345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C243B-D39F-480D-84CB-D511888030F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770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4947C-420D-428A-B6ED-A8CB6F63335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6265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 h 154"/>
                  <a:gd name="T2" fmla="*/ 0 w 144"/>
                  <a:gd name="T3" fmla="*/ 1 h 154"/>
                  <a:gd name="T4" fmla="*/ 1 w 144"/>
                  <a:gd name="T5" fmla="*/ 1 h 154"/>
                  <a:gd name="T6" fmla="*/ 0 w 144"/>
                  <a:gd name="T7" fmla="*/ 0 h 154"/>
                  <a:gd name="T8" fmla="*/ 1 w 144"/>
                  <a:gd name="T9" fmla="*/ 0 h 154"/>
                  <a:gd name="T10" fmla="*/ 1 w 144"/>
                  <a:gd name="T11" fmla="*/ 0 h 154"/>
                  <a:gd name="T12" fmla="*/ 1 w 144"/>
                  <a:gd name="T13" fmla="*/ 0 h 154"/>
                  <a:gd name="T14" fmla="*/ 1 w 144"/>
                  <a:gd name="T15" fmla="*/ 0 h 154"/>
                  <a:gd name="T16" fmla="*/ 0 w 144"/>
                  <a:gd name="T17" fmla="*/ 0 h 154"/>
                  <a:gd name="T18" fmla="*/ 1 w 144"/>
                  <a:gd name="T19" fmla="*/ 1 h 154"/>
                  <a:gd name="T20" fmla="*/ 0 w 144"/>
                  <a:gd name="T21" fmla="*/ 1 h 154"/>
                  <a:gd name="T22" fmla="*/ 0 w 144"/>
                  <a:gd name="T23" fmla="*/ 1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5544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/>
            </a:lvl1pPr>
          </a:lstStyle>
          <a:p>
            <a:pPr lvl="0"/>
            <a:r>
              <a:rPr lang="uk-UA" noProof="0" smtClean="0"/>
              <a:t>Зразок заголовка</a:t>
            </a:r>
          </a:p>
        </p:txBody>
      </p:sp>
      <p:sp>
        <p:nvSpPr>
          <p:cNvPr id="5545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uk-UA" noProof="0" smtClean="0"/>
              <a:t>Зразок підзаголовка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A9C5427-896B-42B7-8FEF-A442AA5C26C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6030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C3850-9D5E-4DDE-8ABD-7DCB743EB7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1754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69E97-E2B0-481F-9A2D-BEA50617364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014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17D77-4B1D-4B77-A302-FF3A2AD9684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6652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36083-FC26-4FB9-81A9-E652A8FA33F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5377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61C58-34B5-437E-A7AA-F43058D11AB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276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7EA43-CB01-47C8-A29F-9AF8C388237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978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80000-3570-457E-AC89-F916510DDA4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6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DCBFD-CE53-4402-84EB-E3DD6BE77AB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4963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B7896-044E-45EE-A7F5-C5C0CABCB67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0734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738F0-D647-4501-B3EA-1E8893A664F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1743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56894-5FB8-48A1-834C-6F62EEDB0BC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572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C8A97FE-DFBA-40E1-937B-AD85A2FB04B2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AE46709-386B-4B8B-AAEC-3F0FB937C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27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40944B7-FBAD-4132-AB3C-C4D3B6A0E324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3C0EBE6-BE72-4C40-86AD-7AAF48A323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37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F1BDE75-1201-407F-BFC2-7C5D74DA7DD1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6FAEED2-DD6E-421D-8335-514BC973B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958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8756B37-7A25-4F09-BE20-C8636ECA869A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69A49CD-2B77-4224-B616-67D33D95CB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79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3AAEBA5-AB7A-41CE-8886-08322472DFDE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00EDE2D-B063-4735-A17C-D1B9612BD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05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0B7654B-D506-4C3C-BF66-F20ACBE2D4BC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36CD961-B0CB-4548-91B8-7EFF49428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93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4665B3F-248D-47E6-985C-C89551184C21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2194DE5-45B9-4D53-A5BE-B975DD7A4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8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B2E98-AA66-45FA-8952-96B7B166A45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7868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92667BE-6865-4E30-A145-2752BA378BF3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66BB982-C7CB-44B8-BA4C-48EEBF984E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17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2F69CF4-240F-4F6F-A676-A4CE7A6CCB3C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1D332C3-1762-469C-9D5E-FFF4CE0D1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47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0B7A345-E135-4BB0-AAE2-BEF05B5D9BC1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BD3A338-3B33-41AD-B335-ACA965B61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781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EEFA56B-5BFF-42D7-B966-4EAB40CCF232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D4757F3-6751-4377-9831-D5E366F17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89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E96D7-8E7E-4DCC-8000-1D3883BAD96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3935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362B6-4676-4428-84DF-522C58124A1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4702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7701-22D4-48BB-9175-EB994F3FBFA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619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7B881-647D-4DE8-B0BE-1ECE5332A97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5235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007D0-AF25-4A44-900B-23E74B2F1D2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6409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D9801-FF11-4FF3-9FB0-A0D58D5B4A0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957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D1F2A-9829-4913-A5FA-F88FCAFBE9C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45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DBB93-BA82-444D-B936-D481423EB3A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498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50E5A-6FED-4F4A-817F-067CC37CCDA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6921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754D6-F58C-4036-999E-2B0856FC5EC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299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97D0-4468-4532-ACA5-1E35B878B4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9378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E9032-F0C5-4222-B8CD-FAF46AC56C7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1971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35372-C0ED-4E20-8BA2-80C30584C74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2883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EE70-EFD9-407A-9E6A-2CE8F1CA443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5573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pic>
        <p:nvPicPr>
          <p:cNvPr id="5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/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62DE8-B47B-4C56-9336-68ED08447FE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1785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CABA6-F277-4618-ABC8-FA4E38EF2B2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5711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91440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78DDC-D745-478A-8ACB-18D95FA9E8A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02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719A7-1B2B-4E1C-9A87-47F4F02174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3560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A3F75-EC49-441C-B431-9E6A6E4246A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32312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06145-0D7D-403A-A428-105EB576A3A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70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E9564-48EA-4600-8FBC-6339F8D3CB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957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9"/>
          <p:cNvSpPr/>
          <p:nvPr/>
        </p:nvSpPr>
        <p:spPr>
          <a:xfrm>
            <a:off x="1463675" y="1847850"/>
            <a:ext cx="3089275" cy="3089275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 rtlCol="0"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8E60-ED79-469C-B97A-A5334770222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4345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BBB2-A3E9-43C8-8438-3E2190699F1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22657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B023B-D7D2-4519-91DB-04B0573CFB9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7869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573D6-5FDD-427F-9612-D92A7AE5372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1725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C4E94-FEBD-43BE-8185-60F34326364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6433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4181A-3617-4B66-A139-081D649DA5D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1189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E58B7-9E22-4C0E-97EE-DAE1EEFF6BD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633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437DE-F0F8-4F92-A566-F314FFB3A81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207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B461B-98C8-4E3A-A2A6-91D8942AE7C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3830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4A1AE-876C-4E31-82D5-322BF3EE8DD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819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2EE28-4954-4654-83FA-F56C2A66388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62304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05490-BCBF-4900-B749-20434308082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4137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7D63E-94BD-42D4-95F0-2A39EB5FF30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5919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CEFA7-0042-4A01-B15A-7E6EF57C3FE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246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EB99C-D3F7-4533-BDCC-3A05D2D04E6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92029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E230-A690-4B12-A542-A47B8D1BCCC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8939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CFD74-C37E-40E6-A9A0-58D2098374A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6188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6E10B-79DC-4140-9D3B-5AC764496A0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619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02BB5-9DB3-48A4-B35E-A6E5C5A106D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01169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8378-3F22-41CE-A012-FF70537A32A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420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E9B67-9815-4A18-AD8D-527016A4616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3468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C6C6B-2831-4E58-8FF2-110F11A9F06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84938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C422E-5E58-4BAD-9916-DCE4C6A36BC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8409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3297B-427E-4FCB-BD10-75258252D18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660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E173-F05E-42DF-B5F6-64A668A0027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98217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07DA1-F14D-4A0F-9901-8CA00DFFA79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5359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C2897-159F-4F1C-9886-F5689084B46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967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13EFF-6C87-41CB-BDD2-6B39FD864B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70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3F223-2B65-4C20-AE84-CD2B22D0926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557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EFAF27F-A500-486D-B590-28E1F6F6AB8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2056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193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4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5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6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7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8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9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00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01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02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03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04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05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57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05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7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 h 154"/>
                  <a:gd name="T2" fmla="*/ 0 w 144"/>
                  <a:gd name="T3" fmla="*/ 1 h 154"/>
                  <a:gd name="T4" fmla="*/ 1 w 144"/>
                  <a:gd name="T5" fmla="*/ 1 h 154"/>
                  <a:gd name="T6" fmla="*/ 0 w 144"/>
                  <a:gd name="T7" fmla="*/ 0 h 154"/>
                  <a:gd name="T8" fmla="*/ 1 w 144"/>
                  <a:gd name="T9" fmla="*/ 0 h 154"/>
                  <a:gd name="T10" fmla="*/ 1 w 144"/>
                  <a:gd name="T11" fmla="*/ 0 h 154"/>
                  <a:gd name="T12" fmla="*/ 1 w 144"/>
                  <a:gd name="T13" fmla="*/ 0 h 154"/>
                  <a:gd name="T14" fmla="*/ 1 w 144"/>
                  <a:gd name="T15" fmla="*/ 0 h 154"/>
                  <a:gd name="T16" fmla="*/ 0 w 144"/>
                  <a:gd name="T17" fmla="*/ 0 h 154"/>
                  <a:gd name="T18" fmla="*/ 1 w 144"/>
                  <a:gd name="T19" fmla="*/ 1 h 154"/>
                  <a:gd name="T20" fmla="*/ 0 w 144"/>
                  <a:gd name="T21" fmla="*/ 1 h 154"/>
                  <a:gd name="T22" fmla="*/ 0 w 144"/>
                  <a:gd name="T23" fmla="*/ 1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42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42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5442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5442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442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442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2D2E9BE5-715B-48D8-B95C-5A4241E6C02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442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38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168E3F8-9E97-4F19-A760-23155D892519}" type="datetimeFigureOut">
              <a:rPr lang="ru-RU"/>
              <a:pPr>
                <a:defRPr/>
              </a:pPr>
              <a:t>13.10.2012</a:t>
            </a:fld>
            <a:endParaRPr lang="ru-RU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C95D54D-54DE-48E7-A8D4-79F7C5745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47B68B8-1675-41D5-9452-ABE87D56172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window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057400"/>
            <a:ext cx="6400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rgbClr val="9E8E5C">
                    <a:lumMod val="60000"/>
                    <a:lumOff val="40000"/>
                  </a:srgb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rgbClr val="9E8E5C">
                    <a:lumMod val="60000"/>
                    <a:lumOff val="40000"/>
                  </a:srgb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438" y="6364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rgbClr val="9E8E5C">
                    <a:lumMod val="60000"/>
                    <a:lumOff val="40000"/>
                  </a:srgbClr>
                </a:solidFill>
              </a:defRPr>
            </a:lvl1pPr>
          </a:lstStyle>
          <a:p>
            <a:pPr>
              <a:defRPr/>
            </a:pPr>
            <a:fld id="{2A6EAD23-FFA7-4513-AADA-9633E02506B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12" r:id="rId7"/>
    <p:sldLayoutId id="2147484413" r:id="rId8"/>
    <p:sldLayoutId id="2147484456" r:id="rId9"/>
    <p:sldLayoutId id="2147484414" r:id="rId10"/>
    <p:sldLayoutId id="21474844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 cap="all" spc="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6159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v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963809B-05D6-4CA8-87E7-A609760E4BE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93E2994-92FF-4383-B04F-D70711154CC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468313" y="0"/>
            <a:ext cx="8675687" cy="6858000"/>
          </a:xfrm>
          <a:prstGeom prst="irregularSeal1">
            <a:avLst/>
          </a:prstGeom>
          <a:noFill/>
          <a:ln w="76200">
            <a:pattFill prst="sphere">
              <a:fgClr>
                <a:srgbClr val="000000"/>
              </a:fgClr>
              <a:bgClr>
                <a:srgbClr val="DDDDDD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59632" y="1916832"/>
            <a:ext cx="7429552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cap="all" dirty="0">
                <a:ln/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«</a:t>
            </a:r>
            <a:r>
              <a:rPr lang="uk-UA" sz="3200" b="1" cap="all" dirty="0">
                <a:ln/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ефективність взаємодії </a:t>
            </a:r>
          </a:p>
          <a:p>
            <a:pPr algn="ctr">
              <a:defRPr/>
            </a:pPr>
            <a:r>
              <a:rPr lang="uk-UA" sz="3200" b="1" cap="all" dirty="0">
                <a:ln/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Фахівців психологічної служби</a:t>
            </a:r>
          </a:p>
          <a:p>
            <a:pPr algn="ctr">
              <a:defRPr/>
            </a:pPr>
            <a:r>
              <a:rPr lang="uk-UA" sz="3200" b="1" cap="all" dirty="0">
                <a:ln/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Та учасників навчально-виховного  процесу»</a:t>
            </a:r>
          </a:p>
        </p:txBody>
      </p:sp>
      <p:pic>
        <p:nvPicPr>
          <p:cNvPr id="2" name="Bomb The Base - Clear 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5" name="Picture 11" descr="N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684213" y="476250"/>
            <a:ext cx="7127875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kern="1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Bookman Old Style"/>
              </a:rPr>
              <a:t>Вправа 8. “Вежа”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9750" y="1700213"/>
            <a:ext cx="78486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32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Завдання: необхідно кожному учаснику групи виконати дію згідно отриманого завдання на картці. Вправа виконується мовчки.</a:t>
            </a:r>
            <a:endParaRPr lang="ru-RU" sz="3200" b="1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7" descr="http://vinnitsa.wmzz.net/content/mambo/vopros-otvet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0000">
                <a:lumMod val="90000"/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8596" y="4500570"/>
            <a:ext cx="1905000" cy="1905000"/>
          </a:xfrm>
          <a:prstGeom prst="rect">
            <a:avLst/>
          </a:prstGeom>
          <a:ln>
            <a:noFill/>
          </a:ln>
          <a:effectLst>
            <a:glow rad="228600">
              <a:srgbClr val="BBE0E3">
                <a:satMod val="175000"/>
                <a:alpha val="40000"/>
              </a:srgb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SM_PIC05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38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539750" y="404813"/>
            <a:ext cx="7675563" cy="881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/>
              </a:rPr>
              <a:t>Вправа</a:t>
            </a:r>
            <a:r>
              <a:rPr lang="ru-RU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/>
              </a:rPr>
              <a:t> 9. “Тандем”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9271" y="1814513"/>
            <a:ext cx="862768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uk-U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 </a:t>
            </a:r>
          </a:p>
          <a:p>
            <a:pPr eaLnBrk="1" hangingPunct="1">
              <a:defRPr/>
            </a:pPr>
            <a:r>
              <a:rPr lang="uk-U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Завдання: виконайте поставлене</a:t>
            </a:r>
          </a:p>
          <a:p>
            <a:pPr eaLnBrk="1" hangingPunct="1">
              <a:defRPr/>
            </a:pPr>
            <a:r>
              <a:rPr lang="uk-U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 ведучим завдання,</a:t>
            </a:r>
          </a:p>
          <a:p>
            <a:pPr eaLnBrk="1" hangingPunct="1">
              <a:defRPr/>
            </a:pPr>
            <a:r>
              <a:rPr lang="uk-UA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 не коментуючи своїх дій.</a:t>
            </a:r>
            <a:endParaRPr lang="ru-RU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 pitchFamily="18" charset="0"/>
              <a:cs typeface="Arial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48597" y="908720"/>
            <a:ext cx="871543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kern="0" spc="300" dirty="0">
                <a:ln w="11430" cmpd="sng">
                  <a:solidFill>
                    <a:srgbClr val="FF3300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Bookman Old Style" pitchFamily="18" charset="0"/>
                <a:cs typeface="Arial"/>
              </a:rPr>
              <a:t>Вправа 10. “Портрет практичного психолога та соціального педагога очима учасників навчально-виховного процесу”</a:t>
            </a:r>
            <a:endParaRPr lang="ru-RU" sz="2400" kern="0" dirty="0">
              <a:ln w="11430" cmpd="sng">
                <a:solidFill>
                  <a:srgbClr val="FF3300"/>
                </a:solidFill>
                <a:prstDash val="solid"/>
                <a:miter lim="800000"/>
              </a:ln>
              <a:solidFill>
                <a:srgbClr val="FF0000"/>
              </a:solidFill>
              <a:latin typeface="Bookman Old Style" pitchFamily="18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433" y="2139960"/>
            <a:ext cx="8096600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kern="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Завдання: Сформулювати ідеальний образ практичного психолога та соціального педагога очима: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800" b="1" kern="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учнів – І група;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800" b="1" kern="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батьків – ІІ група;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800" b="1" kern="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педагогів – ІІІ група 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kern="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     Підібрати відповідний девіз до створених    образів.</a:t>
            </a:r>
            <a:endParaRPr lang="ru-RU" sz="2800" b="1" kern="0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sierra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96837" y="243125"/>
            <a:ext cx="7675563" cy="5211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33"/>
                </a:solidFill>
                <a:effectLst>
                  <a:glow rad="101600">
                    <a:srgbClr val="CCFF33">
                      <a:alpha val="60000"/>
                    </a:srgbClr>
                  </a:glow>
                  <a:outerShdw dist="12700" dir="12000096" algn="tl" rotWithShape="0">
                    <a:srgbClr val="000000">
                      <a:alpha val="39999"/>
                    </a:srgbClr>
                  </a:outerShdw>
                </a:effectLst>
                <a:latin typeface="Bookman Old Style"/>
              </a:rPr>
              <a:t>Вправа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33"/>
                </a:solidFill>
                <a:effectLst>
                  <a:glow rad="101600">
                    <a:srgbClr val="CCFF33">
                      <a:alpha val="60000"/>
                    </a:srgbClr>
                  </a:glow>
                  <a:outerShdw dist="12700" dir="12000096" algn="tl" rotWithShape="0">
                    <a:srgbClr val="000000">
                      <a:alpha val="39999"/>
                    </a:srgbClr>
                  </a:outerShdw>
                </a:effectLst>
                <a:latin typeface="Bookman Old Style"/>
              </a:rPr>
              <a:t> 11. “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33"/>
                </a:solidFill>
                <a:effectLst>
                  <a:glow rad="101600">
                    <a:srgbClr val="CCFF33">
                      <a:alpha val="60000"/>
                    </a:srgbClr>
                  </a:glow>
                  <a:outerShdw dist="12700" dir="12000096" algn="tl" rotWithShape="0">
                    <a:srgbClr val="000000">
                      <a:alpha val="39999"/>
                    </a:srgbClr>
                  </a:outerShdw>
                </a:effectLst>
                <a:latin typeface="Bookman Old Style"/>
              </a:rPr>
              <a:t>Релаксація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33"/>
                </a:solidFill>
                <a:effectLst>
                  <a:glow rad="101600">
                    <a:srgbClr val="CCFF33">
                      <a:alpha val="60000"/>
                    </a:srgbClr>
                  </a:glow>
                  <a:outerShdw dist="12700" dir="12000096" algn="tl" rotWithShape="0">
                    <a:srgbClr val="000000">
                      <a:alpha val="39999"/>
                    </a:srgbClr>
                  </a:outerShdw>
                </a:effectLst>
                <a:latin typeface="Bookman Old Style"/>
              </a:rPr>
              <a:t>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795338"/>
            <a:ext cx="8713787" cy="61452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r>
              <a:rPr lang="ru-RU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    Сядьте зручніше. Уявіть себе насінням дерева, що дозріває й наприкінці літа падає на землю. Воно поступово йде усе далі в грунт і, нарешті, знаходить своє місце під цією незвичайною ковдрою. Ще тепло, гріє сонце. Але от небо починає супитися, все частіше йдуть дощі... наступає осінь із пронизливими вітрами.</a:t>
            </a:r>
            <a:endParaRPr lang="ru-RU" sz="16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defRPr/>
            </a:pPr>
            <a:r>
              <a:rPr lang="ru-RU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     Опадає останнє листя з дерев... Без них дерева стоять сірі, голі — вони сплять. Так само спокійно спить насіння в ґрунті. Землю сковує мороз, падає сніг, стелиться хурделиця, а насіння про­довжує спати, йому тепло. Іде час...</a:t>
            </a:r>
            <a:endParaRPr lang="ru-RU" sz="16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defRPr/>
            </a:pPr>
            <a:r>
              <a:rPr lang="ru-RU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      Наближається весна. Сонечко пригріває усе сильніше й сильніше. Тане сніг, дзюрчать струмки. Вода просочує землю й будить насіння від довгого сну. Спочатку з'являється корінець, потім паросток, що повільно рухається й тягнеться до поверхні землі.</a:t>
            </a:r>
            <a:endParaRPr lang="ru-RU" sz="16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defRPr/>
            </a:pPr>
            <a:r>
              <a:rPr lang="ru-RU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    Проходить ще час... І от уже стоїть деревце — росте, міцніє. Його віти-руки тягнуться до світла, до сонця. Деревце міцно тримається коріннями за землю.</a:t>
            </a:r>
            <a:endParaRPr lang="ru-RU" sz="16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defRPr/>
            </a:pPr>
            <a:r>
              <a:rPr lang="ru-RU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    Воно продовжує рости й тепер йому не страшні ні дощ, ні вітер.</a:t>
            </a:r>
            <a:endParaRPr lang="ru-RU" sz="16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9" name="Picture 9" descr="3493_UNDER_DARKNESS1024_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12"/>
          <p:cNvSpPr>
            <a:spLocks noChangeArrowheads="1"/>
          </p:cNvSpPr>
          <p:nvPr/>
        </p:nvSpPr>
        <p:spPr bwMode="auto">
          <a:xfrm>
            <a:off x="6216650" y="0"/>
            <a:ext cx="2927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4" name="Прямоугольник 1"/>
          <p:cNvSpPr>
            <a:spLocks noChangeArrowheads="1"/>
          </p:cNvSpPr>
          <p:nvPr/>
        </p:nvSpPr>
        <p:spPr bwMode="auto">
          <a:xfrm>
            <a:off x="292100" y="1052513"/>
            <a:ext cx="8424863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  <a:tabLst>
                <a:tab pos="457200" algn="l"/>
              </a:tabLst>
            </a:pPr>
            <a:r>
              <a:rPr lang="uk-UA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потураючи емоціям, але і не пригнічуючи їх, налагоджуйте повноцінні стосунки з людьми.</a:t>
            </a:r>
            <a:endParaRPr 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  <a:tabLst>
                <a:tab pos="457200" algn="l"/>
              </a:tabLst>
            </a:pPr>
            <a:r>
              <a:rPr lang="uk-UA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Емоції – це явища, які охоплюють наше тіло, розум та енергію. Вам потрібно розряджати акумульовані  почуття.</a:t>
            </a:r>
            <a:endParaRPr 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  <a:tabLst>
                <a:tab pos="457200" algn="l"/>
              </a:tabLst>
            </a:pPr>
            <a:r>
              <a:rPr lang="uk-UA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Зосереджуйтеся, якщо хочете з’ясувати суть проблеми.</a:t>
            </a:r>
            <a:endParaRPr 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  <a:tabLst>
                <a:tab pos="457200" algn="l"/>
              </a:tabLst>
            </a:pPr>
            <a:r>
              <a:rPr lang="uk-UA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Гнів може спонукати до розумних змін, якщо ви позитивно використаєте його.</a:t>
            </a:r>
            <a:endParaRPr 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  <a:tabLst>
                <a:tab pos="457200" algn="l"/>
              </a:tabLst>
            </a:pPr>
            <a:r>
              <a:rPr lang="uk-UA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Помітивши негативні емоції інших людей, виявіть свої навички активного слухання, підтримайте прагнення цих людей виробити вищу самооцінку, відчути свою значущість та індивідуальність.</a:t>
            </a:r>
            <a:endParaRPr 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547267" y="517920"/>
            <a:ext cx="6133058" cy="5210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kern="10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3300"/>
                </a:solidFill>
                <a:effectLst>
                  <a:glow rad="53100">
                    <a:srgbClr val="8576A2">
                      <a:satMod val="180000"/>
                      <a:alpha val="30000"/>
                    </a:srgbClr>
                  </a:glow>
                </a:effectLst>
                <a:latin typeface="Bookman Old Style"/>
              </a:rPr>
              <a:t>Пам’ятка</a:t>
            </a:r>
            <a:endParaRPr lang="ru-RU" sz="3600" b="1" kern="10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3300"/>
              </a:solidFill>
              <a:effectLst>
                <a:glow rad="53100">
                  <a:srgbClr val="8576A2">
                    <a:satMod val="180000"/>
                    <a:alpha val="30000"/>
                  </a:srgbClr>
                </a:glow>
              </a:effectLst>
              <a:latin typeface="Bookman Old Style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3490_ORANGE_LEAVES_ON_STEM1024_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539750" y="333375"/>
            <a:ext cx="7848600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4000" b="1" kern="10">
                <a:ln w="9525">
                  <a:round/>
                  <a:headEnd/>
                  <a:tailEnd/>
                </a:ln>
                <a:solidFill>
                  <a:srgbClr val="FF9900"/>
                </a:solidFill>
                <a:latin typeface="Bookman Old Style"/>
              </a:rPr>
              <a:t>Вправа 12. “Рефлексія”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700213"/>
            <a:ext cx="7848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uk-UA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Завдання: висловіть ваші враження щодо отриманих знань від психологічного практикуму.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OZERO_____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7" y="3356992"/>
            <a:ext cx="874951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Дякуємо за участь у занятті…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14313" y="428625"/>
            <a:ext cx="8472487" cy="56975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uk-UA" kern="0" dirty="0" smtClean="0">
                <a:solidFill>
                  <a:srgbClr val="000000"/>
                </a:solidFill>
                <a:cs typeface="Arial"/>
              </a:rPr>
              <a:t>  </a:t>
            </a:r>
            <a:r>
              <a:rPr lang="uk-UA" kern="0" dirty="0" smtClean="0">
                <a:solidFill>
                  <a:srgbClr val="0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Arial"/>
              </a:rPr>
              <a:t> </a:t>
            </a:r>
            <a:r>
              <a:rPr lang="uk-UA" kern="0" dirty="0" smtClean="0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Arial"/>
              </a:rPr>
              <a:t> </a:t>
            </a:r>
            <a:r>
              <a:rPr lang="uk-UA" b="1" kern="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Мета:</a:t>
            </a:r>
            <a:r>
              <a:rPr lang="uk-UA" kern="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uk-UA" kern="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систематизувати знання педагогів щодо професійно-важливих особистісних якостей для підвищення ефективності  педагогічного процесу;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uk-UA" kern="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 відпрацювати прийоми налагодження ділової взаємодії під час розв’язання проблемних ситуацій;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uk-UA" kern="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/>
              </a:rPr>
              <a:t>розвинути уміння встановлення психологічного контакту. 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3510_DENSE_GREEN_TREE1600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472" y="357166"/>
            <a:ext cx="757242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Вправа 1. “Зустріч”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1" y="941941"/>
            <a:ext cx="8784976" cy="5223363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Bookman Old Style" pitchFamily="18" charset="0"/>
              </a:rPr>
              <a:t>Завдання: </a:t>
            </a:r>
          </a:p>
          <a:p>
            <a:pPr marL="514350" indent="-514350">
              <a:buFontTx/>
              <a:buAutoNum type="arabicPeriod"/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Bookman Old Style" pitchFamily="18" charset="0"/>
              </a:rPr>
              <a:t>Утворіть два кола (зовнішнє та внутрішнє)</a:t>
            </a:r>
          </a:p>
          <a:p>
            <a:pPr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Bookman Old Style" pitchFamily="18" charset="0"/>
              </a:rPr>
              <a:t>і станьте обличчям один до одного. </a:t>
            </a:r>
          </a:p>
          <a:p>
            <a:pPr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Bookman Old Style" pitchFamily="18" charset="0"/>
              </a:rPr>
              <a:t>2. Привітайтеся з людиною, яка стоїть навпроти, після</a:t>
            </a:r>
          </a:p>
          <a:p>
            <a:pPr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Bookman Old Style" pitchFamily="18" charset="0"/>
              </a:rPr>
              <a:t>того як ведучий зачитає умову</a:t>
            </a: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1">
                      <a:lumMod val="50000"/>
                      <a:alpha val="30000"/>
                    </a:schemeClr>
                  </a:glow>
                </a:effectLst>
                <a:latin typeface="Bookman Old Style" pitchFamily="18" charset="0"/>
              </a:rPr>
              <a:t>. Після  кожної умови </a:t>
            </a:r>
          </a:p>
          <a:p>
            <a:pPr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1">
                      <a:lumMod val="50000"/>
                      <a:alpha val="30000"/>
                    </a:schemeClr>
                  </a:glow>
                </a:effectLst>
                <a:latin typeface="Bookman Old Style" pitchFamily="18" charset="0"/>
              </a:rPr>
              <a:t>учасники зовнішнього кола роблять крок вправо.</a:t>
            </a:r>
          </a:p>
          <a:p>
            <a:pPr>
              <a:defRPr/>
            </a:pPr>
            <a:endParaRPr lang="uk-UA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rgbClr val="00B0F0">
                    <a:alpha val="30000"/>
                  </a:srgbClr>
                </a:glow>
              </a:effectLst>
              <a:latin typeface="Bookman Old Style" pitchFamily="18" charset="0"/>
            </a:endParaRPr>
          </a:p>
          <a:p>
            <a:pPr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00B0F0">
                      <a:alpha val="30000"/>
                    </a:srgbClr>
                  </a:glow>
                </a:effectLst>
                <a:latin typeface="Bookman Old Style" pitchFamily="18" charset="0"/>
              </a:rPr>
              <a:t>Умови: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00B0F0">
                      <a:alpha val="30000"/>
                    </a:srgbClr>
                  </a:glow>
                </a:effectLst>
                <a:latin typeface="Bookman Old Style" pitchFamily="18" charset="0"/>
              </a:rPr>
              <a:t>Ви зустрілися після довгої розлуки,</a:t>
            </a:r>
          </a:p>
          <a:p>
            <a:pPr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00B0F0">
                      <a:alpha val="30000"/>
                    </a:srgbClr>
                  </a:glow>
                </a:effectLst>
                <a:latin typeface="Bookman Old Style" pitchFamily="18" charset="0"/>
              </a:rPr>
              <a:t>а до цього були у хороших, але не близьких стосунках;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00B0F0">
                      <a:alpha val="30000"/>
                    </a:srgbClr>
                  </a:glow>
                </a:effectLst>
                <a:latin typeface="Bookman Old Style" pitchFamily="18" charset="0"/>
              </a:rPr>
              <a:t>Ви були найкращими друзями і не бачилися рік;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00B0F0">
                      <a:alpha val="30000"/>
                    </a:srgbClr>
                  </a:glow>
                </a:effectLst>
                <a:latin typeface="Bookman Old Style" pitchFamily="18" charset="0"/>
              </a:rPr>
              <a:t>Людина навпроти Вас дуже налякана, підбадьорте її;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00B0F0">
                      <a:alpha val="30000"/>
                    </a:srgbClr>
                  </a:glow>
                </a:effectLst>
                <a:latin typeface="Bookman Old Style" pitchFamily="18" charset="0"/>
              </a:rPr>
              <a:t> Ця людина зробила для Вас щось вагоме і Ви </a:t>
            </a:r>
          </a:p>
          <a:p>
            <a:pPr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00B0F0">
                      <a:alpha val="30000"/>
                    </a:srgbClr>
                  </a:glow>
                </a:effectLst>
                <a:latin typeface="Bookman Old Style" pitchFamily="18" charset="0"/>
              </a:rPr>
              <a:t>щойно довідалися про це;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00B0F0">
                      <a:alpha val="30000"/>
                    </a:srgbClr>
                  </a:glow>
                </a:effectLst>
                <a:latin typeface="Bookman Old Style" pitchFamily="18" charset="0"/>
              </a:rPr>
              <a:t>Ця людина щойно врятувала чуже життя, </a:t>
            </a:r>
          </a:p>
          <a:p>
            <a:pPr marL="457200" indent="-457200">
              <a:defRPr/>
            </a:pPr>
            <a:r>
              <a:rPr lang="uk-UA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rgbClr val="00B0F0">
                      <a:alpha val="30000"/>
                    </a:srgbClr>
                  </a:glow>
                </a:effectLst>
                <a:latin typeface="Bookman Old Style" pitchFamily="18" charset="0"/>
              </a:rPr>
              <a:t>що Ви їй скажете?</a:t>
            </a:r>
          </a:p>
          <a:p>
            <a:pPr>
              <a:defRPr/>
            </a:pP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4" name="Picture 16" descr="wz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472" y="357166"/>
            <a:ext cx="757242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kern="0" dirty="0">
                <a:ln w="1905"/>
                <a:solidFill>
                  <a:srgbClr val="6666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Вправа 2. “</a:t>
            </a:r>
            <a:r>
              <a:rPr lang="uk-UA" sz="3200" b="1" kern="0" dirty="0">
                <a:ln w="1905">
                  <a:solidFill>
                    <a:srgbClr val="6666FF"/>
                  </a:solidFill>
                </a:ln>
                <a:solidFill>
                  <a:srgbClr val="6666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Моя родзинка</a:t>
            </a:r>
            <a:r>
              <a:rPr lang="uk-UA" sz="3200" b="1" kern="0" dirty="0">
                <a:ln w="1905"/>
                <a:solidFill>
                  <a:srgbClr val="6666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”</a:t>
            </a:r>
            <a:endParaRPr lang="ru-RU" sz="3200" b="1" kern="0" dirty="0">
              <a:ln w="1905"/>
              <a:solidFill>
                <a:srgbClr val="6666FF"/>
              </a:solidFill>
              <a:effectLst>
                <a:glow rad="228600">
                  <a:srgbClr val="000000">
                    <a:satMod val="175000"/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796" y="1635472"/>
            <a:ext cx="8027644" cy="353943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kern="0" dirty="0">
                <a:ln w="1905">
                  <a:solidFill>
                    <a:srgbClr val="000000">
                      <a:lumMod val="75000"/>
                    </a:srgbClr>
                  </a:solidFill>
                </a:ln>
                <a:solidFill>
                  <a:srgbClr val="6666FF"/>
                </a:solidFill>
                <a:effectLst>
                  <a:glow rad="101600">
                    <a:srgbClr val="2D2D8A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Завдання: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kern="0" dirty="0">
                <a:ln w="1905">
                  <a:solidFill>
                    <a:srgbClr val="000000">
                      <a:lumMod val="75000"/>
                    </a:srgbClr>
                  </a:solidFill>
                </a:ln>
                <a:solidFill>
                  <a:srgbClr val="6666FF"/>
                </a:solidFill>
                <a:effectLst>
                  <a:glow rad="101600">
                    <a:srgbClr val="2D2D8A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1. Назвати своє ім'я, посаду, місце роботи.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kern="0" dirty="0">
                <a:ln w="1905">
                  <a:solidFill>
                    <a:srgbClr val="000000">
                      <a:lumMod val="75000"/>
                    </a:srgbClr>
                  </a:solidFill>
                </a:ln>
                <a:solidFill>
                  <a:srgbClr val="6666FF"/>
                </a:solidFill>
                <a:effectLst>
                  <a:glow rad="101600">
                    <a:srgbClr val="2D2D8A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2. Знайти на мапі своє місце роботи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kern="0" dirty="0">
                <a:ln w="1905">
                  <a:solidFill>
                    <a:srgbClr val="000000">
                      <a:lumMod val="75000"/>
                    </a:srgbClr>
                  </a:solidFill>
                </a:ln>
                <a:solidFill>
                  <a:srgbClr val="6666FF"/>
                </a:solidFill>
                <a:effectLst>
                  <a:glow rad="101600">
                    <a:srgbClr val="2D2D8A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і прикріпити стікер з власним ім’ям</a:t>
            </a:r>
            <a:r>
              <a:rPr lang="uk-UA" sz="3200" b="1" kern="0" dirty="0">
                <a:ln w="1905">
                  <a:solidFill>
                    <a:srgbClr val="000000">
                      <a:lumMod val="75000"/>
                    </a:srgbClr>
                  </a:solidFill>
                </a:ln>
                <a:solidFill>
                  <a:srgbClr val="6666FF"/>
                </a:solidFill>
                <a:effectLst>
                  <a:glow rad="63500">
                    <a:srgbClr val="2D2D8A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kern="0" dirty="0">
                <a:ln w="1905">
                  <a:solidFill>
                    <a:srgbClr val="000000">
                      <a:lumMod val="75000"/>
                    </a:srgbClr>
                  </a:solidFill>
                </a:ln>
                <a:solidFill>
                  <a:srgbClr val="6666FF"/>
                </a:solidFill>
                <a:effectLst>
                  <a:glow rad="63500">
                    <a:srgbClr val="2D2D8A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3. Озвучити своє особисте професійне досягнення.</a:t>
            </a:r>
            <a:endParaRPr lang="ru-RU" sz="3200" b="1" kern="0" dirty="0">
              <a:ln w="1905">
                <a:solidFill>
                  <a:srgbClr val="000000">
                    <a:lumMod val="75000"/>
                  </a:srgbClr>
                </a:solidFill>
              </a:ln>
              <a:solidFill>
                <a:srgbClr val="6666FF"/>
              </a:solidFill>
              <a:effectLst>
                <a:glow rad="63500">
                  <a:srgbClr val="2D2D8A">
                    <a:satMod val="175000"/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FIL43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85728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Вправа 3. </a:t>
            </a:r>
            <a:r>
              <a:rPr lang="uk-UA" sz="3200" kern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“Правила</a:t>
            </a:r>
            <a:r>
              <a:rPr lang="uk-UA" sz="32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 роботи </a:t>
            </a:r>
            <a:r>
              <a:rPr lang="uk-UA" sz="3200" kern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групи”</a:t>
            </a:r>
            <a:endParaRPr lang="ru-RU" sz="32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1285860"/>
            <a:ext cx="885828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Цінувати час (</a:t>
            </a:r>
            <a:r>
              <a:rPr lang="uk-UA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говорити по черзі, коротко і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не часто, по тем</a:t>
            </a:r>
            <a:r>
              <a:rPr lang="uk-UA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і);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Говорити тільки від свого імені;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Бути позитивними до себе і інших;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Правила добровільної активності;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Правило конфіденційності;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Правило піднятої руки;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 </a:t>
            </a:r>
            <a:r>
              <a:rPr lang="uk-UA" sz="28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/>
              </a:rPr>
              <a:t>Телефон у “беззвучному режимі”.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Picture 4" descr="3D__68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472" y="357166"/>
            <a:ext cx="757242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600" dirty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FF00"/>
                </a:solidFill>
                <a:effectLst>
                  <a:glow rad="228600">
                    <a:srgbClr val="CCFF66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Вправа 4. </a:t>
            </a:r>
            <a:r>
              <a:rPr lang="uk-UA" sz="3600" dirty="0" err="1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FF00"/>
                </a:solidFill>
                <a:effectLst>
                  <a:glow rad="228600">
                    <a:srgbClr val="CCFF66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“Шквал</a:t>
            </a:r>
            <a:r>
              <a:rPr lang="uk-UA" sz="3600" dirty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FF00"/>
                </a:solidFill>
                <a:effectLst>
                  <a:glow rad="228600">
                    <a:srgbClr val="CCFF66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проблем…”</a:t>
            </a:r>
            <a:endParaRPr lang="ru-RU" sz="36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FF00"/>
              </a:solidFill>
              <a:effectLst>
                <a:glow rad="228600">
                  <a:srgbClr val="CCFF66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520" y="1643050"/>
            <a:ext cx="86409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3600" b="1" dirty="0">
                <a:ln>
                  <a:solidFill>
                    <a:srgbClr val="008000"/>
                  </a:solidFill>
                </a:ln>
                <a:solidFill>
                  <a:srgbClr val="66FF66"/>
                </a:solidFill>
                <a:effectLst>
                  <a:glow rad="101600">
                    <a:srgbClr val="008000">
                      <a:alpha val="6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Завдання: надайте аргументовані рекомендації та поради, щоб звільнити героя вправи від </a:t>
            </a:r>
            <a:r>
              <a:rPr lang="uk-UA" sz="3600" b="1" dirty="0" err="1">
                <a:ln>
                  <a:solidFill>
                    <a:srgbClr val="008000"/>
                  </a:solidFill>
                </a:ln>
                <a:solidFill>
                  <a:srgbClr val="66FF66"/>
                </a:solidFill>
                <a:effectLst>
                  <a:glow rad="101600">
                    <a:srgbClr val="008000">
                      <a:alpha val="6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“шквалу</a:t>
            </a:r>
            <a:r>
              <a:rPr lang="uk-UA" sz="3600" b="1" dirty="0">
                <a:ln>
                  <a:solidFill>
                    <a:srgbClr val="008000"/>
                  </a:solidFill>
                </a:ln>
                <a:solidFill>
                  <a:srgbClr val="66FF66"/>
                </a:solidFill>
                <a:effectLst>
                  <a:glow rad="101600">
                    <a:srgbClr val="008000">
                      <a:alpha val="6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r>
              <a:rPr lang="uk-UA" sz="3600" b="1" dirty="0" err="1">
                <a:ln>
                  <a:solidFill>
                    <a:srgbClr val="008000"/>
                  </a:solidFill>
                </a:ln>
                <a:solidFill>
                  <a:srgbClr val="66FF66"/>
                </a:solidFill>
                <a:effectLst>
                  <a:glow rad="101600">
                    <a:srgbClr val="008000">
                      <a:alpha val="6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проблем”</a:t>
            </a:r>
            <a:endParaRPr lang="ru-RU" sz="3600" b="1" dirty="0">
              <a:ln>
                <a:solidFill>
                  <a:srgbClr val="008000"/>
                </a:solidFill>
              </a:ln>
              <a:solidFill>
                <a:srgbClr val="66FF66"/>
              </a:solidFill>
              <a:effectLst>
                <a:glow rad="101600">
                  <a:srgbClr val="008000">
                    <a:alpha val="60000"/>
                  </a:srgbClr>
                </a:glow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Picture 27" descr="3511_WATER_FLOWING_UNDER_BRIDGE1024_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 descr="Белый мрамор"/>
          <p:cNvSpPr>
            <a:spLocks noChangeArrowheads="1" noChangeShapeType="1" noTextEdit="1"/>
          </p:cNvSpPr>
          <p:nvPr/>
        </p:nvSpPr>
        <p:spPr bwMode="auto">
          <a:xfrm>
            <a:off x="214313" y="404813"/>
            <a:ext cx="8929687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000" b="1" kern="10" dirty="0" err="1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/>
              </a:rPr>
              <a:t>Вправа</a:t>
            </a:r>
            <a:r>
              <a:rPr lang="ru-RU" sz="4000" b="1" kern="10" dirty="0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/>
              </a:rPr>
              <a:t> 5. “Як </a:t>
            </a:r>
            <a:r>
              <a:rPr lang="ru-RU" sz="4000" b="1" kern="10" dirty="0" err="1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/>
              </a:rPr>
              <a:t>навчитися</a:t>
            </a:r>
            <a:r>
              <a:rPr lang="ru-RU" sz="4000" b="1" kern="10" dirty="0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/>
              </a:rPr>
              <a:t> не </a:t>
            </a:r>
            <a:r>
              <a:rPr lang="ru-RU" sz="4000" b="1" kern="10" dirty="0" err="1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/>
              </a:rPr>
              <a:t>носитися</a:t>
            </a:r>
            <a:r>
              <a:rPr lang="ru-RU" sz="4000" b="1" kern="10" dirty="0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/>
              </a:rPr>
              <a:t> </a:t>
            </a:r>
            <a:r>
              <a:rPr lang="ru-RU" sz="4000" b="1" kern="10" dirty="0" err="1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/>
              </a:rPr>
              <a:t>із</a:t>
            </a:r>
            <a:r>
              <a:rPr lang="ru-RU" sz="4000" b="1" kern="10" dirty="0">
                <a:ln w="900" cmpd="sng">
                  <a:solidFill>
                    <a:srgbClr val="C0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/>
              </a:rPr>
              <a:t> проблемою…”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1357298"/>
            <a:ext cx="8750175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3400" b="1" dirty="0">
                <a:ln>
                  <a:solidFill>
                    <a:srgbClr val="C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Завдання 1: Не випускаючи стаканчик із рук, полагодьте його або зробіть з нього щось корисне.</a:t>
            </a:r>
          </a:p>
          <a:p>
            <a:pPr>
              <a:defRPr/>
            </a:pPr>
            <a:r>
              <a:rPr lang="uk-UA" sz="3400" b="1" dirty="0">
                <a:ln>
                  <a:solidFill>
                    <a:srgbClr val="C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Завдання 2: Полагодьте стаканчик, використовуючи допоміжні матеріали.</a:t>
            </a:r>
          </a:p>
          <a:p>
            <a:pPr>
              <a:defRPr/>
            </a:pPr>
            <a:r>
              <a:rPr lang="uk-UA" sz="3400" b="1" dirty="0">
                <a:ln>
                  <a:solidFill>
                    <a:srgbClr val="C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Завдання 3: Об’єднайтеся у групи, полагодьте стаканчик спільними зусиллями.</a:t>
            </a:r>
          </a:p>
          <a:p>
            <a:pPr algn="just">
              <a:defRPr/>
            </a:pPr>
            <a:endParaRPr lang="uk-UA" sz="3600" b="1" dirty="0">
              <a:ln>
                <a:solidFill>
                  <a:srgbClr val="333300"/>
                </a:solidFill>
              </a:ln>
              <a:solidFill>
                <a:srgbClr val="FF3300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algn="just">
              <a:defRPr/>
            </a:pPr>
            <a:endParaRPr lang="ru-RU" sz="3600" b="1" dirty="0">
              <a:ln>
                <a:solidFill>
                  <a:srgbClr val="333300"/>
                </a:solidFill>
              </a:ln>
              <a:solidFill>
                <a:srgbClr val="FF3300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Ут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8929718" cy="615553"/>
          </a:xfrm>
          <a:prstGeom prst="rect">
            <a:avLst/>
          </a:prstGeom>
          <a:noFill/>
          <a:effectLst>
            <a:glow rad="101600">
              <a:srgbClr val="FF9900">
                <a:alpha val="60000"/>
              </a:srgbClr>
            </a:glo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4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Вправа 6. Притча «Тисяча дзеркал»</a:t>
            </a:r>
            <a:endParaRPr lang="ru-RU" sz="3400" b="1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0" y="984592"/>
            <a:ext cx="9036496" cy="53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algn="just">
              <a:lnSpc>
                <a:spcPct val="115000"/>
              </a:lnSpc>
              <a:defRPr/>
            </a:pPr>
            <a:r>
              <a:rPr lang="uk-UA" sz="2000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     </a:t>
            </a:r>
            <a:r>
              <a:rPr lang="uk-UA" sz="20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Багато сотень років тому одна собака відвідала храм, який знаходиться в Індії, в якому була тисяча дзеркал. Вона дісталася до храму, здійснивши стомлюючу подорож, що тривала багато тижнів. Піднялася по сходах храму, увійшла до нього і опинилася в святилищі, прикрашеному тисячею дзеркал.   Озирнувшись навколо, собака побачила в дзеркалах тисячі собак і, злякавшись, вищирила зуби.</a:t>
            </a:r>
            <a:endParaRPr lang="ru-RU" sz="200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457200" algn="just">
              <a:lnSpc>
                <a:spcPct val="115000"/>
              </a:lnSpc>
              <a:defRPr/>
            </a:pPr>
            <a:r>
              <a:rPr lang="uk-UA" sz="20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      Підібгавши хвіст, вона вискочила з храму, впевнена в тому, що світ є зграєю злих собак. З тих пір собака більше ніколи не переступала поріг цього храму.</a:t>
            </a:r>
            <a:endParaRPr lang="ru-RU" sz="200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Calibri" pitchFamily="34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uk-UA" sz="20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      Місяць потому до храму з тисячею дзеркал прийшла інша собака. Вона також піднялася сходами храму, увійшла до нього і, глянувши в дзеркало, побачила тисячі дружніх і миролюбно налаштованих собак. Вона покинула храм з упевненістю, що світ сповнений доброзичливих собак…</a:t>
            </a:r>
            <a:endParaRPr lang="ru-RU" sz="200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Picture 5" descr="3D__8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472" y="357166"/>
            <a:ext cx="832100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kern="0" dirty="0">
                <a:ln w="190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/>
              </a:rPr>
              <a:t>Вправа 7. </a:t>
            </a:r>
            <a:r>
              <a:rPr lang="uk-UA" sz="3600" b="1" kern="0" dirty="0" err="1">
                <a:ln w="190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/>
              </a:rPr>
              <a:t>“Мий</a:t>
            </a:r>
            <a:r>
              <a:rPr lang="uk-UA" sz="3600" b="1" kern="0" dirty="0">
                <a:ln w="190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/>
              </a:rPr>
              <a:t> до </a:t>
            </a:r>
            <a:r>
              <a:rPr lang="uk-UA" sz="3600" b="1" kern="0" dirty="0" err="1">
                <a:ln w="1905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/>
              </a:rPr>
              <a:t>дір”</a:t>
            </a:r>
            <a:endParaRPr lang="ru-RU" sz="3600" b="1" kern="0" dirty="0">
              <a:ln w="1905">
                <a:solidFill>
                  <a:schemeClr val="tx2">
                    <a:lumMod val="50000"/>
                  </a:schemeClr>
                </a:solidFill>
              </a:ln>
              <a:solidFill>
                <a:srgbClr val="FFFF00"/>
              </a:solidFill>
              <a:effectLst>
                <a:glow rad="228600">
                  <a:schemeClr val="tx2">
                    <a:lumMod val="50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63575" y="1389063"/>
            <a:ext cx="77660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Завдання: станьте у пари за принципом “+” та “-”. Спочатку “+” імітують миття “-”. Потім поміняйтеся ролями. В кінці “+” імітують висушування  “-”, і навпаки. </a:t>
            </a:r>
            <a:endParaRPr lang="ru-RU" sz="3600" dirty="0">
              <a:solidFill>
                <a:srgbClr val="FFCC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Межа">
  <a:themeElements>
    <a:clrScheme name="Межа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Меж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еж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еж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Кутюр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1886</TotalTime>
  <Words>928</Words>
  <Application>Microsoft Office PowerPoint</Application>
  <PresentationFormat>Экран (4:3)</PresentationFormat>
  <Paragraphs>79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Оформлення за замовчуванням</vt:lpstr>
      <vt:lpstr>Межа</vt:lpstr>
      <vt:lpstr>Оформление по умолчанию</vt:lpstr>
      <vt:lpstr>2_Оформлення за замовчуванням</vt:lpstr>
      <vt:lpstr>Кутюр</vt:lpstr>
      <vt:lpstr>5_Оформлення за замовчуванням</vt:lpstr>
      <vt:lpstr>3_Оформлення за замовчуванням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SamForum.ws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Срібна доба російської  поезії</dc:title>
  <dc:creator>данилючка машка.ws</dc:creator>
  <cp:lastModifiedBy>Admin</cp:lastModifiedBy>
  <cp:revision>86</cp:revision>
  <dcterms:created xsi:type="dcterms:W3CDTF">2009-12-11T16:32:14Z</dcterms:created>
  <dcterms:modified xsi:type="dcterms:W3CDTF">2012-10-13T13:21:22Z</dcterms:modified>
</cp:coreProperties>
</file>