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sldIdLst>
    <p:sldId id="256" r:id="rId2"/>
    <p:sldId id="270" r:id="rId3"/>
    <p:sldId id="266" r:id="rId4"/>
    <p:sldId id="257" r:id="rId5"/>
    <p:sldId id="258" r:id="rId6"/>
    <p:sldId id="259" r:id="rId7"/>
    <p:sldId id="260" r:id="rId8"/>
    <p:sldId id="293" r:id="rId9"/>
    <p:sldId id="296" r:id="rId10"/>
    <p:sldId id="297" r:id="rId11"/>
    <p:sldId id="299" r:id="rId12"/>
    <p:sldId id="300" r:id="rId13"/>
    <p:sldId id="318"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261" r:id="rId30"/>
    <p:sldId id="269" r:id="rId31"/>
    <p:sldId id="263" r:id="rId32"/>
    <p:sldId id="264" r:id="rId33"/>
    <p:sldId id="265" r:id="rId34"/>
    <p:sldId id="316" r:id="rId35"/>
    <p:sldId id="271" r:id="rId36"/>
    <p:sldId id="272" r:id="rId37"/>
    <p:sldId id="273" r:id="rId38"/>
    <p:sldId id="274" r:id="rId39"/>
    <p:sldId id="317" r:id="rId40"/>
    <p:sldId id="287" r:id="rId41"/>
    <p:sldId id="288" r:id="rId42"/>
    <p:sldId id="289" r:id="rId43"/>
    <p:sldId id="290" r:id="rId44"/>
    <p:sldId id="291" r:id="rId45"/>
    <p:sldId id="292" r:id="rId4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18" y="80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1724B48B-A2E3-4D90-8C87-E35D9C138185}" type="datetimeFigureOut">
              <a:rPr lang="uk-UA" smtClean="0"/>
              <a:t>24.02.2015</a:t>
            </a:fld>
            <a:endParaRPr lang="uk-UA"/>
          </a:p>
        </p:txBody>
      </p:sp>
      <p:sp>
        <p:nvSpPr>
          <p:cNvPr id="19" name="Footer Placeholder 18"/>
          <p:cNvSpPr>
            <a:spLocks noGrp="1"/>
          </p:cNvSpPr>
          <p:nvPr>
            <p:ph type="ftr" sz="quarter" idx="11"/>
          </p:nvPr>
        </p:nvSpPr>
        <p:spPr/>
        <p:txBody>
          <a:bodyPr/>
          <a:lstStyle/>
          <a:p>
            <a:endParaRPr lang="uk-UA"/>
          </a:p>
        </p:txBody>
      </p:sp>
      <p:sp>
        <p:nvSpPr>
          <p:cNvPr id="27" name="Slide Number Placeholder 26"/>
          <p:cNvSpPr>
            <a:spLocks noGrp="1"/>
          </p:cNvSpPr>
          <p:nvPr>
            <p:ph type="sldNum" sz="quarter" idx="12"/>
          </p:nvPr>
        </p:nvSpPr>
        <p:spPr/>
        <p:txBody>
          <a:bodyPr/>
          <a:lstStyle/>
          <a:p>
            <a:fld id="{E3920B66-90BF-4D8E-99A8-BD4F72524CF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724B48B-A2E3-4D90-8C87-E35D9C138185}" type="datetimeFigureOut">
              <a:rPr lang="uk-UA" smtClean="0"/>
              <a:t>24.02.2015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724B48B-A2E3-4D90-8C87-E35D9C138185}" type="datetimeFigureOut">
              <a:rPr lang="uk-UA" smtClean="0"/>
              <a:t>24.02.2015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724B48B-A2E3-4D90-8C87-E35D9C138185}" type="datetimeFigureOut">
              <a:rPr lang="uk-UA" smtClean="0"/>
              <a:t>24.02.2015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1724B48B-A2E3-4D90-8C87-E35D9C138185}" type="datetimeFigureOut">
              <a:rPr lang="uk-UA" smtClean="0"/>
              <a:t>24.02.2015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3920B66-90BF-4D8E-99A8-BD4F72524CF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724B48B-A2E3-4D90-8C87-E35D9C138185}" type="datetimeFigureOut">
              <a:rPr lang="uk-UA" smtClean="0"/>
              <a:t>24.02.2015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1724B48B-A2E3-4D90-8C87-E35D9C138185}" type="datetimeFigureOut">
              <a:rPr lang="uk-UA" smtClean="0"/>
              <a:t>24.02.2015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1724B48B-A2E3-4D90-8C87-E35D9C138185}" type="datetimeFigureOut">
              <a:rPr lang="uk-UA" smtClean="0"/>
              <a:t>24.02.2015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4B48B-A2E3-4D90-8C87-E35D9C138185}" type="datetimeFigureOut">
              <a:rPr lang="uk-UA" smtClean="0"/>
              <a:t>24.02.2015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724B48B-A2E3-4D90-8C87-E35D9C138185}" type="datetimeFigureOut">
              <a:rPr lang="uk-UA" smtClean="0"/>
              <a:t>24.02.2015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3920B66-90BF-4D8E-99A8-BD4F72524CFA}"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1724B48B-A2E3-4D90-8C87-E35D9C138185}" type="datetimeFigureOut">
              <a:rPr lang="uk-UA" smtClean="0"/>
              <a:t>24.02.2015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8077200" y="6356350"/>
            <a:ext cx="609600" cy="365125"/>
          </a:xfrm>
        </p:spPr>
        <p:txBody>
          <a:bodyPr/>
          <a:lstStyle/>
          <a:p>
            <a:fld id="{E3920B66-90BF-4D8E-99A8-BD4F72524CFA}" type="slidenum">
              <a:rPr lang="uk-UA" smtClean="0"/>
              <a:t>‹#›</a:t>
            </a:fld>
            <a:endParaRPr lang="uk-U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24B48B-A2E3-4D90-8C87-E35D9C138185}" type="datetimeFigureOut">
              <a:rPr lang="uk-UA" smtClean="0"/>
              <a:t>24.02.2015</a:t>
            </a:fld>
            <a:endParaRPr lang="uk-U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920B66-90BF-4D8E-99A8-BD4F72524CFA}" type="slidenum">
              <a:rPr lang="uk-UA" smtClean="0"/>
              <a:t>‹#›</a:t>
            </a:fld>
            <a:endParaRPr lang="uk-U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974983"/>
            <a:ext cx="7772400" cy="2880320"/>
          </a:xfrm>
        </p:spPr>
        <p:txBody>
          <a:bodyPr>
            <a:normAutofit/>
          </a:bodyPr>
          <a:lstStyle/>
          <a:p>
            <a:pPr algn="ctr"/>
            <a:r>
              <a:rPr lang="uk-UA" sz="4000" dirty="0" smtClean="0">
                <a:solidFill>
                  <a:schemeClr val="tx1"/>
                </a:solidFill>
              </a:rPr>
              <a:t>Тернопіль 2015</a:t>
            </a:r>
            <a:br>
              <a:rPr lang="uk-UA" sz="4000" dirty="0" smtClean="0">
                <a:solidFill>
                  <a:schemeClr val="tx1"/>
                </a:solidFill>
              </a:rPr>
            </a:br>
            <a:endParaRPr lang="uk-UA" sz="4000" dirty="0">
              <a:solidFill>
                <a:schemeClr val="tx1"/>
              </a:solidFill>
            </a:endParaRPr>
          </a:p>
        </p:txBody>
      </p:sp>
      <p:sp>
        <p:nvSpPr>
          <p:cNvPr id="4" name="Заголовок 1"/>
          <p:cNvSpPr txBox="1">
            <a:spLocks/>
          </p:cNvSpPr>
          <p:nvPr/>
        </p:nvSpPr>
        <p:spPr>
          <a:xfrm>
            <a:off x="755576" y="-99392"/>
            <a:ext cx="7772400" cy="2880320"/>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uk-UA" sz="2900" dirty="0" smtClean="0">
                <a:solidFill>
                  <a:schemeClr val="tx1"/>
                </a:solidFill>
              </a:rPr>
              <a:t>Тернопільська спеціалізована школа </a:t>
            </a:r>
            <a:r>
              <a:rPr lang="en-US" sz="2900" dirty="0" smtClean="0">
                <a:solidFill>
                  <a:schemeClr val="tx1"/>
                </a:solidFill>
              </a:rPr>
              <a:t>I-III</a:t>
            </a:r>
            <a:r>
              <a:rPr lang="uk-UA" sz="2900" dirty="0" smtClean="0">
                <a:solidFill>
                  <a:schemeClr val="tx1"/>
                </a:solidFill>
              </a:rPr>
              <a:t> ст. №3 з поглибленим вивченням іноземних мов</a:t>
            </a:r>
            <a:r>
              <a:rPr lang="uk-UA" sz="3600" dirty="0" smtClean="0">
                <a:solidFill>
                  <a:schemeClr val="tx2">
                    <a:lumMod val="10000"/>
                  </a:schemeClr>
                </a:solidFill>
              </a:rPr>
              <a:t/>
            </a:r>
            <a:br>
              <a:rPr lang="uk-UA" sz="3600" dirty="0" smtClean="0">
                <a:solidFill>
                  <a:schemeClr val="tx2">
                    <a:lumMod val="10000"/>
                  </a:schemeClr>
                </a:solidFill>
              </a:rPr>
            </a:br>
            <a:r>
              <a:rPr lang="uk-UA" sz="3600" dirty="0" smtClean="0"/>
              <a:t/>
            </a:r>
            <a:br>
              <a:rPr lang="uk-UA" sz="3600" dirty="0" smtClean="0"/>
            </a:br>
            <a:endParaRPr lang="uk-UA" sz="3600" dirty="0">
              <a:solidFill>
                <a:schemeClr val="tx1"/>
              </a:solidFill>
            </a:endParaRPr>
          </a:p>
        </p:txBody>
      </p:sp>
      <p:sp>
        <p:nvSpPr>
          <p:cNvPr id="3" name="Прямоугольник 2"/>
          <p:cNvSpPr/>
          <p:nvPr/>
        </p:nvSpPr>
        <p:spPr>
          <a:xfrm>
            <a:off x="108630" y="2967335"/>
            <a:ext cx="8495818" cy="1656479"/>
          </a:xfrm>
          <a:prstGeom prst="rect">
            <a:avLst/>
          </a:prstGeom>
          <a:noFill/>
        </p:spPr>
        <p:txBody>
          <a:bodyPr wrap="square" lIns="91440" tIns="45720" rIns="91440" bIns="45720">
            <a:spAutoFit/>
          </a:bodyPr>
          <a:lstStyle/>
          <a:p>
            <a:pPr algn="r">
              <a:lnSpc>
                <a:spcPct val="80000"/>
              </a:lnSpc>
              <a:spcBef>
                <a:spcPct val="0"/>
              </a:spcBef>
            </a:pPr>
            <a:r>
              <a:rPr lang="ru-RU" sz="4200" b="1" dirty="0" smtClean="0">
                <a:effectLst>
                  <a:outerShdw blurRad="38100" dist="25400" dir="5400000" algn="tl" rotWithShape="0">
                    <a:srgbClr val="000000">
                      <a:alpha val="43000"/>
                    </a:srgbClr>
                  </a:outerShdw>
                </a:effectLst>
                <a:latin typeface="+mj-lt"/>
                <a:ea typeface="+mj-ea"/>
                <a:cs typeface="+mj-cs"/>
              </a:rPr>
              <a:t>З </a:t>
            </a:r>
            <a:r>
              <a:rPr lang="ru-RU" sz="4200" b="1" dirty="0" err="1" smtClean="0">
                <a:effectLst>
                  <a:outerShdw blurRad="38100" dist="25400" dir="5400000" algn="tl" rotWithShape="0">
                    <a:srgbClr val="000000">
                      <a:alpha val="43000"/>
                    </a:srgbClr>
                  </a:outerShdw>
                </a:effectLst>
                <a:latin typeface="+mj-lt"/>
                <a:ea typeface="+mj-ea"/>
                <a:cs typeface="+mj-cs"/>
              </a:rPr>
              <a:t>досвіду</a:t>
            </a:r>
            <a:r>
              <a:rPr lang="ru-RU" sz="4200" b="1" dirty="0" smtClean="0">
                <a:effectLst>
                  <a:outerShdw blurRad="38100" dist="25400" dir="5400000" algn="tl" rotWithShape="0">
                    <a:srgbClr val="000000">
                      <a:alpha val="43000"/>
                    </a:srgbClr>
                  </a:outerShdw>
                </a:effectLst>
                <a:latin typeface="+mj-lt"/>
                <a:ea typeface="+mj-ea"/>
                <a:cs typeface="+mj-cs"/>
              </a:rPr>
              <a:t> </a:t>
            </a:r>
            <a:r>
              <a:rPr lang="ru-RU" sz="4200" b="1" dirty="0" err="1" smtClean="0">
                <a:effectLst>
                  <a:outerShdw blurRad="38100" dist="25400" dir="5400000" algn="tl" rotWithShape="0">
                    <a:srgbClr val="000000">
                      <a:alpha val="43000"/>
                    </a:srgbClr>
                  </a:outerShdw>
                </a:effectLst>
                <a:latin typeface="+mj-lt"/>
                <a:ea typeface="+mj-ea"/>
                <a:cs typeface="+mj-cs"/>
              </a:rPr>
              <a:t>роботи</a:t>
            </a:r>
            <a:r>
              <a:rPr lang="ru-RU" sz="4200" b="1" dirty="0" smtClean="0">
                <a:effectLst>
                  <a:outerShdw blurRad="38100" dist="25400" dir="5400000" algn="tl" rotWithShape="0">
                    <a:srgbClr val="000000">
                      <a:alpha val="43000"/>
                    </a:srgbClr>
                  </a:outerShdw>
                </a:effectLst>
                <a:latin typeface="+mj-lt"/>
                <a:ea typeface="+mj-ea"/>
                <a:cs typeface="+mj-cs"/>
              </a:rPr>
              <a:t> </a:t>
            </a:r>
          </a:p>
          <a:p>
            <a:pPr algn="r">
              <a:lnSpc>
                <a:spcPct val="80000"/>
              </a:lnSpc>
              <a:spcBef>
                <a:spcPct val="0"/>
              </a:spcBef>
            </a:pPr>
            <a:r>
              <a:rPr lang="ru-RU" sz="4200" b="1" dirty="0" err="1" smtClean="0">
                <a:effectLst>
                  <a:outerShdw blurRad="38100" dist="25400" dir="5400000" algn="tl" rotWithShape="0">
                    <a:srgbClr val="000000">
                      <a:alpha val="43000"/>
                    </a:srgbClr>
                  </a:outerShdw>
                </a:effectLst>
                <a:latin typeface="+mj-lt"/>
                <a:ea typeface="+mj-ea"/>
                <a:cs typeface="+mj-cs"/>
              </a:rPr>
              <a:t>вчителя</a:t>
            </a:r>
            <a:r>
              <a:rPr lang="ru-RU" sz="4200" b="1" dirty="0" smtClean="0">
                <a:effectLst>
                  <a:outerShdw blurRad="38100" dist="25400" dir="5400000" algn="tl" rotWithShape="0">
                    <a:srgbClr val="000000">
                      <a:alpha val="43000"/>
                    </a:srgbClr>
                  </a:outerShdw>
                </a:effectLst>
                <a:latin typeface="+mj-lt"/>
                <a:ea typeface="+mj-ea"/>
                <a:cs typeface="+mj-cs"/>
              </a:rPr>
              <a:t> </a:t>
            </a:r>
            <a:r>
              <a:rPr lang="ru-RU" sz="4200" b="1" dirty="0" err="1" smtClean="0">
                <a:effectLst>
                  <a:outerShdw blurRad="38100" dist="25400" dir="5400000" algn="tl" rotWithShape="0">
                    <a:srgbClr val="000000">
                      <a:alpha val="43000"/>
                    </a:srgbClr>
                  </a:outerShdw>
                </a:effectLst>
                <a:latin typeface="+mj-lt"/>
                <a:ea typeface="+mj-ea"/>
                <a:cs typeface="+mj-cs"/>
              </a:rPr>
              <a:t>англійської</a:t>
            </a:r>
            <a:r>
              <a:rPr lang="ru-RU" sz="4200" b="1" dirty="0" smtClean="0">
                <a:effectLst>
                  <a:outerShdw blurRad="38100" dist="25400" dir="5400000" algn="tl" rotWithShape="0">
                    <a:srgbClr val="000000">
                      <a:alpha val="43000"/>
                    </a:srgbClr>
                  </a:outerShdw>
                </a:effectLst>
                <a:latin typeface="+mj-lt"/>
                <a:ea typeface="+mj-ea"/>
                <a:cs typeface="+mj-cs"/>
              </a:rPr>
              <a:t> </a:t>
            </a:r>
            <a:r>
              <a:rPr lang="ru-RU" sz="4200" b="1" dirty="0" err="1" smtClean="0">
                <a:effectLst>
                  <a:outerShdw blurRad="38100" dist="25400" dir="5400000" algn="tl" rotWithShape="0">
                    <a:srgbClr val="000000">
                      <a:alpha val="43000"/>
                    </a:srgbClr>
                  </a:outerShdw>
                </a:effectLst>
                <a:latin typeface="+mj-lt"/>
                <a:ea typeface="+mj-ea"/>
                <a:cs typeface="+mj-cs"/>
              </a:rPr>
              <a:t>мови</a:t>
            </a:r>
            <a:r>
              <a:rPr lang="ru-RU" sz="4200" b="1" dirty="0" smtClean="0">
                <a:effectLst>
                  <a:outerShdw blurRad="38100" dist="25400" dir="5400000" algn="tl" rotWithShape="0">
                    <a:srgbClr val="000000">
                      <a:alpha val="43000"/>
                    </a:srgbClr>
                  </a:outerShdw>
                </a:effectLst>
                <a:latin typeface="+mj-lt"/>
                <a:ea typeface="+mj-ea"/>
                <a:cs typeface="+mj-cs"/>
              </a:rPr>
              <a:t> </a:t>
            </a:r>
          </a:p>
          <a:p>
            <a:pPr algn="r">
              <a:lnSpc>
                <a:spcPct val="80000"/>
              </a:lnSpc>
              <a:spcBef>
                <a:spcPct val="0"/>
              </a:spcBef>
            </a:pPr>
            <a:r>
              <a:rPr lang="ru-RU" sz="4200" b="1" dirty="0" err="1" smtClean="0">
                <a:effectLst>
                  <a:outerShdw blurRad="38100" dist="25400" dir="5400000" algn="tl" rotWithShape="0">
                    <a:srgbClr val="000000">
                      <a:alpha val="43000"/>
                    </a:srgbClr>
                  </a:outerShdw>
                </a:effectLst>
                <a:latin typeface="+mj-lt"/>
                <a:ea typeface="+mj-ea"/>
                <a:cs typeface="+mj-cs"/>
              </a:rPr>
              <a:t>Новікової</a:t>
            </a:r>
            <a:r>
              <a:rPr lang="ru-RU" sz="4200" b="1" dirty="0" smtClean="0">
                <a:effectLst>
                  <a:outerShdw blurRad="38100" dist="25400" dir="5400000" algn="tl" rotWithShape="0">
                    <a:srgbClr val="000000">
                      <a:alpha val="43000"/>
                    </a:srgbClr>
                  </a:outerShdw>
                </a:effectLst>
                <a:latin typeface="+mj-lt"/>
                <a:ea typeface="+mj-ea"/>
                <a:cs typeface="+mj-cs"/>
              </a:rPr>
              <a:t> </a:t>
            </a:r>
            <a:r>
              <a:rPr lang="ru-RU" sz="4200" b="1" dirty="0" err="1" smtClean="0">
                <a:effectLst>
                  <a:outerShdw blurRad="38100" dist="25400" dir="5400000" algn="tl" rotWithShape="0">
                    <a:srgbClr val="000000">
                      <a:alpha val="43000"/>
                    </a:srgbClr>
                  </a:outerShdw>
                </a:effectLst>
                <a:latin typeface="+mj-lt"/>
                <a:ea typeface="+mj-ea"/>
                <a:cs typeface="+mj-cs"/>
              </a:rPr>
              <a:t>Любові</a:t>
            </a:r>
            <a:r>
              <a:rPr lang="ru-RU" sz="4200" b="1" dirty="0" smtClean="0">
                <a:effectLst>
                  <a:outerShdw blurRad="38100" dist="25400" dir="5400000" algn="tl" rotWithShape="0">
                    <a:srgbClr val="000000">
                      <a:alpha val="43000"/>
                    </a:srgbClr>
                  </a:outerShdw>
                </a:effectLst>
                <a:latin typeface="+mj-lt"/>
                <a:ea typeface="+mj-ea"/>
                <a:cs typeface="+mj-cs"/>
              </a:rPr>
              <a:t> </a:t>
            </a:r>
            <a:r>
              <a:rPr lang="ru-RU" sz="4200" b="1" dirty="0" err="1" smtClean="0">
                <a:effectLst>
                  <a:outerShdw blurRad="38100" dist="25400" dir="5400000" algn="tl" rotWithShape="0">
                    <a:srgbClr val="000000">
                      <a:alpha val="43000"/>
                    </a:srgbClr>
                  </a:outerShdw>
                </a:effectLst>
                <a:latin typeface="+mj-lt"/>
                <a:ea typeface="+mj-ea"/>
                <a:cs typeface="+mj-cs"/>
              </a:rPr>
              <a:t>Євстахіївни</a:t>
            </a:r>
            <a:endParaRPr lang="ru-RU" sz="4200" b="1" dirty="0">
              <a:effectLst>
                <a:outerShdw blurRad="38100" dist="25400" dir="5400000" algn="tl" rotWithShape="0">
                  <a:srgbClr val="000000">
                    <a:alpha val="43000"/>
                  </a:srgbClr>
                </a:outerShdw>
              </a:effectLst>
              <a:latin typeface="+mj-lt"/>
              <a:ea typeface="+mj-ea"/>
              <a:cs typeface="+mj-cs"/>
            </a:endParaRPr>
          </a:p>
        </p:txBody>
      </p:sp>
    </p:spTree>
    <p:extLst>
      <p:ext uri="{BB962C8B-B14F-4D97-AF65-F5344CB8AC3E}">
        <p14:creationId xmlns:p14="http://schemas.microsoft.com/office/powerpoint/2010/main" val="32027100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wd">
                                    <p:tmPct val="5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74075"/>
            <a:ext cx="6696744" cy="615553"/>
          </a:xfrm>
          <a:prstGeom prst="rect">
            <a:avLst/>
          </a:prstGeom>
          <a:noFill/>
        </p:spPr>
        <p:txBody>
          <a:bodyPr wrap="square" rtlCol="0">
            <a:spAutoFit/>
          </a:bodyPr>
          <a:lstStyle/>
          <a:p>
            <a:r>
              <a:rPr lang="en-US" u="sng" dirty="0" smtClean="0">
                <a:solidFill>
                  <a:prstClr val="black"/>
                </a:solidFill>
              </a:rPr>
              <a:t>  </a:t>
            </a:r>
            <a:r>
              <a:rPr lang="en-US" dirty="0" smtClean="0">
                <a:solidFill>
                  <a:prstClr val="black"/>
                </a:solidFill>
              </a:rPr>
              <a:t>                                             </a:t>
            </a:r>
            <a:r>
              <a:rPr lang="en-US" sz="1600" b="1" u="sng" dirty="0" smtClean="0">
                <a:solidFill>
                  <a:prstClr val="black"/>
                </a:solidFill>
              </a:rPr>
              <a:t>"</a:t>
            </a:r>
            <a:r>
              <a:rPr lang="en-US" sz="1600" b="1" u="sng" dirty="0" err="1">
                <a:solidFill>
                  <a:prstClr val="black"/>
                </a:solidFill>
              </a:rPr>
              <a:t>Noughts</a:t>
            </a:r>
            <a:r>
              <a:rPr lang="en-US" sz="1600" b="1" u="sng" dirty="0">
                <a:solidFill>
                  <a:prstClr val="black"/>
                </a:solidFill>
              </a:rPr>
              <a:t> and crosses"</a:t>
            </a:r>
            <a:endParaRPr lang="uk-UA" sz="1600" b="1" u="sng" dirty="0">
              <a:solidFill>
                <a:prstClr val="black"/>
              </a:solidFill>
            </a:endParaRPr>
          </a:p>
          <a:p>
            <a:r>
              <a:rPr lang="en-US" sz="1600" dirty="0">
                <a:solidFill>
                  <a:prstClr val="black"/>
                </a:solidFill>
              </a:rPr>
              <a:t>Grammar: Determiners - some, any, much etc.</a:t>
            </a:r>
            <a:endParaRPr lang="uk-UA" sz="1600" dirty="0">
              <a:solidFill>
                <a:prstClr val="black"/>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641944736"/>
              </p:ext>
            </p:extLst>
          </p:nvPr>
        </p:nvGraphicFramePr>
        <p:xfrm>
          <a:off x="7452320" y="980728"/>
          <a:ext cx="1211580" cy="1131570"/>
        </p:xfrm>
        <a:graphic>
          <a:graphicData uri="http://schemas.openxmlformats.org/drawingml/2006/table">
            <a:tbl>
              <a:tblPr/>
              <a:tblGrid>
                <a:gridCol w="400050"/>
                <a:gridCol w="405765"/>
                <a:gridCol w="405765"/>
              </a:tblGrid>
              <a:tr h="388620">
                <a:tc>
                  <a:txBody>
                    <a:bodyPr/>
                    <a:lstStyle/>
                    <a:p>
                      <a:r>
                        <a:rPr lang="en-US" dirty="0" smtClean="0"/>
                        <a:t>X</a:t>
                      </a:r>
                      <a:endParaRPr lang="uk-UA"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uk-UA"/>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uk-U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48657356"/>
              </p:ext>
            </p:extLst>
          </p:nvPr>
        </p:nvGraphicFramePr>
        <p:xfrm>
          <a:off x="2339752" y="1190575"/>
          <a:ext cx="2736304" cy="2088233"/>
        </p:xfrm>
        <a:graphic>
          <a:graphicData uri="http://schemas.openxmlformats.org/drawingml/2006/table">
            <a:tbl>
              <a:tblPr/>
              <a:tblGrid>
                <a:gridCol w="936104"/>
                <a:gridCol w="936104"/>
                <a:gridCol w="864096"/>
              </a:tblGrid>
              <a:tr h="611875">
                <a:tc>
                  <a:txBody>
                    <a:bodyPr/>
                    <a:lstStyle/>
                    <a:p>
                      <a:pPr marL="508000" algn="just">
                        <a:lnSpc>
                          <a:spcPts val="3400"/>
                        </a:lnSpc>
                        <a:spcBef>
                          <a:spcPts val="1500"/>
                        </a:spcBef>
                        <a:spcAft>
                          <a:spcPts val="0"/>
                        </a:spcAft>
                      </a:pPr>
                      <a:r>
                        <a:rPr lang="en-US" sz="1200" b="0" spc="0" dirty="0">
                          <a:solidFill>
                            <a:srgbClr val="000000"/>
                          </a:solidFill>
                          <a:effectLst/>
                          <a:latin typeface="Times New Roman"/>
                          <a:ea typeface="Times New Roman"/>
                          <a:cs typeface="Times New Roman"/>
                        </a:rPr>
                        <a:t>some</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482600" algn="just">
                        <a:lnSpc>
                          <a:spcPts val="3400"/>
                        </a:lnSpc>
                        <a:spcBef>
                          <a:spcPts val="1500"/>
                        </a:spcBef>
                        <a:spcAft>
                          <a:spcPts val="0"/>
                        </a:spcAft>
                      </a:pPr>
                      <a:r>
                        <a:rPr lang="en-US" sz="1200" b="0" spc="0" dirty="0">
                          <a:solidFill>
                            <a:srgbClr val="000000"/>
                          </a:solidFill>
                          <a:effectLst/>
                          <a:latin typeface="Times New Roman"/>
                          <a:ea typeface="Times New Roman"/>
                          <a:cs typeface="Times New Roman"/>
                        </a:rPr>
                        <a:t>a few</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400"/>
                        </a:lnSpc>
                        <a:spcBef>
                          <a:spcPts val="1500"/>
                        </a:spcBef>
                        <a:spcAft>
                          <a:spcPts val="0"/>
                        </a:spcAft>
                      </a:pPr>
                      <a:r>
                        <a:rPr lang="uk-UA" sz="1200" b="0" spc="0" dirty="0" smtClean="0">
                          <a:solidFill>
                            <a:srgbClr val="000000"/>
                          </a:solidFill>
                          <a:effectLst/>
                          <a:latin typeface="Times New Roman"/>
                          <a:ea typeface="Times New Roman"/>
                          <a:cs typeface="Times New Roman"/>
                        </a:rPr>
                        <a:t>      </a:t>
                      </a:r>
                      <a:r>
                        <a:rPr lang="en-US" sz="1200" b="0" spc="0" dirty="0" smtClean="0">
                          <a:solidFill>
                            <a:srgbClr val="000000"/>
                          </a:solidFill>
                          <a:effectLst/>
                          <a:latin typeface="Times New Roman"/>
                          <a:ea typeface="Times New Roman"/>
                          <a:cs typeface="Times New Roman"/>
                        </a:rPr>
                        <a:t>any</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179">
                <a:tc>
                  <a:txBody>
                    <a:bodyPr/>
                    <a:lstStyle/>
                    <a:p>
                      <a:pPr marL="508000" algn="just" rtl="0" eaLnBrk="1" latinLnBrk="0" hangingPunct="1">
                        <a:lnSpc>
                          <a:spcPts val="3400"/>
                        </a:lnSpc>
                        <a:spcBef>
                          <a:spcPts val="1500"/>
                        </a:spcBef>
                        <a:spcAft>
                          <a:spcPts val="0"/>
                        </a:spcAft>
                        <a:tabLst>
                          <a:tab pos="1234440" algn="l"/>
                        </a:tabLst>
                      </a:pPr>
                      <a:r>
                        <a:rPr kumimoji="0" lang="en-US" sz="1200" b="0" kern="1200" spc="0" dirty="0" smtClean="0">
                          <a:solidFill>
                            <a:srgbClr val="000000"/>
                          </a:solidFill>
                          <a:effectLst/>
                          <a:latin typeface="Times New Roman"/>
                          <a:ea typeface="Times New Roman"/>
                          <a:cs typeface="Times New Roman"/>
                        </a:rPr>
                        <a:t>much</a:t>
                      </a:r>
                      <a:r>
                        <a:rPr kumimoji="0" lang="en-US" sz="1200" b="0" kern="1200" spc="0" dirty="0">
                          <a:solidFill>
                            <a:srgbClr val="000000"/>
                          </a:solidFill>
                          <a:effectLst/>
                          <a:latin typeface="Times New Roman"/>
                          <a:ea typeface="Times New Roman"/>
                          <a:cs typeface="Times New Roman"/>
                        </a:rPr>
                        <a:t> </a:t>
                      </a:r>
                      <a:endParaRPr kumimoji="0" lang="uk-UA" sz="1200" b="0" kern="1200" spc="0" dirty="0" smtClean="0">
                        <a:solidFill>
                          <a:srgbClr val="000000"/>
                        </a:solidFill>
                        <a:effectLst/>
                        <a:latin typeface="Times New Roman"/>
                        <a:ea typeface="Times New Roman"/>
                        <a:cs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0200" algn="just">
                        <a:lnSpc>
                          <a:spcPts val="3400"/>
                        </a:lnSpc>
                        <a:spcBef>
                          <a:spcPts val="1500"/>
                        </a:spcBef>
                        <a:spcAft>
                          <a:spcPts val="0"/>
                        </a:spcAft>
                      </a:pPr>
                      <a:r>
                        <a:rPr lang="en-US" sz="1200" b="0" spc="0" dirty="0" smtClean="0">
                          <a:solidFill>
                            <a:srgbClr val="000000"/>
                          </a:solidFill>
                          <a:effectLst/>
                          <a:latin typeface="Times New Roman"/>
                          <a:ea typeface="Times New Roman"/>
                          <a:cs typeface="Times New Roman"/>
                        </a:rPr>
                        <a:t>a </a:t>
                      </a:r>
                      <a:r>
                        <a:rPr lang="en-US" sz="1200" b="0" spc="0" dirty="0">
                          <a:solidFill>
                            <a:srgbClr val="000000"/>
                          </a:solidFill>
                          <a:effectLst/>
                          <a:latin typeface="Times New Roman"/>
                          <a:ea typeface="Times New Roman"/>
                          <a:cs typeface="Times New Roman"/>
                        </a:rPr>
                        <a:t>lot of</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400"/>
                        </a:lnSpc>
                        <a:spcBef>
                          <a:spcPts val="1500"/>
                        </a:spcBef>
                        <a:spcAft>
                          <a:spcPts val="0"/>
                        </a:spcAft>
                      </a:pPr>
                      <a:r>
                        <a:rPr lang="uk-UA" sz="1200" b="0" spc="0" dirty="0" smtClean="0">
                          <a:solidFill>
                            <a:srgbClr val="000000"/>
                          </a:solidFill>
                          <a:effectLst/>
                          <a:latin typeface="Times New Roman"/>
                          <a:ea typeface="Times New Roman"/>
                          <a:cs typeface="Times New Roman"/>
                        </a:rPr>
                        <a:t>   </a:t>
                      </a:r>
                      <a:r>
                        <a:rPr lang="en-US" sz="1200" b="0" spc="0" dirty="0" smtClean="0">
                          <a:solidFill>
                            <a:srgbClr val="000000"/>
                          </a:solidFill>
                          <a:effectLst/>
                          <a:latin typeface="Times New Roman"/>
                          <a:ea typeface="Times New Roman"/>
                          <a:cs typeface="Times New Roman"/>
                        </a:rPr>
                        <a:t>too </a:t>
                      </a:r>
                      <a:r>
                        <a:rPr lang="en-US" sz="1200" b="0" spc="0" dirty="0">
                          <a:solidFill>
                            <a:srgbClr val="000000"/>
                          </a:solidFill>
                          <a:effectLst/>
                          <a:latin typeface="Times New Roman"/>
                          <a:ea typeface="Times New Roman"/>
                          <a:cs typeface="Times New Roman"/>
                        </a:rPr>
                        <a:t>much</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179">
                <a:tc>
                  <a:txBody>
                    <a:bodyPr/>
                    <a:lstStyle/>
                    <a:p>
                      <a:pPr algn="just">
                        <a:lnSpc>
                          <a:spcPts val="3400"/>
                        </a:lnSpc>
                        <a:spcBef>
                          <a:spcPts val="1500"/>
                        </a:spcBef>
                        <a:spcAft>
                          <a:spcPts val="0"/>
                        </a:spcAft>
                      </a:pPr>
                      <a:r>
                        <a:rPr lang="uk-UA" sz="1200" b="0" spc="0" dirty="0" smtClean="0">
                          <a:solidFill>
                            <a:srgbClr val="000000"/>
                          </a:solidFill>
                          <a:effectLst/>
                          <a:latin typeface="Times New Roman"/>
                          <a:ea typeface="Times New Roman"/>
                          <a:cs typeface="Times New Roman"/>
                        </a:rPr>
                        <a:t>           </a:t>
                      </a:r>
                      <a:r>
                        <a:rPr lang="en-US" sz="1200" b="0" spc="0" dirty="0" smtClean="0">
                          <a:solidFill>
                            <a:srgbClr val="000000"/>
                          </a:solidFill>
                          <a:effectLst/>
                          <a:latin typeface="Times New Roman"/>
                          <a:ea typeface="Times New Roman"/>
                          <a:cs typeface="Times New Roman"/>
                        </a:rPr>
                        <a:t>many</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330200" algn="just">
                        <a:lnSpc>
                          <a:spcPts val="3400"/>
                        </a:lnSpc>
                        <a:spcBef>
                          <a:spcPts val="1500"/>
                        </a:spcBef>
                        <a:spcAft>
                          <a:spcPts val="0"/>
                        </a:spcAft>
                      </a:pPr>
                      <a:r>
                        <a:rPr lang="en-US" sz="1200" b="0" spc="0" dirty="0">
                          <a:solidFill>
                            <a:srgbClr val="000000"/>
                          </a:solidFill>
                          <a:effectLst/>
                          <a:latin typeface="Times New Roman"/>
                          <a:ea typeface="Times New Roman"/>
                          <a:cs typeface="Times New Roman"/>
                        </a:rPr>
                        <a:t>several</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3400"/>
                        </a:lnSpc>
                        <a:spcBef>
                          <a:spcPts val="1500"/>
                        </a:spcBef>
                        <a:spcAft>
                          <a:spcPts val="0"/>
                        </a:spcAft>
                      </a:pPr>
                      <a:r>
                        <a:rPr lang="uk-UA" sz="1200" b="0" spc="0" dirty="0" smtClean="0">
                          <a:solidFill>
                            <a:srgbClr val="000000"/>
                          </a:solidFill>
                          <a:effectLst/>
                          <a:latin typeface="Times New Roman"/>
                          <a:ea typeface="Times New Roman"/>
                          <a:cs typeface="Times New Roman"/>
                        </a:rPr>
                        <a:t>    </a:t>
                      </a:r>
                      <a:r>
                        <a:rPr lang="en-US" sz="1200" b="0" spc="0" dirty="0" smtClean="0">
                          <a:solidFill>
                            <a:srgbClr val="000000"/>
                          </a:solidFill>
                          <a:effectLst/>
                          <a:latin typeface="Times New Roman"/>
                          <a:ea typeface="Times New Roman"/>
                          <a:cs typeface="Times New Roman"/>
                        </a:rPr>
                        <a:t>a </a:t>
                      </a:r>
                      <a:r>
                        <a:rPr lang="en-US" sz="1200" b="0" spc="0" dirty="0">
                          <a:solidFill>
                            <a:srgbClr val="000000"/>
                          </a:solidFill>
                          <a:effectLst/>
                          <a:latin typeface="Times New Roman"/>
                          <a:ea typeface="Times New Roman"/>
                          <a:cs typeface="Times New Roman"/>
                        </a:rPr>
                        <a:t>pair of</a:t>
                      </a:r>
                      <a:endParaRPr lang="uk-UA" sz="1200" b="0" spc="55" dirty="0">
                        <a:effectLst/>
                        <a:latin typeface="Times New Roman"/>
                        <a:ea typeface="Times New Roman"/>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07504" y="3501008"/>
            <a:ext cx="8856984" cy="3600986"/>
          </a:xfrm>
          <a:prstGeom prst="rect">
            <a:avLst/>
          </a:prstGeom>
          <a:noFill/>
        </p:spPr>
        <p:txBody>
          <a:bodyPr wrap="square" rtlCol="0">
            <a:spAutoFit/>
          </a:bodyPr>
          <a:lstStyle/>
          <a:p>
            <a:pPr algn="just">
              <a:lnSpc>
                <a:spcPct val="150000"/>
              </a:lnSpc>
            </a:pPr>
            <a:r>
              <a:rPr lang="en-US" sz="1400" dirty="0">
                <a:solidFill>
                  <a:prstClr val="black"/>
                </a:solidFill>
              </a:rPr>
              <a:t>Tell team A they have 20 seconds to choose a particular square and produce a correct sentence using the word on the square. If they take longer than 20 seconds they lose their turn. If they produce a sentence, ask team B to say whether it is correct or not. If team B’s in judgment is correct accept it and if not correct it. If team A’s sentence is correct, give them a cross in the corresponding square.</a:t>
            </a:r>
            <a:endParaRPr lang="uk-UA" sz="1400" dirty="0">
              <a:solidFill>
                <a:prstClr val="black"/>
              </a:solidFill>
            </a:endParaRPr>
          </a:p>
          <a:p>
            <a:pPr algn="just">
              <a:lnSpc>
                <a:spcPct val="150000"/>
              </a:lnSpc>
            </a:pPr>
            <a:r>
              <a:rPr lang="en-US" sz="1400" dirty="0">
                <a:solidFill>
                  <a:prstClr val="black"/>
                </a:solidFill>
              </a:rPr>
              <a:t>Team B plays in the same way.</a:t>
            </a:r>
            <a:endParaRPr lang="uk-UA" sz="1400" dirty="0">
              <a:solidFill>
                <a:prstClr val="black"/>
              </a:solidFill>
            </a:endParaRPr>
          </a:p>
          <a:p>
            <a:pPr algn="just">
              <a:lnSpc>
                <a:spcPct val="150000"/>
              </a:lnSpc>
            </a:pPr>
            <a:r>
              <a:rPr lang="en-US" sz="1400" dirty="0">
                <a:solidFill>
                  <a:prstClr val="black"/>
                </a:solidFill>
              </a:rPr>
              <a:t>This game frame can also be used successfully with the following languages</a:t>
            </a:r>
            <a:endParaRPr lang="uk-UA" sz="1400" dirty="0">
              <a:solidFill>
                <a:prstClr val="black"/>
              </a:solidFill>
            </a:endParaRPr>
          </a:p>
          <a:p>
            <a:pPr algn="just">
              <a:lnSpc>
                <a:spcPct val="150000"/>
              </a:lnSpc>
            </a:pPr>
            <a:r>
              <a:rPr lang="en-US" sz="1400" dirty="0">
                <a:solidFill>
                  <a:prstClr val="black"/>
                </a:solidFill>
              </a:rPr>
              <a:t>areas:</a:t>
            </a:r>
            <a:endParaRPr lang="uk-UA" sz="1400" dirty="0">
              <a:solidFill>
                <a:prstClr val="black"/>
              </a:solidFill>
            </a:endParaRPr>
          </a:p>
          <a:p>
            <a:pPr algn="just">
              <a:lnSpc>
                <a:spcPct val="150000"/>
              </a:lnSpc>
            </a:pPr>
            <a:r>
              <a:rPr lang="en-US" sz="1400" dirty="0">
                <a:solidFill>
                  <a:prstClr val="black"/>
                </a:solidFill>
              </a:rPr>
              <a:t>“false friends” e.g. sensible / sensitive</a:t>
            </a:r>
            <a:endParaRPr lang="uk-UA" sz="1400" dirty="0">
              <a:solidFill>
                <a:prstClr val="black"/>
              </a:solidFill>
            </a:endParaRPr>
          </a:p>
          <a:p>
            <a:pPr algn="just">
              <a:lnSpc>
                <a:spcPct val="150000"/>
              </a:lnSpc>
            </a:pPr>
            <a:r>
              <a:rPr lang="en-US" sz="1400" dirty="0">
                <a:solidFill>
                  <a:prstClr val="black"/>
                </a:solidFill>
              </a:rPr>
              <a:t>                                become / receive </a:t>
            </a:r>
          </a:p>
          <a:p>
            <a:pPr algn="just">
              <a:lnSpc>
                <a:spcPct val="150000"/>
              </a:lnSpc>
            </a:pPr>
            <a:r>
              <a:rPr lang="en-US" sz="1400" dirty="0">
                <a:solidFill>
                  <a:prstClr val="black"/>
                </a:solidFill>
              </a:rPr>
              <a:t>                                 large / long</a:t>
            </a:r>
            <a:endParaRPr lang="uk-UA" sz="1400" dirty="0">
              <a:solidFill>
                <a:prstClr val="black"/>
              </a:solidFill>
            </a:endParaRPr>
          </a:p>
          <a:p>
            <a:pPr algn="just"/>
            <a:endParaRPr lang="uk-UA" dirty="0"/>
          </a:p>
        </p:txBody>
      </p:sp>
    </p:spTree>
    <p:extLst>
      <p:ext uri="{BB962C8B-B14F-4D97-AF65-F5344CB8AC3E}">
        <p14:creationId xmlns:p14="http://schemas.microsoft.com/office/powerpoint/2010/main" val="14785679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10809"/>
            <a:ext cx="8640960" cy="4185761"/>
          </a:xfrm>
          <a:prstGeom prst="rect">
            <a:avLst/>
          </a:prstGeom>
          <a:noFill/>
        </p:spPr>
        <p:txBody>
          <a:bodyPr wrap="square" rtlCol="0">
            <a:spAutoFit/>
          </a:bodyPr>
          <a:lstStyle/>
          <a:p>
            <a:pPr algn="ctr"/>
            <a:r>
              <a:rPr lang="en-US" sz="1400" b="1" u="sng" dirty="0">
                <a:solidFill>
                  <a:prstClr val="black"/>
                </a:solidFill>
              </a:rPr>
              <a:t>Competitive games</a:t>
            </a:r>
            <a:endParaRPr lang="uk-UA" sz="1400" b="1" dirty="0">
              <a:solidFill>
                <a:prstClr val="black"/>
              </a:solidFill>
            </a:endParaRPr>
          </a:p>
          <a:p>
            <a:pPr algn="ctr"/>
            <a:r>
              <a:rPr lang="en-US" sz="1400" b="1" dirty="0">
                <a:solidFill>
                  <a:prstClr val="black"/>
                </a:solidFill>
              </a:rPr>
              <a:t>“Headless sentences"</a:t>
            </a:r>
            <a:endParaRPr lang="uk-UA" sz="1400" b="1" dirty="0">
              <a:solidFill>
                <a:prstClr val="black"/>
              </a:solidFill>
            </a:endParaRPr>
          </a:p>
          <a:p>
            <a:r>
              <a:rPr lang="en-US" sz="1400" b="1" dirty="0">
                <a:solidFill>
                  <a:prstClr val="black"/>
                </a:solidFill>
              </a:rPr>
              <a:t>Grammar: Present simple passive </a:t>
            </a:r>
            <a:endParaRPr lang="uk-UA" sz="1400" b="1" dirty="0">
              <a:solidFill>
                <a:prstClr val="black"/>
              </a:solidFill>
            </a:endParaRPr>
          </a:p>
          <a:p>
            <a:r>
              <a:rPr lang="en-US" sz="1400" b="1" dirty="0">
                <a:solidFill>
                  <a:prstClr val="black"/>
                </a:solidFill>
              </a:rPr>
              <a:t>Level: upper intermediate </a:t>
            </a:r>
            <a:endParaRPr lang="uk-UA" sz="1400" b="1" dirty="0">
              <a:solidFill>
                <a:prstClr val="black"/>
              </a:solidFill>
            </a:endParaRPr>
          </a:p>
          <a:p>
            <a:r>
              <a:rPr lang="en-US" sz="1400" b="1" dirty="0">
                <a:solidFill>
                  <a:prstClr val="black"/>
                </a:solidFill>
              </a:rPr>
              <a:t>Time: 15 </a:t>
            </a:r>
            <a:r>
              <a:rPr lang="en-US" sz="1400" b="1" dirty="0" smtClean="0">
                <a:solidFill>
                  <a:prstClr val="black"/>
                </a:solidFill>
              </a:rPr>
              <a:t>minutes</a:t>
            </a:r>
          </a:p>
          <a:p>
            <a:endParaRPr lang="uk-UA" dirty="0">
              <a:solidFill>
                <a:prstClr val="black"/>
              </a:solidFill>
            </a:endParaRPr>
          </a:p>
          <a:p>
            <a:r>
              <a:rPr lang="en-US" sz="1400" dirty="0" smtClean="0">
                <a:solidFill>
                  <a:prstClr val="black"/>
                </a:solidFill>
              </a:rPr>
              <a:t>……….</a:t>
            </a:r>
            <a:r>
              <a:rPr lang="uk-UA" sz="1400" dirty="0" smtClean="0">
                <a:solidFill>
                  <a:prstClr val="black"/>
                </a:solidFill>
              </a:rPr>
              <a:t> </a:t>
            </a:r>
            <a:r>
              <a:rPr lang="en-US" sz="1400" dirty="0" smtClean="0">
                <a:solidFill>
                  <a:prstClr val="black"/>
                </a:solidFill>
              </a:rPr>
              <a:t>is </a:t>
            </a:r>
            <a:r>
              <a:rPr lang="en-US" sz="1400" dirty="0">
                <a:solidFill>
                  <a:prstClr val="black"/>
                </a:solidFill>
              </a:rPr>
              <a:t>played by two or four people, often on grass</a:t>
            </a:r>
            <a:endParaRPr lang="uk-UA" sz="1400" dirty="0">
              <a:solidFill>
                <a:prstClr val="black"/>
              </a:solidFill>
            </a:endParaRPr>
          </a:p>
          <a:p>
            <a:r>
              <a:rPr lang="en-US" sz="1400" dirty="0">
                <a:solidFill>
                  <a:prstClr val="black"/>
                </a:solidFill>
              </a:rPr>
              <a:t>………. is watched by millions more than play it</a:t>
            </a:r>
            <a:endParaRPr lang="uk-UA" sz="1400" dirty="0">
              <a:solidFill>
                <a:prstClr val="black"/>
              </a:solidFill>
            </a:endParaRPr>
          </a:p>
          <a:p>
            <a:r>
              <a:rPr lang="en-US" sz="1400" dirty="0">
                <a:solidFill>
                  <a:prstClr val="black"/>
                </a:solidFill>
              </a:rPr>
              <a:t>………. is an event often won in the Olympics by black competitors</a:t>
            </a:r>
            <a:endParaRPr lang="uk-UA" sz="1400" dirty="0">
              <a:solidFill>
                <a:prstClr val="black"/>
              </a:solidFill>
            </a:endParaRPr>
          </a:p>
          <a:p>
            <a:r>
              <a:rPr lang="en-US" sz="1400" dirty="0">
                <a:solidFill>
                  <a:prstClr val="black"/>
                </a:solidFill>
              </a:rPr>
              <a:t>………. is dominated by the Chinese</a:t>
            </a:r>
            <a:endParaRPr lang="uk-UA" sz="1400" dirty="0">
              <a:solidFill>
                <a:prstClr val="black"/>
              </a:solidFill>
            </a:endParaRPr>
          </a:p>
          <a:p>
            <a:r>
              <a:rPr lang="en-US" sz="1400" dirty="0">
                <a:solidFill>
                  <a:prstClr val="black"/>
                </a:solidFill>
              </a:rPr>
              <a:t>………. a try can be converted into a goal</a:t>
            </a:r>
            <a:endParaRPr lang="uk-UA" sz="1400" dirty="0">
              <a:solidFill>
                <a:prstClr val="black"/>
              </a:solidFill>
            </a:endParaRPr>
          </a:p>
          <a:p>
            <a:r>
              <a:rPr lang="en-US" sz="1400" dirty="0">
                <a:solidFill>
                  <a:prstClr val="black"/>
                </a:solidFill>
              </a:rPr>
              <a:t>………. is/are played mainly by men in pubs</a:t>
            </a:r>
            <a:endParaRPr lang="uk-UA" sz="1400" dirty="0">
              <a:solidFill>
                <a:prstClr val="black"/>
              </a:solidFill>
            </a:endParaRPr>
          </a:p>
          <a:p>
            <a:r>
              <a:rPr lang="en-US" sz="1400" dirty="0">
                <a:solidFill>
                  <a:prstClr val="black"/>
                </a:solidFill>
              </a:rPr>
              <a:t>………. tends to be played by rich people with a small, petted ball</a:t>
            </a:r>
            <a:endParaRPr lang="uk-UA" sz="1400" dirty="0">
              <a:solidFill>
                <a:prstClr val="black"/>
              </a:solidFill>
            </a:endParaRPr>
          </a:p>
          <a:p>
            <a:r>
              <a:rPr lang="en-US" sz="1400" dirty="0">
                <a:solidFill>
                  <a:prstClr val="black"/>
                </a:solidFill>
              </a:rPr>
              <a:t>………. are betted on by all sorts of people</a:t>
            </a:r>
            <a:endParaRPr lang="uk-UA" sz="1400" dirty="0">
              <a:solidFill>
                <a:prstClr val="black"/>
              </a:solidFill>
            </a:endParaRPr>
          </a:p>
          <a:p>
            <a:r>
              <a:rPr lang="en-US" sz="1400" dirty="0">
                <a:solidFill>
                  <a:prstClr val="black"/>
                </a:solidFill>
              </a:rPr>
              <a:t>………. is played with nothing but a simple board and small round counters</a:t>
            </a:r>
            <a:endParaRPr lang="uk-UA" sz="1400" dirty="0">
              <a:solidFill>
                <a:prstClr val="black"/>
              </a:solidFill>
            </a:endParaRPr>
          </a:p>
          <a:p>
            <a:r>
              <a:rPr lang="en-US" sz="1400" dirty="0">
                <a:solidFill>
                  <a:prstClr val="black"/>
                </a:solidFill>
              </a:rPr>
              <a:t>………. a man may not be hit below the belt</a:t>
            </a:r>
            <a:endParaRPr lang="uk-UA" sz="1400" dirty="0">
              <a:solidFill>
                <a:prstClr val="black"/>
              </a:solidFill>
            </a:endParaRPr>
          </a:p>
          <a:p>
            <a:r>
              <a:rPr lang="en-US" sz="1400" dirty="0">
                <a:solidFill>
                  <a:prstClr val="black"/>
                </a:solidFill>
              </a:rPr>
              <a:t>………. the big balls have to end up as close as possible to the little ball</a:t>
            </a:r>
            <a:endParaRPr lang="uk-UA" sz="1400" dirty="0">
              <a:solidFill>
                <a:prstClr val="black"/>
              </a:solidFill>
            </a:endParaRPr>
          </a:p>
          <a:p>
            <a:endParaRPr lang="uk-UA" sz="1400" dirty="0">
              <a:solidFill>
                <a:prstClr val="black"/>
              </a:solidFill>
            </a:endParaRPr>
          </a:p>
        </p:txBody>
      </p:sp>
      <p:sp>
        <p:nvSpPr>
          <p:cNvPr id="3" name="TextBox 2"/>
          <p:cNvSpPr txBox="1"/>
          <p:nvPr/>
        </p:nvSpPr>
        <p:spPr>
          <a:xfrm>
            <a:off x="226565" y="4275242"/>
            <a:ext cx="8640960" cy="2582758"/>
          </a:xfrm>
          <a:prstGeom prst="rect">
            <a:avLst/>
          </a:prstGeom>
          <a:noFill/>
        </p:spPr>
        <p:txBody>
          <a:bodyPr wrap="square" rtlCol="0">
            <a:spAutoFit/>
          </a:bodyPr>
          <a:lstStyle/>
          <a:p>
            <a:pPr algn="ctr"/>
            <a:r>
              <a:rPr lang="en-US" sz="1400" b="1" dirty="0">
                <a:solidFill>
                  <a:prstClr val="black"/>
                </a:solidFill>
              </a:rPr>
              <a:t>Sentence heads</a:t>
            </a:r>
          </a:p>
          <a:p>
            <a:pPr marL="12700" defTabSz="0">
              <a:lnSpc>
                <a:spcPct val="150000"/>
              </a:lnSpc>
              <a:spcAft>
                <a:spcPts val="130"/>
              </a:spcAft>
            </a:pPr>
            <a:r>
              <a:rPr lang="en-US" sz="1400" spc="50" dirty="0" smtClean="0">
                <a:solidFill>
                  <a:prstClr val="black"/>
                </a:solidFill>
              </a:rPr>
              <a:t>                                    </a:t>
            </a:r>
            <a:r>
              <a:rPr lang="uk-UA" sz="1400" spc="50" dirty="0" smtClean="0">
                <a:solidFill>
                  <a:prstClr val="black"/>
                </a:solidFill>
              </a:rPr>
              <a:t> </a:t>
            </a:r>
            <a:r>
              <a:rPr lang="en-US" sz="1200" spc="50" dirty="0" smtClean="0">
                <a:solidFill>
                  <a:prstClr val="black"/>
                </a:solidFill>
              </a:rPr>
              <a:t>The </a:t>
            </a:r>
            <a:r>
              <a:rPr lang="en-US" sz="1200" spc="50" dirty="0">
                <a:solidFill>
                  <a:prstClr val="black"/>
                </a:solidFill>
              </a:rPr>
              <a:t>100 meters     	          Chess </a:t>
            </a:r>
            <a:endParaRPr lang="uk-UA" sz="1200" dirty="0">
              <a:solidFill>
                <a:prstClr val="black"/>
              </a:solidFill>
            </a:endParaRPr>
          </a:p>
          <a:p>
            <a:pPr marL="12700" defTabSz="0">
              <a:lnSpc>
                <a:spcPct val="150000"/>
              </a:lnSpc>
            </a:pPr>
            <a:r>
              <a:rPr lang="en-US" sz="1200" spc="50" dirty="0">
                <a:solidFill>
                  <a:prstClr val="black"/>
                </a:solidFill>
              </a:rPr>
              <a:t>                                    </a:t>
            </a:r>
            <a:r>
              <a:rPr lang="uk-UA" sz="1200" spc="50" dirty="0" smtClean="0">
                <a:solidFill>
                  <a:prstClr val="black"/>
                </a:solidFill>
              </a:rPr>
              <a:t>      </a:t>
            </a:r>
            <a:r>
              <a:rPr lang="en-US" sz="1200" spc="50" dirty="0" smtClean="0">
                <a:solidFill>
                  <a:prstClr val="black"/>
                </a:solidFill>
              </a:rPr>
              <a:t>Rugby                              </a:t>
            </a:r>
            <a:r>
              <a:rPr lang="en-US" sz="1200" spc="50" dirty="0">
                <a:solidFill>
                  <a:prstClr val="black"/>
                </a:solidFill>
              </a:rPr>
              <a:t>Horses</a:t>
            </a:r>
            <a:endParaRPr lang="uk-UA" sz="1200" dirty="0">
              <a:solidFill>
                <a:prstClr val="black"/>
              </a:solidFill>
            </a:endParaRPr>
          </a:p>
          <a:p>
            <a:pPr marL="12700" defTabSz="0">
              <a:lnSpc>
                <a:spcPct val="150000"/>
              </a:lnSpc>
            </a:pPr>
            <a:r>
              <a:rPr lang="en-US" sz="1200" spc="50" dirty="0">
                <a:solidFill>
                  <a:prstClr val="black"/>
                </a:solidFill>
              </a:rPr>
              <a:t>                                    </a:t>
            </a:r>
            <a:r>
              <a:rPr lang="uk-UA" sz="1200" spc="50" dirty="0" smtClean="0">
                <a:solidFill>
                  <a:prstClr val="black"/>
                </a:solidFill>
              </a:rPr>
              <a:t>      </a:t>
            </a:r>
            <a:r>
              <a:rPr lang="en-US" sz="1200" spc="50" dirty="0" smtClean="0">
                <a:solidFill>
                  <a:prstClr val="black"/>
                </a:solidFill>
              </a:rPr>
              <a:t>Tennis                             </a:t>
            </a:r>
            <a:r>
              <a:rPr lang="en-US" sz="1200" spc="50" dirty="0">
                <a:solidFill>
                  <a:prstClr val="black"/>
                </a:solidFill>
              </a:rPr>
              <a:t>Tables tennis </a:t>
            </a:r>
            <a:endParaRPr lang="uk-UA" sz="1200" dirty="0">
              <a:solidFill>
                <a:prstClr val="black"/>
              </a:solidFill>
            </a:endParaRPr>
          </a:p>
          <a:p>
            <a:pPr marL="12700" defTabSz="0">
              <a:lnSpc>
                <a:spcPct val="150000"/>
              </a:lnSpc>
            </a:pPr>
            <a:r>
              <a:rPr lang="en-US" sz="1200" spc="50" dirty="0">
                <a:solidFill>
                  <a:prstClr val="black"/>
                </a:solidFill>
              </a:rPr>
              <a:t>                                    </a:t>
            </a:r>
            <a:r>
              <a:rPr lang="uk-UA" sz="1200" spc="50" dirty="0" smtClean="0">
                <a:solidFill>
                  <a:prstClr val="black"/>
                </a:solidFill>
              </a:rPr>
              <a:t>       </a:t>
            </a:r>
            <a:r>
              <a:rPr lang="en-US" sz="1200" spc="50" dirty="0" smtClean="0">
                <a:solidFill>
                  <a:prstClr val="black"/>
                </a:solidFill>
              </a:rPr>
              <a:t>In </a:t>
            </a:r>
            <a:r>
              <a:rPr lang="en-US" sz="1200" spc="50" dirty="0">
                <a:solidFill>
                  <a:prstClr val="black"/>
                </a:solidFill>
              </a:rPr>
              <a:t>Bowls                          Darts</a:t>
            </a:r>
            <a:endParaRPr lang="uk-UA" sz="1200" dirty="0">
              <a:solidFill>
                <a:prstClr val="black"/>
              </a:solidFill>
            </a:endParaRPr>
          </a:p>
          <a:p>
            <a:pPr marL="12700" defTabSz="0">
              <a:lnSpc>
                <a:spcPct val="150000"/>
              </a:lnSpc>
            </a:pPr>
            <a:r>
              <a:rPr lang="en-US" sz="1200" spc="50" dirty="0">
                <a:solidFill>
                  <a:prstClr val="black"/>
                </a:solidFill>
              </a:rPr>
              <a:t>                                    </a:t>
            </a:r>
            <a:r>
              <a:rPr lang="uk-UA" sz="1200" spc="50" dirty="0" smtClean="0">
                <a:solidFill>
                  <a:prstClr val="black"/>
                </a:solidFill>
              </a:rPr>
              <a:t>       </a:t>
            </a:r>
            <a:r>
              <a:rPr lang="en-US" sz="1200" spc="50" dirty="0" smtClean="0">
                <a:solidFill>
                  <a:prstClr val="black"/>
                </a:solidFill>
              </a:rPr>
              <a:t>In </a:t>
            </a:r>
            <a:r>
              <a:rPr lang="en-US" sz="1200" spc="50" dirty="0">
                <a:solidFill>
                  <a:prstClr val="black"/>
                </a:solidFill>
              </a:rPr>
              <a:t>Boxing</a:t>
            </a:r>
            <a:endParaRPr lang="uk-UA" sz="1200" dirty="0">
              <a:solidFill>
                <a:prstClr val="black"/>
              </a:solidFill>
            </a:endParaRPr>
          </a:p>
          <a:p>
            <a:pPr defTabSz="0">
              <a:lnSpc>
                <a:spcPct val="150000"/>
              </a:lnSpc>
            </a:pPr>
            <a:r>
              <a:rPr lang="en-US" sz="1200" dirty="0">
                <a:solidFill>
                  <a:prstClr val="black"/>
                </a:solidFill>
              </a:rPr>
              <a:t>                                        </a:t>
            </a:r>
            <a:r>
              <a:rPr lang="uk-UA" sz="1200" dirty="0" smtClean="0">
                <a:solidFill>
                  <a:prstClr val="black"/>
                </a:solidFill>
              </a:rPr>
              <a:t>          </a:t>
            </a:r>
            <a:r>
              <a:rPr lang="en-US" sz="1200" dirty="0" smtClean="0">
                <a:solidFill>
                  <a:prstClr val="black"/>
                </a:solidFill>
              </a:rPr>
              <a:t>Soccer</a:t>
            </a:r>
            <a:endParaRPr lang="en-US" sz="1200" dirty="0">
              <a:solidFill>
                <a:prstClr val="black"/>
              </a:solidFill>
            </a:endParaRPr>
          </a:p>
          <a:p>
            <a:pPr defTabSz="0">
              <a:lnSpc>
                <a:spcPct val="150000"/>
              </a:lnSpc>
            </a:pPr>
            <a:r>
              <a:rPr lang="en-US" sz="1200" dirty="0">
                <a:solidFill>
                  <a:prstClr val="black"/>
                </a:solidFill>
              </a:rPr>
              <a:t>                                        </a:t>
            </a:r>
            <a:r>
              <a:rPr lang="uk-UA" sz="1200" dirty="0" smtClean="0">
                <a:solidFill>
                  <a:prstClr val="black"/>
                </a:solidFill>
              </a:rPr>
              <a:t>          </a:t>
            </a:r>
            <a:r>
              <a:rPr lang="en-US" sz="1200" dirty="0" smtClean="0">
                <a:solidFill>
                  <a:prstClr val="black"/>
                </a:solidFill>
              </a:rPr>
              <a:t>Mahjong</a:t>
            </a:r>
            <a:endParaRPr lang="uk-UA" sz="1200" dirty="0">
              <a:solidFill>
                <a:prstClr val="black"/>
              </a:solidFill>
            </a:endParaRPr>
          </a:p>
          <a:p>
            <a:pPr>
              <a:lnSpc>
                <a:spcPct val="150000"/>
              </a:lnSpc>
            </a:pPr>
            <a:r>
              <a:rPr lang="en-US" sz="1200" dirty="0">
                <a:solidFill>
                  <a:prstClr val="black"/>
                </a:solidFill>
              </a:rPr>
              <a:t>                                        </a:t>
            </a:r>
            <a:r>
              <a:rPr lang="uk-UA" sz="1200" dirty="0" smtClean="0">
                <a:solidFill>
                  <a:prstClr val="black"/>
                </a:solidFill>
              </a:rPr>
              <a:t>          </a:t>
            </a:r>
            <a:r>
              <a:rPr lang="en-US" sz="1200" dirty="0" smtClean="0">
                <a:solidFill>
                  <a:prstClr val="black"/>
                </a:solidFill>
              </a:rPr>
              <a:t>Golf</a:t>
            </a:r>
            <a:endParaRPr lang="uk-UA" sz="1200" dirty="0">
              <a:solidFill>
                <a:prstClr val="black"/>
              </a:solidFill>
            </a:endParaRPr>
          </a:p>
        </p:txBody>
      </p:sp>
    </p:spTree>
    <p:extLst>
      <p:ext uri="{BB962C8B-B14F-4D97-AF65-F5344CB8AC3E}">
        <p14:creationId xmlns:p14="http://schemas.microsoft.com/office/powerpoint/2010/main" val="39742630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220" y="620688"/>
            <a:ext cx="8568952" cy="6124754"/>
          </a:xfrm>
          <a:prstGeom prst="rect">
            <a:avLst/>
          </a:prstGeom>
          <a:noFill/>
          <a:ln>
            <a:solidFill>
              <a:schemeClr val="accent1">
                <a:alpha val="0"/>
              </a:schemeClr>
            </a:solidFill>
          </a:ln>
        </p:spPr>
        <p:txBody>
          <a:bodyPr wrap="square" rtlCol="0">
            <a:spAutoFit/>
          </a:bodyPr>
          <a:lstStyle/>
          <a:p>
            <a:pPr algn="ctr"/>
            <a:r>
              <a:rPr lang="en-US" sz="2800" b="1" dirty="0"/>
              <a:t>Your words - my grammar" </a:t>
            </a:r>
            <a:endParaRPr lang="uk-UA" sz="2800" b="1" dirty="0" smtClean="0"/>
          </a:p>
          <a:p>
            <a:r>
              <a:rPr lang="en-US" b="1" dirty="0"/>
              <a:t>Grammar: Present perfect continuous </a:t>
            </a:r>
            <a:endParaRPr lang="uk-UA" b="1" dirty="0" smtClean="0"/>
          </a:p>
          <a:p>
            <a:r>
              <a:rPr lang="en-US" b="1" dirty="0" smtClean="0"/>
              <a:t>Level</a:t>
            </a:r>
            <a:r>
              <a:rPr lang="en-US" b="1" dirty="0"/>
              <a:t>: Lower-intermediate </a:t>
            </a:r>
            <a:endParaRPr lang="en-US" b="1" dirty="0" smtClean="0"/>
          </a:p>
          <a:p>
            <a:r>
              <a:rPr lang="en-US" b="1" dirty="0" smtClean="0"/>
              <a:t>Time: </a:t>
            </a:r>
            <a:r>
              <a:rPr lang="en-US" b="1" dirty="0"/>
              <a:t>15 </a:t>
            </a:r>
            <a:r>
              <a:rPr lang="en-US" b="1" dirty="0" smtClean="0"/>
              <a:t>minutes</a:t>
            </a:r>
          </a:p>
          <a:p>
            <a:endParaRPr lang="en-US" sz="1600" dirty="0"/>
          </a:p>
          <a:p>
            <a:r>
              <a:rPr lang="en-US" sz="2400" dirty="0"/>
              <a:t>I write a sentence in the target structure on the board, e.g.:</a:t>
            </a:r>
            <a:endParaRPr lang="uk-UA" sz="2400" dirty="0"/>
          </a:p>
          <a:p>
            <a:endParaRPr lang="en-US" sz="2400" dirty="0" smtClean="0"/>
          </a:p>
          <a:p>
            <a:r>
              <a:rPr lang="en-US" sz="2400" dirty="0" smtClean="0"/>
              <a:t>Who’s   been    eating </a:t>
            </a:r>
            <a:r>
              <a:rPr lang="en-US" sz="2400" dirty="0"/>
              <a:t>my porridge</a:t>
            </a:r>
            <a:r>
              <a:rPr lang="en-US" sz="2400" dirty="0" smtClean="0"/>
              <a:t>?</a:t>
            </a:r>
          </a:p>
          <a:p>
            <a:endParaRPr lang="en-US" sz="2400" dirty="0" smtClean="0"/>
          </a:p>
          <a:p>
            <a:r>
              <a:rPr lang="en-US" sz="2400" dirty="0"/>
              <a:t>Students have to </a:t>
            </a:r>
            <a:r>
              <a:rPr lang="en-US" sz="2400" u="sng" dirty="0"/>
              <a:t>write the same grammar</a:t>
            </a:r>
            <a:r>
              <a:rPr lang="en-US" sz="2400" dirty="0"/>
              <a:t> as the about sentence, but all the words apart from the one in the box (“been”) must be different and must be their own </a:t>
            </a:r>
            <a:r>
              <a:rPr lang="en-US" sz="2400" dirty="0" smtClean="0"/>
              <a:t>words.</a:t>
            </a:r>
            <a:endParaRPr lang="uk-UA" sz="2400" dirty="0"/>
          </a:p>
          <a:p>
            <a:r>
              <a:rPr lang="en-US" sz="2400" dirty="0"/>
              <a:t>Students write their own sentences on the board and I ask the class to decide which sentences are right and which wrong</a:t>
            </a:r>
            <a:r>
              <a:rPr lang="en-US" sz="2400" dirty="0" smtClean="0"/>
              <a:t>.</a:t>
            </a:r>
          </a:p>
          <a:p>
            <a:endParaRPr lang="uk-UA" sz="2400" dirty="0"/>
          </a:p>
          <a:p>
            <a:endParaRPr lang="uk-UA" dirty="0"/>
          </a:p>
          <a:p>
            <a:endParaRPr lang="uk-UA" dirty="0"/>
          </a:p>
          <a:p>
            <a:endParaRPr lang="uk-UA" dirty="0"/>
          </a:p>
        </p:txBody>
      </p:sp>
      <p:sp>
        <p:nvSpPr>
          <p:cNvPr id="10" name="Прямоугольник 9"/>
          <p:cNvSpPr/>
          <p:nvPr/>
        </p:nvSpPr>
        <p:spPr>
          <a:xfrm>
            <a:off x="1403648" y="2924944"/>
            <a:ext cx="792088"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4448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483" y="692696"/>
            <a:ext cx="8280920" cy="5047536"/>
          </a:xfrm>
          <a:prstGeom prst="rect">
            <a:avLst/>
          </a:prstGeom>
          <a:noFill/>
        </p:spPr>
        <p:txBody>
          <a:bodyPr wrap="square" rtlCol="0">
            <a:spAutoFit/>
          </a:bodyPr>
          <a:lstStyle/>
          <a:p>
            <a:pPr algn="ctr"/>
            <a:r>
              <a:rPr lang="en-US" sz="2800" b="1" dirty="0"/>
              <a:t>"Give a meaning"</a:t>
            </a:r>
            <a:endParaRPr lang="uk-UA" sz="2800" b="1" dirty="0"/>
          </a:p>
          <a:p>
            <a:r>
              <a:rPr lang="en-US" sz="2000" dirty="0"/>
              <a:t>Grammar: Varied structures </a:t>
            </a:r>
          </a:p>
          <a:p>
            <a:r>
              <a:rPr lang="en-US" sz="2000" dirty="0"/>
              <a:t>Level: Lower-intermediate </a:t>
            </a:r>
          </a:p>
          <a:p>
            <a:r>
              <a:rPr lang="en-US" sz="2000" dirty="0"/>
              <a:t>Time: 5-15 minutes</a:t>
            </a:r>
          </a:p>
          <a:p>
            <a:endParaRPr lang="uk-UA" dirty="0"/>
          </a:p>
          <a:p>
            <a:r>
              <a:rPr lang="en-US" dirty="0"/>
              <a:t>Write on the board: I am a hotel. The students can change the meaning of the sentence by adding </a:t>
            </a:r>
            <a:r>
              <a:rPr lang="en-US" dirty="0" smtClean="0"/>
              <a:t>one word </a:t>
            </a:r>
            <a:r>
              <a:rPr lang="en-US" dirty="0"/>
              <a:t>only. Write up their suggestions. (It may be the following):</a:t>
            </a:r>
            <a:endParaRPr lang="uk-UA" dirty="0"/>
          </a:p>
          <a:p>
            <a:pPr algn="ctr"/>
            <a:r>
              <a:rPr lang="en-US" dirty="0"/>
              <a:t>I am not a hotel </a:t>
            </a:r>
            <a:endParaRPr lang="en-US" dirty="0" smtClean="0"/>
          </a:p>
          <a:p>
            <a:pPr algn="ctr"/>
            <a:r>
              <a:rPr lang="en-US" dirty="0" smtClean="0"/>
              <a:t>I </a:t>
            </a:r>
            <a:r>
              <a:rPr lang="en-US" dirty="0"/>
              <a:t>am a hotel manager </a:t>
            </a:r>
            <a:endParaRPr lang="en-US" dirty="0" smtClean="0"/>
          </a:p>
          <a:p>
            <a:pPr algn="ctr"/>
            <a:r>
              <a:rPr lang="en-US" dirty="0" smtClean="0"/>
              <a:t>I </a:t>
            </a:r>
            <a:r>
              <a:rPr lang="en-US" dirty="0"/>
              <a:t>am a hotel porter </a:t>
            </a:r>
            <a:endParaRPr lang="en-US" dirty="0" smtClean="0"/>
          </a:p>
          <a:p>
            <a:pPr algn="ctr"/>
            <a:r>
              <a:rPr lang="en-US" dirty="0" smtClean="0"/>
              <a:t>I </a:t>
            </a:r>
            <a:r>
              <a:rPr lang="en-US" dirty="0"/>
              <a:t>am running a </a:t>
            </a:r>
            <a:r>
              <a:rPr lang="en-US" dirty="0" smtClean="0"/>
              <a:t>hotel</a:t>
            </a:r>
          </a:p>
          <a:p>
            <a:pPr algn="ctr"/>
            <a:r>
              <a:rPr lang="en-US" dirty="0" smtClean="0"/>
              <a:t> </a:t>
            </a:r>
            <a:r>
              <a:rPr lang="en-US" dirty="0"/>
              <a:t>I am selling a </a:t>
            </a:r>
            <a:r>
              <a:rPr lang="en-US" dirty="0" smtClean="0"/>
              <a:t>hotel</a:t>
            </a:r>
          </a:p>
          <a:p>
            <a:pPr algn="ctr"/>
            <a:r>
              <a:rPr lang="en-US" dirty="0" smtClean="0"/>
              <a:t> </a:t>
            </a:r>
            <a:r>
              <a:rPr lang="en-US" dirty="0"/>
              <a:t>I am a hotel receptionist etc.</a:t>
            </a:r>
            <a:endParaRPr lang="uk-UA" dirty="0"/>
          </a:p>
          <a:p>
            <a:endParaRPr lang="en-US" dirty="0" smtClean="0"/>
          </a:p>
          <a:p>
            <a:r>
              <a:rPr lang="en-US" dirty="0" smtClean="0"/>
              <a:t>Clearly</a:t>
            </a:r>
            <a:r>
              <a:rPr lang="en-US" dirty="0"/>
              <a:t>, depending on your grammatical aims, you will vary the rule </a:t>
            </a:r>
            <a:r>
              <a:rPr lang="en-US" dirty="0" smtClean="0"/>
              <a:t>o</a:t>
            </a:r>
            <a:r>
              <a:rPr lang="en-US" dirty="0"/>
              <a:t>f</a:t>
            </a:r>
            <a:r>
              <a:rPr lang="en-US" dirty="0" smtClean="0"/>
              <a:t> </a:t>
            </a:r>
            <a:r>
              <a:rPr lang="en-US" dirty="0"/>
              <a:t>how many words are to be added.</a:t>
            </a:r>
            <a:endParaRPr lang="uk-UA" dirty="0"/>
          </a:p>
        </p:txBody>
      </p:sp>
    </p:spTree>
    <p:extLst>
      <p:ext uri="{BB962C8B-B14F-4D97-AF65-F5344CB8AC3E}">
        <p14:creationId xmlns:p14="http://schemas.microsoft.com/office/powerpoint/2010/main" val="24558953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66" y="692696"/>
            <a:ext cx="8856984" cy="6801862"/>
          </a:xfrm>
          <a:prstGeom prst="rect">
            <a:avLst/>
          </a:prstGeom>
          <a:noFill/>
        </p:spPr>
        <p:txBody>
          <a:bodyPr wrap="square" rtlCol="0">
            <a:spAutoFit/>
          </a:bodyPr>
          <a:lstStyle/>
          <a:p>
            <a:pPr algn="ctr"/>
            <a:r>
              <a:rPr lang="en-US" sz="2800" b="1" dirty="0" smtClean="0">
                <a:solidFill>
                  <a:prstClr val="black"/>
                </a:solidFill>
              </a:rPr>
              <a:t>MAKE IDIOMS BE YOUR FRIENDS</a:t>
            </a:r>
            <a:endParaRPr lang="uk-UA" sz="2800" b="1" dirty="0" smtClean="0">
              <a:solidFill>
                <a:prstClr val="black"/>
              </a:solidFill>
            </a:endParaRPr>
          </a:p>
          <a:p>
            <a:pPr algn="just"/>
            <a:endParaRPr lang="uk-UA" dirty="0">
              <a:solidFill>
                <a:prstClr val="black"/>
              </a:solidFill>
            </a:endParaRPr>
          </a:p>
          <a:p>
            <a:pPr algn="just"/>
            <a:r>
              <a:rPr lang="en-US" dirty="0" smtClean="0">
                <a:solidFill>
                  <a:prstClr val="black"/>
                </a:solidFill>
              </a:rPr>
              <a:t>Idioms </a:t>
            </a:r>
            <a:r>
              <a:rPr lang="en-US" dirty="0" smtClean="0">
                <a:solidFill>
                  <a:prstClr val="black"/>
                </a:solidFill>
              </a:rPr>
              <a:t>are words, phrases or expressions which are commonly used in everyday conversation by native speakers of English. </a:t>
            </a:r>
            <a:r>
              <a:rPr lang="en-US" dirty="0" smtClean="0">
                <a:solidFill>
                  <a:prstClr val="black"/>
                </a:solidFill>
              </a:rPr>
              <a:t>They make the language more </a:t>
            </a:r>
            <a:r>
              <a:rPr lang="en-US" dirty="0" err="1" smtClean="0">
                <a:solidFill>
                  <a:prstClr val="black"/>
                </a:solidFill>
              </a:rPr>
              <a:t>colourful</a:t>
            </a:r>
            <a:r>
              <a:rPr lang="en-US" dirty="0" smtClean="0">
                <a:solidFill>
                  <a:prstClr val="black"/>
                </a:solidFill>
              </a:rPr>
              <a:t>. People use idioms to express something more vividly  and briefly.</a:t>
            </a:r>
          </a:p>
          <a:p>
            <a:pPr algn="just"/>
            <a:r>
              <a:rPr lang="en-US" dirty="0" smtClean="0">
                <a:solidFill>
                  <a:prstClr val="black"/>
                </a:solidFill>
              </a:rPr>
              <a:t>Idioms bring a clear mental picture. My students like to use idioms very much and they know a lot of them.</a:t>
            </a:r>
          </a:p>
          <a:p>
            <a:pPr algn="just"/>
            <a:r>
              <a:rPr lang="en-US" dirty="0" smtClean="0">
                <a:solidFill>
                  <a:prstClr val="black"/>
                </a:solidFill>
              </a:rPr>
              <a:t>Once you know even some idioms they can be a lot of fun.</a:t>
            </a:r>
          </a:p>
          <a:p>
            <a:pPr algn="just"/>
            <a:r>
              <a:rPr lang="en-US" dirty="0" smtClean="0">
                <a:solidFill>
                  <a:prstClr val="black"/>
                </a:solidFill>
              </a:rPr>
              <a:t>On the other hand it is very important to learn the places and situations where to use them.</a:t>
            </a:r>
          </a:p>
          <a:p>
            <a:pPr algn="just"/>
            <a:r>
              <a:rPr lang="en-US" dirty="0" smtClean="0">
                <a:solidFill>
                  <a:prstClr val="black"/>
                </a:solidFill>
              </a:rPr>
              <a:t>My students never say </a:t>
            </a:r>
            <a:r>
              <a:rPr lang="ru-RU" dirty="0" smtClean="0">
                <a:solidFill>
                  <a:prstClr val="black"/>
                </a:solidFill>
              </a:rPr>
              <a:t>«</a:t>
            </a:r>
            <a:r>
              <a:rPr lang="en-US" dirty="0" smtClean="0">
                <a:solidFill>
                  <a:prstClr val="black"/>
                </a:solidFill>
              </a:rPr>
              <a:t>In is not my cup of tea</a:t>
            </a:r>
            <a:r>
              <a:rPr lang="ru-RU" dirty="0" smtClean="0">
                <a:solidFill>
                  <a:prstClr val="black"/>
                </a:solidFill>
              </a:rPr>
              <a:t>»</a:t>
            </a:r>
            <a:r>
              <a:rPr lang="en-US" dirty="0" smtClean="0">
                <a:solidFill>
                  <a:prstClr val="black"/>
                </a:solidFill>
              </a:rPr>
              <a:t> while talking about idioms. </a:t>
            </a:r>
            <a:r>
              <a:rPr lang="en-US" dirty="0" smtClean="0">
                <a:solidFill>
                  <a:prstClr val="black"/>
                </a:solidFill>
              </a:rPr>
              <a:t>Here is only a small part of idioms used by my students</a:t>
            </a:r>
            <a:r>
              <a:rPr lang="en-US" dirty="0" smtClean="0">
                <a:solidFill>
                  <a:prstClr val="black"/>
                </a:solidFill>
              </a:rPr>
              <a:t>.</a:t>
            </a:r>
          </a:p>
          <a:p>
            <a:pPr algn="ctr"/>
            <a:r>
              <a:rPr lang="en-US" sz="2800" u="sng" dirty="0" err="1" smtClean="0">
                <a:solidFill>
                  <a:prstClr val="black"/>
                </a:solidFill>
              </a:rPr>
              <a:t>colour</a:t>
            </a:r>
            <a:r>
              <a:rPr lang="en-US" sz="2800" u="sng" dirty="0" smtClean="0">
                <a:solidFill>
                  <a:prstClr val="black"/>
                </a:solidFill>
              </a:rPr>
              <a:t> </a:t>
            </a:r>
            <a:r>
              <a:rPr lang="en-US" sz="2800" u="sng" dirty="0">
                <a:solidFill>
                  <a:prstClr val="black"/>
                </a:solidFill>
              </a:rPr>
              <a:t>idioms</a:t>
            </a:r>
          </a:p>
          <a:p>
            <a:pPr algn="ctr"/>
            <a:r>
              <a:rPr lang="ru-RU" sz="2000" b="1" dirty="0">
                <a:solidFill>
                  <a:srgbClr val="0F6FC6">
                    <a:lumMod val="75000"/>
                  </a:srgbClr>
                </a:solidFill>
              </a:rPr>
              <a:t>«</a:t>
            </a:r>
            <a:r>
              <a:rPr lang="en-US" sz="2000" b="1" dirty="0">
                <a:solidFill>
                  <a:srgbClr val="0F6FC6">
                    <a:lumMod val="75000"/>
                  </a:srgbClr>
                </a:solidFill>
              </a:rPr>
              <a:t>red</a:t>
            </a:r>
            <a:r>
              <a:rPr lang="ru-RU" sz="2000" b="1" dirty="0">
                <a:solidFill>
                  <a:srgbClr val="0F6FC6">
                    <a:lumMod val="75000"/>
                  </a:srgbClr>
                </a:solidFill>
              </a:rPr>
              <a:t>»</a:t>
            </a:r>
            <a:endParaRPr lang="en-US" sz="2000" b="1" dirty="0">
              <a:solidFill>
                <a:srgbClr val="0F6FC6">
                  <a:lumMod val="75000"/>
                </a:srgbClr>
              </a:solidFill>
            </a:endParaRPr>
          </a:p>
          <a:p>
            <a:pPr marL="285750" indent="-285750" algn="just">
              <a:buFontTx/>
              <a:buChar char="-"/>
            </a:pPr>
            <a:r>
              <a:rPr lang="en-US" dirty="0">
                <a:solidFill>
                  <a:srgbClr val="0F6FC6">
                    <a:lumMod val="50000"/>
                  </a:srgbClr>
                </a:solidFill>
              </a:rPr>
              <a:t>make somebody see red - </a:t>
            </a:r>
            <a:r>
              <a:rPr lang="en-US" dirty="0">
                <a:solidFill>
                  <a:prstClr val="black"/>
                </a:solidFill>
              </a:rPr>
              <a:t>become violently angry</a:t>
            </a:r>
          </a:p>
          <a:p>
            <a:pPr marL="285750" indent="-285750" algn="just">
              <a:buFontTx/>
              <a:buChar char="-"/>
            </a:pPr>
            <a:r>
              <a:rPr lang="en-US" dirty="0">
                <a:solidFill>
                  <a:srgbClr val="0F6FC6">
                    <a:lumMod val="50000"/>
                  </a:srgbClr>
                </a:solidFill>
              </a:rPr>
              <a:t>catch somebody red-handed – </a:t>
            </a:r>
            <a:r>
              <a:rPr lang="en-US" dirty="0">
                <a:solidFill>
                  <a:prstClr val="black"/>
                </a:solidFill>
              </a:rPr>
              <a:t>catch in the very act</a:t>
            </a:r>
          </a:p>
          <a:p>
            <a:pPr marL="285750" indent="-285750" algn="just">
              <a:buFontTx/>
              <a:buChar char="-"/>
            </a:pPr>
            <a:r>
              <a:rPr lang="en-US" dirty="0">
                <a:solidFill>
                  <a:srgbClr val="0F6FC6">
                    <a:lumMod val="50000"/>
                  </a:srgbClr>
                </a:solidFill>
              </a:rPr>
              <a:t>try to draw a red herring across the track – </a:t>
            </a:r>
            <a:r>
              <a:rPr lang="en-US" dirty="0">
                <a:solidFill>
                  <a:prstClr val="black"/>
                </a:solidFill>
              </a:rPr>
              <a:t>lead the attention away from the real point</a:t>
            </a:r>
          </a:p>
          <a:p>
            <a:pPr marL="285750" indent="-285750" algn="just">
              <a:buFontTx/>
              <a:buChar char="-"/>
            </a:pPr>
            <a:r>
              <a:rPr lang="en-US" dirty="0">
                <a:solidFill>
                  <a:srgbClr val="0F6FC6">
                    <a:lumMod val="50000"/>
                  </a:srgbClr>
                </a:solidFill>
              </a:rPr>
              <a:t>to see the red light – </a:t>
            </a:r>
            <a:r>
              <a:rPr lang="en-US" dirty="0">
                <a:solidFill>
                  <a:prstClr val="black"/>
                </a:solidFill>
              </a:rPr>
              <a:t>be aware of approaching danger</a:t>
            </a:r>
          </a:p>
          <a:p>
            <a:pPr marL="285750" indent="-285750" algn="just">
              <a:buFontTx/>
              <a:buChar char="-"/>
            </a:pPr>
            <a:r>
              <a:rPr lang="en-US" dirty="0">
                <a:solidFill>
                  <a:srgbClr val="0F6FC6">
                    <a:lumMod val="50000"/>
                  </a:srgbClr>
                </a:solidFill>
              </a:rPr>
              <a:t>paint the town red– </a:t>
            </a:r>
            <a:r>
              <a:rPr lang="en-US" dirty="0">
                <a:solidFill>
                  <a:prstClr val="black"/>
                </a:solidFill>
              </a:rPr>
              <a:t>have a say, high – spirited, noisy time</a:t>
            </a:r>
          </a:p>
          <a:p>
            <a:pPr marL="285750" indent="-285750" algn="just">
              <a:buFontTx/>
              <a:buChar char="-"/>
            </a:pPr>
            <a:r>
              <a:rPr lang="en-US" dirty="0">
                <a:solidFill>
                  <a:srgbClr val="0F6FC6">
                    <a:lumMod val="50000"/>
                  </a:srgbClr>
                </a:solidFill>
              </a:rPr>
              <a:t>like a red rag to a bull – </a:t>
            </a:r>
            <a:r>
              <a:rPr lang="en-US" dirty="0">
                <a:solidFill>
                  <a:prstClr val="black"/>
                </a:solidFill>
              </a:rPr>
              <a:t>somebody that causes violent anger</a:t>
            </a:r>
          </a:p>
          <a:p>
            <a:pPr algn="just"/>
            <a:endParaRPr lang="en-US" dirty="0" smtClean="0">
              <a:solidFill>
                <a:prstClr val="black"/>
              </a:solidFill>
            </a:endParaRPr>
          </a:p>
          <a:p>
            <a:pPr algn="just"/>
            <a:endParaRPr lang="en-US" dirty="0" smtClean="0">
              <a:solidFill>
                <a:prstClr val="black"/>
              </a:solidFill>
            </a:endParaRPr>
          </a:p>
          <a:p>
            <a:pPr algn="just"/>
            <a:endParaRPr lang="uk-UA" dirty="0">
              <a:solidFill>
                <a:prstClr val="black"/>
              </a:solidFill>
            </a:endParaRPr>
          </a:p>
        </p:txBody>
      </p:sp>
    </p:spTree>
    <p:extLst>
      <p:ext uri="{BB962C8B-B14F-4D97-AF65-F5344CB8AC3E}">
        <p14:creationId xmlns:p14="http://schemas.microsoft.com/office/powerpoint/2010/main" val="16838603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847" y="332656"/>
            <a:ext cx="8952988" cy="9079409"/>
          </a:xfrm>
          <a:prstGeom prst="rect">
            <a:avLst/>
          </a:prstGeom>
          <a:noFill/>
        </p:spPr>
        <p:txBody>
          <a:bodyPr wrap="square" rtlCol="0">
            <a:spAutoFit/>
          </a:bodyPr>
          <a:lstStyle/>
          <a:p>
            <a:pPr algn="ctr"/>
            <a:endParaRPr lang="en-US" dirty="0" smtClean="0">
              <a:solidFill>
                <a:prstClr val="black"/>
              </a:solidFill>
            </a:endParaRPr>
          </a:p>
          <a:p>
            <a:pPr algn="ctr"/>
            <a:r>
              <a:rPr lang="ru-RU" sz="2000" b="1" dirty="0" smtClean="0">
                <a:solidFill>
                  <a:srgbClr val="0F6FC6">
                    <a:lumMod val="75000"/>
                  </a:srgbClr>
                </a:solidFill>
              </a:rPr>
              <a:t>«</a:t>
            </a:r>
            <a:r>
              <a:rPr lang="en-US" sz="2000" b="1" dirty="0" smtClean="0">
                <a:solidFill>
                  <a:srgbClr val="0F6FC6">
                    <a:lumMod val="75000"/>
                  </a:srgbClr>
                </a:solidFill>
              </a:rPr>
              <a:t>pink</a:t>
            </a:r>
            <a:r>
              <a:rPr lang="ru-RU" sz="2000" b="1" dirty="0" smtClean="0">
                <a:solidFill>
                  <a:srgbClr val="0F6FC6">
                    <a:lumMod val="75000"/>
                  </a:srgbClr>
                </a:solidFill>
              </a:rPr>
              <a:t>»</a:t>
            </a:r>
            <a:endParaRPr lang="en-US" sz="2000" b="1" dirty="0" smtClean="0">
              <a:solidFill>
                <a:srgbClr val="0F6FC6">
                  <a:lumMod val="75000"/>
                </a:srgbClr>
              </a:solidFill>
            </a:endParaRPr>
          </a:p>
          <a:p>
            <a:pPr marL="285750" indent="-285750" algn="just">
              <a:buFontTx/>
              <a:buChar char="-"/>
            </a:pPr>
            <a:r>
              <a:rPr lang="en-US" dirty="0" smtClean="0">
                <a:solidFill>
                  <a:srgbClr val="0F6FC6">
                    <a:lumMod val="50000"/>
                  </a:srgbClr>
                </a:solidFill>
              </a:rPr>
              <a:t>to be the pink of perfection </a:t>
            </a:r>
            <a:r>
              <a:rPr lang="en-US" dirty="0">
                <a:solidFill>
                  <a:srgbClr val="0F6FC6">
                    <a:lumMod val="50000"/>
                  </a:srgbClr>
                </a:solidFill>
              </a:rPr>
              <a:t>– </a:t>
            </a:r>
            <a:r>
              <a:rPr lang="en-US" dirty="0" smtClean="0">
                <a:solidFill>
                  <a:prstClr val="black"/>
                </a:solidFill>
              </a:rPr>
              <a:t>perfect perfection</a:t>
            </a:r>
          </a:p>
          <a:p>
            <a:pPr marL="285750" indent="-285750" algn="just">
              <a:buFontTx/>
              <a:buChar char="-"/>
            </a:pPr>
            <a:r>
              <a:rPr lang="en-US" dirty="0" smtClean="0">
                <a:solidFill>
                  <a:srgbClr val="0F6FC6">
                    <a:lumMod val="50000"/>
                  </a:srgbClr>
                </a:solidFill>
              </a:rPr>
              <a:t>to be in the pink – </a:t>
            </a:r>
            <a:r>
              <a:rPr lang="en-US" dirty="0" smtClean="0">
                <a:solidFill>
                  <a:prstClr val="black"/>
                </a:solidFill>
              </a:rPr>
              <a:t>very well</a:t>
            </a:r>
          </a:p>
          <a:p>
            <a:pPr marL="285750" indent="-285750" algn="just">
              <a:buFontTx/>
              <a:buChar char="-"/>
            </a:pPr>
            <a:r>
              <a:rPr lang="en-US" dirty="0" smtClean="0">
                <a:solidFill>
                  <a:srgbClr val="0F6FC6">
                    <a:lumMod val="50000"/>
                  </a:srgbClr>
                </a:solidFill>
              </a:rPr>
              <a:t>see something through rose </a:t>
            </a:r>
            <a:r>
              <a:rPr lang="en-US" dirty="0" err="1" smtClean="0">
                <a:solidFill>
                  <a:srgbClr val="0F6FC6">
                    <a:lumMod val="50000"/>
                  </a:srgbClr>
                </a:solidFill>
              </a:rPr>
              <a:t>coloured</a:t>
            </a:r>
            <a:r>
              <a:rPr lang="en-US" dirty="0" smtClean="0">
                <a:solidFill>
                  <a:srgbClr val="0F6FC6">
                    <a:lumMod val="50000"/>
                  </a:srgbClr>
                </a:solidFill>
              </a:rPr>
              <a:t> spectacles </a:t>
            </a:r>
            <a:r>
              <a:rPr lang="en-US" dirty="0">
                <a:solidFill>
                  <a:srgbClr val="0F6FC6">
                    <a:lumMod val="50000"/>
                  </a:srgbClr>
                </a:solidFill>
              </a:rPr>
              <a:t>– </a:t>
            </a:r>
            <a:r>
              <a:rPr lang="en-US" dirty="0" smtClean="0">
                <a:solidFill>
                  <a:prstClr val="black"/>
                </a:solidFill>
              </a:rPr>
              <a:t>optimistically, seeing everything in a pleasant light</a:t>
            </a:r>
            <a:endParaRPr lang="en-US" dirty="0">
              <a:solidFill>
                <a:prstClr val="black"/>
              </a:solidFill>
            </a:endParaRPr>
          </a:p>
          <a:p>
            <a:pPr algn="ctr"/>
            <a:r>
              <a:rPr lang="ru-RU" sz="2000" b="1" dirty="0" smtClean="0">
                <a:solidFill>
                  <a:srgbClr val="0F6FC6">
                    <a:lumMod val="75000"/>
                  </a:srgbClr>
                </a:solidFill>
              </a:rPr>
              <a:t>«</a:t>
            </a:r>
            <a:r>
              <a:rPr lang="en-US" sz="2000" b="1" dirty="0" smtClean="0">
                <a:solidFill>
                  <a:srgbClr val="0F6FC6">
                    <a:lumMod val="75000"/>
                  </a:srgbClr>
                </a:solidFill>
              </a:rPr>
              <a:t>blue</a:t>
            </a:r>
            <a:r>
              <a:rPr lang="ru-RU" sz="2000" b="1" dirty="0" smtClean="0">
                <a:solidFill>
                  <a:srgbClr val="0F6FC6">
                    <a:lumMod val="75000"/>
                  </a:srgbClr>
                </a:solidFill>
              </a:rPr>
              <a:t>»</a:t>
            </a:r>
            <a:endParaRPr lang="en-US" sz="2000" b="1" dirty="0">
              <a:solidFill>
                <a:srgbClr val="0F6FC6">
                  <a:lumMod val="75000"/>
                </a:srgbClr>
              </a:solidFill>
            </a:endParaRPr>
          </a:p>
          <a:p>
            <a:pPr marL="285750" indent="-285750" algn="just">
              <a:buFontTx/>
              <a:buChar char="-"/>
            </a:pPr>
            <a:r>
              <a:rPr lang="en-US" dirty="0">
                <a:solidFill>
                  <a:srgbClr val="0F6FC6">
                    <a:lumMod val="50000"/>
                  </a:srgbClr>
                </a:solidFill>
              </a:rPr>
              <a:t>to be </a:t>
            </a:r>
            <a:r>
              <a:rPr lang="en-US" dirty="0" smtClean="0">
                <a:solidFill>
                  <a:srgbClr val="0F6FC6">
                    <a:lumMod val="50000"/>
                  </a:srgbClr>
                </a:solidFill>
              </a:rPr>
              <a:t>blue in the face </a:t>
            </a:r>
            <a:r>
              <a:rPr lang="en-US" dirty="0">
                <a:solidFill>
                  <a:srgbClr val="0F6FC6">
                    <a:lumMod val="50000"/>
                  </a:srgbClr>
                </a:solidFill>
              </a:rPr>
              <a:t>– </a:t>
            </a:r>
            <a:r>
              <a:rPr lang="en-US" dirty="0" smtClean="0">
                <a:solidFill>
                  <a:prstClr val="black"/>
                </a:solidFill>
              </a:rPr>
              <a:t>(with cold)</a:t>
            </a:r>
            <a:endParaRPr lang="en-US" dirty="0">
              <a:solidFill>
                <a:prstClr val="black"/>
              </a:solidFill>
            </a:endParaRPr>
          </a:p>
          <a:p>
            <a:pPr marL="285750" indent="-285750" algn="just">
              <a:buFontTx/>
              <a:buChar char="-"/>
            </a:pPr>
            <a:r>
              <a:rPr lang="en-US" dirty="0">
                <a:solidFill>
                  <a:srgbClr val="0F6FC6">
                    <a:lumMod val="50000"/>
                  </a:srgbClr>
                </a:solidFill>
              </a:rPr>
              <a:t>to </a:t>
            </a:r>
            <a:r>
              <a:rPr lang="en-US" dirty="0" smtClean="0">
                <a:solidFill>
                  <a:srgbClr val="0F6FC6">
                    <a:lumMod val="50000"/>
                  </a:srgbClr>
                </a:solidFill>
              </a:rPr>
              <a:t>fee rather blue  (in the blues) today – </a:t>
            </a:r>
            <a:r>
              <a:rPr lang="en-US" dirty="0" smtClean="0">
                <a:solidFill>
                  <a:prstClr val="black"/>
                </a:solidFill>
              </a:rPr>
              <a:t>rather miserable</a:t>
            </a:r>
            <a:endParaRPr lang="en-US" dirty="0">
              <a:solidFill>
                <a:prstClr val="black"/>
              </a:solidFill>
            </a:endParaRPr>
          </a:p>
          <a:p>
            <a:pPr marL="285750" indent="-285750" algn="just">
              <a:buFontTx/>
              <a:buChar char="-"/>
            </a:pPr>
            <a:r>
              <a:rPr lang="en-US" dirty="0" smtClean="0">
                <a:solidFill>
                  <a:srgbClr val="0F6FC6">
                    <a:lumMod val="50000"/>
                  </a:srgbClr>
                </a:solidFill>
              </a:rPr>
              <a:t>read blue books </a:t>
            </a:r>
            <a:r>
              <a:rPr lang="en-US" dirty="0">
                <a:solidFill>
                  <a:srgbClr val="0F6FC6">
                    <a:lumMod val="50000"/>
                  </a:srgbClr>
                </a:solidFill>
              </a:rPr>
              <a:t>– </a:t>
            </a:r>
            <a:r>
              <a:rPr lang="en-US" dirty="0" smtClean="0">
                <a:solidFill>
                  <a:prstClr val="black"/>
                </a:solidFill>
              </a:rPr>
              <a:t>government publications</a:t>
            </a:r>
          </a:p>
          <a:p>
            <a:pPr marL="285750" indent="-285750" algn="just">
              <a:buFontTx/>
              <a:buChar char="-"/>
            </a:pPr>
            <a:r>
              <a:rPr lang="en-US" dirty="0" smtClean="0">
                <a:solidFill>
                  <a:srgbClr val="0F6FC6">
                    <a:lumMod val="50000"/>
                  </a:srgbClr>
                </a:solidFill>
              </a:rPr>
              <a:t>something that </a:t>
            </a:r>
            <a:r>
              <a:rPr lang="en-US" dirty="0" err="1" smtClean="0">
                <a:solidFill>
                  <a:srgbClr val="0F6FC6">
                    <a:lumMod val="50000"/>
                  </a:srgbClr>
                </a:solidFill>
              </a:rPr>
              <a:t>happeus</a:t>
            </a:r>
            <a:r>
              <a:rPr lang="en-US" dirty="0" smtClean="0">
                <a:solidFill>
                  <a:srgbClr val="0F6FC6">
                    <a:lumMod val="50000"/>
                  </a:srgbClr>
                </a:solidFill>
              </a:rPr>
              <a:t> once in a blue moon </a:t>
            </a:r>
            <a:r>
              <a:rPr lang="en-US" dirty="0">
                <a:solidFill>
                  <a:srgbClr val="0F6FC6">
                    <a:lumMod val="50000"/>
                  </a:srgbClr>
                </a:solidFill>
              </a:rPr>
              <a:t>– </a:t>
            </a:r>
            <a:r>
              <a:rPr lang="en-US" dirty="0" smtClean="0">
                <a:solidFill>
                  <a:prstClr val="black"/>
                </a:solidFill>
              </a:rPr>
              <a:t>very rarely</a:t>
            </a:r>
            <a:endParaRPr lang="en-US" dirty="0">
              <a:solidFill>
                <a:prstClr val="black"/>
              </a:solidFill>
            </a:endParaRPr>
          </a:p>
          <a:p>
            <a:pPr marL="285750" indent="-285750" algn="just">
              <a:buFontTx/>
              <a:buChar char="-"/>
            </a:pPr>
            <a:r>
              <a:rPr lang="en-US" dirty="0" smtClean="0">
                <a:solidFill>
                  <a:srgbClr val="0F6FC6">
                    <a:lumMod val="50000"/>
                  </a:srgbClr>
                </a:solidFill>
              </a:rPr>
              <a:t>talk till all is blue – </a:t>
            </a:r>
            <a:r>
              <a:rPr lang="en-US" dirty="0" smtClean="0">
                <a:solidFill>
                  <a:prstClr val="black"/>
                </a:solidFill>
              </a:rPr>
              <a:t>as long as you like</a:t>
            </a:r>
            <a:endParaRPr lang="en-US" dirty="0">
              <a:solidFill>
                <a:prstClr val="black"/>
              </a:solidFill>
            </a:endParaRPr>
          </a:p>
          <a:p>
            <a:pPr marL="285750" indent="-285750" algn="just">
              <a:buFontTx/>
              <a:buChar char="-"/>
            </a:pPr>
            <a:r>
              <a:rPr lang="en-US" dirty="0" smtClean="0">
                <a:solidFill>
                  <a:srgbClr val="0F6FC6">
                    <a:lumMod val="50000"/>
                  </a:srgbClr>
                </a:solidFill>
              </a:rPr>
              <a:t>come out of the blue– </a:t>
            </a:r>
            <a:r>
              <a:rPr lang="en-US" dirty="0" smtClean="0">
                <a:solidFill>
                  <a:prstClr val="black"/>
                </a:solidFill>
              </a:rPr>
              <a:t>be quite unexpected</a:t>
            </a:r>
            <a:endParaRPr lang="en-US" dirty="0">
              <a:solidFill>
                <a:prstClr val="black"/>
              </a:solidFill>
            </a:endParaRPr>
          </a:p>
          <a:p>
            <a:pPr algn="ctr"/>
            <a:r>
              <a:rPr lang="ru-RU" sz="2000" b="1" dirty="0">
                <a:solidFill>
                  <a:srgbClr val="0F6FC6">
                    <a:lumMod val="75000"/>
                  </a:srgbClr>
                </a:solidFill>
              </a:rPr>
              <a:t>«</a:t>
            </a:r>
            <a:r>
              <a:rPr lang="en-US" sz="2000" b="1" dirty="0">
                <a:solidFill>
                  <a:srgbClr val="0F6FC6">
                    <a:lumMod val="75000"/>
                  </a:srgbClr>
                </a:solidFill>
              </a:rPr>
              <a:t>green</a:t>
            </a:r>
            <a:r>
              <a:rPr lang="ru-RU" sz="2000" b="1" dirty="0">
                <a:solidFill>
                  <a:srgbClr val="0F6FC6">
                    <a:lumMod val="75000"/>
                  </a:srgbClr>
                </a:solidFill>
              </a:rPr>
              <a:t>»</a:t>
            </a:r>
            <a:endParaRPr lang="en-US" sz="2000" b="1" dirty="0">
              <a:solidFill>
                <a:srgbClr val="0F6FC6">
                  <a:lumMod val="75000"/>
                </a:srgbClr>
              </a:solidFill>
            </a:endParaRPr>
          </a:p>
          <a:p>
            <a:pPr marL="285750" indent="-285750" algn="just">
              <a:buFontTx/>
              <a:buChar char="-"/>
            </a:pPr>
            <a:r>
              <a:rPr lang="en-US" dirty="0">
                <a:solidFill>
                  <a:srgbClr val="0F6FC6">
                    <a:lumMod val="50000"/>
                  </a:srgbClr>
                </a:solidFill>
              </a:rPr>
              <a:t>to live to a green old age – </a:t>
            </a:r>
            <a:r>
              <a:rPr lang="en-US" dirty="0">
                <a:solidFill>
                  <a:prstClr val="black"/>
                </a:solidFill>
              </a:rPr>
              <a:t>age full of youthful strength</a:t>
            </a:r>
          </a:p>
          <a:p>
            <a:pPr marL="285750" indent="-285750" algn="just">
              <a:buFontTx/>
              <a:buChar char="-"/>
            </a:pPr>
            <a:r>
              <a:rPr lang="en-US" dirty="0">
                <a:solidFill>
                  <a:srgbClr val="0F6FC6">
                    <a:lumMod val="50000"/>
                  </a:srgbClr>
                </a:solidFill>
              </a:rPr>
              <a:t>to be green – </a:t>
            </a:r>
            <a:r>
              <a:rPr lang="en-US" dirty="0">
                <a:solidFill>
                  <a:prstClr val="black"/>
                </a:solidFill>
              </a:rPr>
              <a:t>easily deceived (slang)</a:t>
            </a:r>
          </a:p>
          <a:p>
            <a:pPr marL="285750" indent="-285750" algn="just">
              <a:buFontTx/>
              <a:buChar char="-"/>
            </a:pPr>
            <a:r>
              <a:rPr lang="en-US" dirty="0">
                <a:solidFill>
                  <a:srgbClr val="0F6FC6">
                    <a:lumMod val="50000"/>
                  </a:srgbClr>
                </a:solidFill>
              </a:rPr>
              <a:t>to be green with jealousy – </a:t>
            </a:r>
            <a:r>
              <a:rPr lang="en-US" dirty="0">
                <a:solidFill>
                  <a:prstClr val="black"/>
                </a:solidFill>
              </a:rPr>
              <a:t>very jealous </a:t>
            </a:r>
          </a:p>
          <a:p>
            <a:pPr algn="ctr"/>
            <a:r>
              <a:rPr lang="ru-RU" sz="2000" b="1" dirty="0">
                <a:solidFill>
                  <a:srgbClr val="0F6FC6">
                    <a:lumMod val="75000"/>
                  </a:srgbClr>
                </a:solidFill>
              </a:rPr>
              <a:t>«</a:t>
            </a:r>
            <a:r>
              <a:rPr lang="en-US" sz="2000" b="1" dirty="0">
                <a:solidFill>
                  <a:srgbClr val="0F6FC6">
                    <a:lumMod val="75000"/>
                  </a:srgbClr>
                </a:solidFill>
              </a:rPr>
              <a:t>white</a:t>
            </a:r>
            <a:r>
              <a:rPr lang="ru-RU" sz="2000" b="1" dirty="0">
                <a:solidFill>
                  <a:srgbClr val="0F6FC6">
                    <a:lumMod val="75000"/>
                  </a:srgbClr>
                </a:solidFill>
              </a:rPr>
              <a:t>»</a:t>
            </a:r>
            <a:endParaRPr lang="en-US" sz="2000" b="1" dirty="0">
              <a:solidFill>
                <a:srgbClr val="0F6FC6">
                  <a:lumMod val="75000"/>
                </a:srgbClr>
              </a:solidFill>
            </a:endParaRPr>
          </a:p>
          <a:p>
            <a:pPr marL="285750" indent="-285750" algn="just">
              <a:buFontTx/>
              <a:buChar char="-"/>
            </a:pPr>
            <a:r>
              <a:rPr lang="en-US" dirty="0">
                <a:solidFill>
                  <a:srgbClr val="0F6FC6">
                    <a:lumMod val="50000"/>
                  </a:srgbClr>
                </a:solidFill>
              </a:rPr>
              <a:t>to be an absolute white elephant– </a:t>
            </a:r>
            <a:r>
              <a:rPr lang="en-US" dirty="0">
                <a:solidFill>
                  <a:prstClr val="black"/>
                </a:solidFill>
              </a:rPr>
              <a:t>something valuable but useless of which the owner would be glad to be free</a:t>
            </a:r>
          </a:p>
          <a:p>
            <a:pPr marL="285750" indent="-285750" algn="just">
              <a:buFontTx/>
              <a:buChar char="-"/>
            </a:pPr>
            <a:r>
              <a:rPr lang="en-US" dirty="0">
                <a:solidFill>
                  <a:srgbClr val="0F6FC6">
                    <a:lumMod val="50000"/>
                  </a:srgbClr>
                </a:solidFill>
              </a:rPr>
              <a:t>a white lie– </a:t>
            </a:r>
            <a:r>
              <a:rPr lang="en-US" dirty="0">
                <a:solidFill>
                  <a:prstClr val="black"/>
                </a:solidFill>
              </a:rPr>
              <a:t>a lie told for a good purpose</a:t>
            </a:r>
          </a:p>
          <a:p>
            <a:pPr marL="285750" indent="-285750" algn="just">
              <a:buFontTx/>
              <a:buChar char="-"/>
            </a:pPr>
            <a:r>
              <a:rPr lang="en-US" dirty="0">
                <a:solidFill>
                  <a:srgbClr val="0F6FC6">
                    <a:lumMod val="50000"/>
                  </a:srgbClr>
                </a:solidFill>
              </a:rPr>
              <a:t>to show the white feather – </a:t>
            </a:r>
            <a:r>
              <a:rPr lang="en-US" dirty="0">
                <a:solidFill>
                  <a:prstClr val="black"/>
                </a:solidFill>
              </a:rPr>
              <a:t>to be a coward</a:t>
            </a:r>
          </a:p>
          <a:p>
            <a:pPr marL="285750" indent="-285750" algn="just">
              <a:buFontTx/>
              <a:buChar char="-"/>
            </a:pPr>
            <a:r>
              <a:rPr lang="en-US" dirty="0">
                <a:solidFill>
                  <a:srgbClr val="0F6FC6">
                    <a:lumMod val="50000"/>
                  </a:srgbClr>
                </a:solidFill>
              </a:rPr>
              <a:t>to whitewash somebody’s reputation– </a:t>
            </a:r>
            <a:r>
              <a:rPr lang="en-US" dirty="0">
                <a:solidFill>
                  <a:prstClr val="black"/>
                </a:solidFill>
              </a:rPr>
              <a:t>to make it appear good and </a:t>
            </a:r>
            <a:r>
              <a:rPr lang="en-US" dirty="0" err="1">
                <a:solidFill>
                  <a:prstClr val="black"/>
                </a:solidFill>
              </a:rPr>
              <a:t>honourable</a:t>
            </a:r>
            <a:endParaRPr lang="en-US" dirty="0">
              <a:solidFill>
                <a:prstClr val="black"/>
              </a:solidFill>
            </a:endParaRPr>
          </a:p>
          <a:p>
            <a:pPr algn="just"/>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algn="ctr"/>
            <a:endParaRPr lang="en-US" dirty="0" smtClean="0">
              <a:solidFill>
                <a:prstClr val="black"/>
              </a:solidFill>
            </a:endParaRPr>
          </a:p>
          <a:p>
            <a:pPr algn="just"/>
            <a:endParaRPr lang="en-US" dirty="0">
              <a:solidFill>
                <a:prstClr val="black"/>
              </a:solidFill>
            </a:endParaRPr>
          </a:p>
          <a:p>
            <a:pPr marL="285750" indent="-285750" algn="ctr">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algn="just"/>
            <a:endParaRPr lang="uk-UA" dirty="0">
              <a:solidFill>
                <a:srgbClr val="0F6FC6">
                  <a:lumMod val="50000"/>
                </a:srgbClr>
              </a:solidFill>
            </a:endParaRPr>
          </a:p>
        </p:txBody>
      </p:sp>
    </p:spTree>
    <p:extLst>
      <p:ext uri="{BB962C8B-B14F-4D97-AF65-F5344CB8AC3E}">
        <p14:creationId xmlns:p14="http://schemas.microsoft.com/office/powerpoint/2010/main" val="234017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92696"/>
            <a:ext cx="8856984" cy="7140416"/>
          </a:xfrm>
          <a:prstGeom prst="rect">
            <a:avLst/>
          </a:prstGeom>
          <a:noFill/>
        </p:spPr>
        <p:txBody>
          <a:bodyPr wrap="square" rtlCol="0">
            <a:spAutoFit/>
          </a:bodyPr>
          <a:lstStyle/>
          <a:p>
            <a:pPr algn="ctr"/>
            <a:endParaRPr lang="en-US" dirty="0">
              <a:solidFill>
                <a:prstClr val="black"/>
              </a:solidFill>
            </a:endParaRPr>
          </a:p>
          <a:p>
            <a:pPr algn="ctr"/>
            <a:r>
              <a:rPr lang="ru-RU" sz="2000" b="1" dirty="0" smtClean="0">
                <a:solidFill>
                  <a:srgbClr val="0F6FC6">
                    <a:lumMod val="75000"/>
                  </a:srgbClr>
                </a:solidFill>
              </a:rPr>
              <a:t>«</a:t>
            </a:r>
            <a:r>
              <a:rPr lang="en-US" sz="2000" b="1" dirty="0" smtClean="0">
                <a:solidFill>
                  <a:srgbClr val="0F6FC6">
                    <a:lumMod val="75000"/>
                  </a:srgbClr>
                </a:solidFill>
              </a:rPr>
              <a:t>black</a:t>
            </a:r>
            <a:r>
              <a:rPr lang="ru-RU" sz="2000" b="1" dirty="0" smtClean="0">
                <a:solidFill>
                  <a:srgbClr val="0F6FC6">
                    <a:lumMod val="75000"/>
                  </a:srgbClr>
                </a:solidFill>
              </a:rPr>
              <a:t>»</a:t>
            </a:r>
            <a:endParaRPr lang="en-US" sz="2000" b="1" dirty="0">
              <a:solidFill>
                <a:srgbClr val="0F6FC6">
                  <a:lumMod val="75000"/>
                </a:srgbClr>
              </a:solidFill>
            </a:endParaRPr>
          </a:p>
          <a:p>
            <a:pPr marL="285750" indent="-285750" algn="just">
              <a:buFontTx/>
              <a:buChar char="-"/>
            </a:pPr>
            <a:r>
              <a:rPr lang="en-US" dirty="0">
                <a:solidFill>
                  <a:srgbClr val="0F6FC6">
                    <a:lumMod val="50000"/>
                  </a:srgbClr>
                </a:solidFill>
              </a:rPr>
              <a:t>to </a:t>
            </a:r>
            <a:r>
              <a:rPr lang="en-US" dirty="0" smtClean="0">
                <a:solidFill>
                  <a:srgbClr val="0F6FC6">
                    <a:lumMod val="50000"/>
                  </a:srgbClr>
                </a:solidFill>
              </a:rPr>
              <a:t>see something black and white– </a:t>
            </a:r>
            <a:r>
              <a:rPr lang="en-US" dirty="0" smtClean="0">
                <a:solidFill>
                  <a:prstClr val="black"/>
                </a:solidFill>
              </a:rPr>
              <a:t>in writing</a:t>
            </a:r>
            <a:endParaRPr lang="en-US" dirty="0">
              <a:solidFill>
                <a:prstClr val="black"/>
              </a:solidFill>
            </a:endParaRPr>
          </a:p>
          <a:p>
            <a:pPr marL="285750" indent="-285750" algn="just">
              <a:buFontTx/>
              <a:buChar char="-"/>
            </a:pPr>
            <a:r>
              <a:rPr lang="en-US" dirty="0" smtClean="0">
                <a:solidFill>
                  <a:srgbClr val="0F6FC6">
                    <a:lumMod val="50000"/>
                  </a:srgbClr>
                </a:solidFill>
              </a:rPr>
              <a:t>to swear black is white– </a:t>
            </a:r>
            <a:r>
              <a:rPr lang="en-US" dirty="0" smtClean="0">
                <a:solidFill>
                  <a:prstClr val="black"/>
                </a:solidFill>
              </a:rPr>
              <a:t>to not believe somebody’s words</a:t>
            </a:r>
            <a:endParaRPr lang="en-US" dirty="0">
              <a:solidFill>
                <a:prstClr val="black"/>
              </a:solidFill>
            </a:endParaRPr>
          </a:p>
          <a:p>
            <a:pPr marL="285750" indent="-285750" algn="just">
              <a:buFontTx/>
              <a:buChar char="-"/>
            </a:pPr>
            <a:r>
              <a:rPr lang="en-US" dirty="0" smtClean="0">
                <a:solidFill>
                  <a:srgbClr val="0F6FC6">
                    <a:lumMod val="50000"/>
                  </a:srgbClr>
                </a:solidFill>
              </a:rPr>
              <a:t>get in somebody’s black books </a:t>
            </a:r>
            <a:r>
              <a:rPr lang="en-US" dirty="0">
                <a:solidFill>
                  <a:srgbClr val="0F6FC6">
                    <a:lumMod val="50000"/>
                  </a:srgbClr>
                </a:solidFill>
              </a:rPr>
              <a:t>– </a:t>
            </a:r>
            <a:r>
              <a:rPr lang="en-US" dirty="0" smtClean="0">
                <a:solidFill>
                  <a:prstClr val="black"/>
                </a:solidFill>
              </a:rPr>
              <a:t>out of </a:t>
            </a:r>
            <a:r>
              <a:rPr lang="en-US" dirty="0" err="1" smtClean="0">
                <a:solidFill>
                  <a:prstClr val="black"/>
                </a:solidFill>
              </a:rPr>
              <a:t>favour</a:t>
            </a:r>
            <a:endParaRPr lang="en-US" dirty="0" smtClean="0">
              <a:solidFill>
                <a:prstClr val="black"/>
              </a:solidFill>
            </a:endParaRPr>
          </a:p>
          <a:p>
            <a:pPr marL="285750" indent="-285750" algn="just">
              <a:buFontTx/>
              <a:buChar char="-"/>
            </a:pPr>
            <a:r>
              <a:rPr lang="en-US" dirty="0" smtClean="0">
                <a:solidFill>
                  <a:srgbClr val="0F6FC6">
                    <a:lumMod val="50000"/>
                  </a:srgbClr>
                </a:solidFill>
              </a:rPr>
              <a:t>black looks – </a:t>
            </a:r>
            <a:r>
              <a:rPr lang="en-US" dirty="0" smtClean="0">
                <a:solidFill>
                  <a:prstClr val="black"/>
                </a:solidFill>
              </a:rPr>
              <a:t>looks of displeasure</a:t>
            </a:r>
          </a:p>
          <a:p>
            <a:pPr marL="285750" indent="-285750" algn="just">
              <a:buFontTx/>
              <a:buChar char="-"/>
            </a:pPr>
            <a:r>
              <a:rPr lang="en-US" dirty="0" smtClean="0">
                <a:solidFill>
                  <a:srgbClr val="0F6FC6">
                    <a:lumMod val="50000"/>
                  </a:srgbClr>
                </a:solidFill>
              </a:rPr>
              <a:t>to be the black sheep of the family – </a:t>
            </a:r>
            <a:r>
              <a:rPr lang="en-US" dirty="0" smtClean="0">
                <a:solidFill>
                  <a:prstClr val="black"/>
                </a:solidFill>
              </a:rPr>
              <a:t>person with a bad </a:t>
            </a:r>
            <a:r>
              <a:rPr lang="en-US" dirty="0" smtClean="0">
                <a:solidFill>
                  <a:prstClr val="black"/>
                </a:solidFill>
              </a:rPr>
              <a:t>character</a:t>
            </a:r>
          </a:p>
          <a:p>
            <a:pPr marL="285750" indent="-285750" algn="just">
              <a:buFontTx/>
              <a:buChar char="-"/>
            </a:pPr>
            <a:endParaRPr lang="en-US" dirty="0">
              <a:solidFill>
                <a:prstClr val="black"/>
              </a:solidFill>
            </a:endParaRPr>
          </a:p>
          <a:p>
            <a:pPr algn="ctr"/>
            <a:r>
              <a:rPr lang="en-US" sz="2400" b="1" u="sng" dirty="0" smtClean="0">
                <a:solidFill>
                  <a:srgbClr val="0F6FC6">
                    <a:lumMod val="75000"/>
                  </a:srgbClr>
                </a:solidFill>
              </a:rPr>
              <a:t>animal </a:t>
            </a:r>
            <a:r>
              <a:rPr lang="en-US" sz="2400" b="1" u="sng" dirty="0">
                <a:solidFill>
                  <a:srgbClr val="0F6FC6">
                    <a:lumMod val="75000"/>
                  </a:srgbClr>
                </a:solidFill>
              </a:rPr>
              <a:t>idioms</a:t>
            </a:r>
          </a:p>
          <a:p>
            <a:pPr marL="285750" indent="-285750" algn="just">
              <a:buFontTx/>
              <a:buChar char="-"/>
            </a:pPr>
            <a:r>
              <a:rPr lang="en-US" dirty="0">
                <a:solidFill>
                  <a:srgbClr val="0F6FC6">
                    <a:lumMod val="50000"/>
                  </a:srgbClr>
                </a:solidFill>
              </a:rPr>
              <a:t>to kill two birds – </a:t>
            </a:r>
            <a:r>
              <a:rPr lang="en-US" dirty="0">
                <a:solidFill>
                  <a:prstClr val="black"/>
                </a:solidFill>
              </a:rPr>
              <a:t>to do two things at one and the same time</a:t>
            </a:r>
          </a:p>
          <a:p>
            <a:pPr marL="285750" indent="-285750" algn="just">
              <a:buFontTx/>
              <a:buChar char="-"/>
            </a:pPr>
            <a:r>
              <a:rPr lang="en-US" dirty="0">
                <a:solidFill>
                  <a:srgbClr val="0F6FC6">
                    <a:lumMod val="50000"/>
                  </a:srgbClr>
                </a:solidFill>
              </a:rPr>
              <a:t>to kill the goose that lays the golden eggs – </a:t>
            </a:r>
            <a:r>
              <a:rPr lang="en-US" dirty="0">
                <a:solidFill>
                  <a:prstClr val="black"/>
                </a:solidFill>
              </a:rPr>
              <a:t>to be greedy and foolish</a:t>
            </a:r>
          </a:p>
          <a:p>
            <a:pPr marL="285750" indent="-285750" algn="just">
              <a:buFontTx/>
              <a:buChar char="-"/>
            </a:pPr>
            <a:r>
              <a:rPr lang="en-US" dirty="0">
                <a:solidFill>
                  <a:srgbClr val="0F6FC6">
                    <a:lumMod val="50000"/>
                  </a:srgbClr>
                </a:solidFill>
              </a:rPr>
              <a:t>to be like a bear with a sore head– </a:t>
            </a:r>
            <a:r>
              <a:rPr lang="en-US" dirty="0">
                <a:solidFill>
                  <a:prstClr val="black"/>
                </a:solidFill>
              </a:rPr>
              <a:t>a bad-tempered person</a:t>
            </a:r>
          </a:p>
          <a:p>
            <a:pPr marL="285750" indent="-285750" algn="just">
              <a:buFontTx/>
              <a:buChar char="-"/>
            </a:pPr>
            <a:r>
              <a:rPr lang="en-US" dirty="0">
                <a:solidFill>
                  <a:srgbClr val="0F6FC6">
                    <a:lumMod val="50000"/>
                  </a:srgbClr>
                </a:solidFill>
              </a:rPr>
              <a:t>to be like a bull in a china shop – </a:t>
            </a:r>
            <a:r>
              <a:rPr lang="en-US" dirty="0">
                <a:solidFill>
                  <a:prstClr val="black"/>
                </a:solidFill>
              </a:rPr>
              <a:t>an awkward, heavy – footed person</a:t>
            </a:r>
          </a:p>
          <a:p>
            <a:pPr marL="285750" indent="-285750" algn="just">
              <a:buFontTx/>
              <a:buChar char="-"/>
            </a:pPr>
            <a:r>
              <a:rPr lang="en-US" dirty="0">
                <a:solidFill>
                  <a:srgbClr val="0F6FC6">
                    <a:lumMod val="50000"/>
                  </a:srgbClr>
                </a:solidFill>
              </a:rPr>
              <a:t>to not count somebody chicken before they are hatched – </a:t>
            </a:r>
            <a:r>
              <a:rPr lang="en-US" dirty="0">
                <a:solidFill>
                  <a:prstClr val="black"/>
                </a:solidFill>
              </a:rPr>
              <a:t>to be very wise and clever</a:t>
            </a:r>
          </a:p>
          <a:p>
            <a:pPr marL="285750" indent="-285750" algn="just">
              <a:buFontTx/>
              <a:buChar char="-"/>
            </a:pPr>
            <a:r>
              <a:rPr lang="en-US" dirty="0">
                <a:solidFill>
                  <a:srgbClr val="0F6FC6">
                    <a:lumMod val="50000"/>
                  </a:srgbClr>
                </a:solidFill>
              </a:rPr>
              <a:t>to not buy a pig in a poke – </a:t>
            </a:r>
            <a:r>
              <a:rPr lang="en-US" dirty="0">
                <a:solidFill>
                  <a:prstClr val="black"/>
                </a:solidFill>
              </a:rPr>
              <a:t>to examine carefully what you are buying before you pay your money</a:t>
            </a:r>
          </a:p>
          <a:p>
            <a:pPr marL="285750" indent="-285750" algn="just">
              <a:buFontTx/>
              <a:buChar char="-"/>
            </a:pPr>
            <a:r>
              <a:rPr lang="en-US" dirty="0">
                <a:solidFill>
                  <a:srgbClr val="0F6FC6">
                    <a:lumMod val="50000"/>
                  </a:srgbClr>
                </a:solidFill>
              </a:rPr>
              <a:t>to not put the cart before the horse– </a:t>
            </a:r>
            <a:r>
              <a:rPr lang="en-US" dirty="0">
                <a:solidFill>
                  <a:prstClr val="black"/>
                </a:solidFill>
              </a:rPr>
              <a:t>to do things in the right order</a:t>
            </a:r>
          </a:p>
          <a:p>
            <a:pPr marL="285750" indent="-285750" algn="just">
              <a:buFontTx/>
              <a:buChar char="-"/>
            </a:pPr>
            <a:r>
              <a:rPr lang="en-US" dirty="0">
                <a:solidFill>
                  <a:srgbClr val="0F6FC6">
                    <a:lumMod val="50000"/>
                  </a:srgbClr>
                </a:solidFill>
              </a:rPr>
              <a:t>to let sleeping dogs lie – </a:t>
            </a:r>
            <a:r>
              <a:rPr lang="en-US" dirty="0">
                <a:solidFill>
                  <a:prstClr val="black"/>
                </a:solidFill>
              </a:rPr>
              <a:t>to leave alone things that might cause trouble</a:t>
            </a:r>
          </a:p>
          <a:p>
            <a:pPr marL="285750" indent="-285750" algn="just">
              <a:buFontTx/>
              <a:buChar char="-"/>
            </a:pPr>
            <a:r>
              <a:rPr lang="en-US" dirty="0">
                <a:solidFill>
                  <a:srgbClr val="0F6FC6">
                    <a:lumMod val="50000"/>
                  </a:srgbClr>
                </a:solidFill>
              </a:rPr>
              <a:t>to cast pearl before swine – </a:t>
            </a:r>
            <a:r>
              <a:rPr lang="en-US" dirty="0">
                <a:solidFill>
                  <a:prstClr val="black"/>
                </a:solidFill>
              </a:rPr>
              <a:t>to not waste good things on people who can’t appreciate you</a:t>
            </a:r>
          </a:p>
          <a:p>
            <a:pPr algn="just"/>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smtClean="0">
              <a:solidFill>
                <a:prstClr val="black"/>
              </a:solidFill>
            </a:endParaRPr>
          </a:p>
          <a:p>
            <a:pPr marL="285750" indent="-285750" algn="just">
              <a:buFontTx/>
              <a:buChar char="-"/>
            </a:pPr>
            <a:endParaRPr lang="en-US" dirty="0">
              <a:solidFill>
                <a:prstClr val="black"/>
              </a:solidFill>
            </a:endParaRPr>
          </a:p>
          <a:p>
            <a:endParaRPr lang="uk-UA" dirty="0">
              <a:solidFill>
                <a:prstClr val="black"/>
              </a:solidFill>
            </a:endParaRPr>
          </a:p>
        </p:txBody>
      </p:sp>
    </p:spTree>
    <p:extLst>
      <p:ext uri="{BB962C8B-B14F-4D97-AF65-F5344CB8AC3E}">
        <p14:creationId xmlns:p14="http://schemas.microsoft.com/office/powerpoint/2010/main" val="26527740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84976" cy="9264075"/>
          </a:xfrm>
          <a:prstGeom prst="rect">
            <a:avLst/>
          </a:prstGeom>
          <a:noFill/>
        </p:spPr>
        <p:txBody>
          <a:bodyPr wrap="square" rtlCol="0">
            <a:spAutoFit/>
          </a:bodyPr>
          <a:lstStyle/>
          <a:p>
            <a:pPr marL="285750" indent="-285750" algn="just">
              <a:buFontTx/>
              <a:buChar char="-"/>
            </a:pPr>
            <a:r>
              <a:rPr lang="en-US" dirty="0" smtClean="0">
                <a:solidFill>
                  <a:srgbClr val="0F6FC6">
                    <a:lumMod val="50000"/>
                  </a:srgbClr>
                </a:solidFill>
              </a:rPr>
              <a:t>to </a:t>
            </a:r>
            <a:r>
              <a:rPr lang="en-US" dirty="0" smtClean="0">
                <a:solidFill>
                  <a:srgbClr val="0F6FC6">
                    <a:lumMod val="50000"/>
                  </a:srgbClr>
                </a:solidFill>
              </a:rPr>
              <a:t>lock the stable door after the horse is stolen </a:t>
            </a:r>
            <a:r>
              <a:rPr lang="en-US" dirty="0">
                <a:solidFill>
                  <a:srgbClr val="0F6FC6">
                    <a:lumMod val="50000"/>
                  </a:srgbClr>
                </a:solidFill>
              </a:rPr>
              <a:t>– </a:t>
            </a:r>
            <a:r>
              <a:rPr lang="en-US" dirty="0" smtClean="0">
                <a:solidFill>
                  <a:prstClr val="black"/>
                </a:solidFill>
              </a:rPr>
              <a:t>to take safety measures are necessary</a:t>
            </a:r>
          </a:p>
          <a:p>
            <a:pPr marL="285750" indent="-285750" algn="just">
              <a:buFontTx/>
              <a:buChar char="-"/>
            </a:pPr>
            <a:r>
              <a:rPr lang="en-US" dirty="0" smtClean="0">
                <a:solidFill>
                  <a:srgbClr val="0F6FC6">
                    <a:lumMod val="50000"/>
                  </a:srgbClr>
                </a:solidFill>
              </a:rPr>
              <a:t>somebody bark is worse than his bite </a:t>
            </a:r>
            <a:r>
              <a:rPr lang="en-US" dirty="0">
                <a:solidFill>
                  <a:srgbClr val="0F6FC6">
                    <a:lumMod val="50000"/>
                  </a:srgbClr>
                </a:solidFill>
              </a:rPr>
              <a:t>– </a:t>
            </a:r>
            <a:r>
              <a:rPr lang="en-US" dirty="0" smtClean="0">
                <a:solidFill>
                  <a:prstClr val="black"/>
                </a:solidFill>
              </a:rPr>
              <a:t>to not worry when your sharp-tongued friend says something unpleasant</a:t>
            </a:r>
          </a:p>
          <a:p>
            <a:pPr marL="285750" indent="-285750" algn="just">
              <a:buFontTx/>
              <a:buChar char="-"/>
            </a:pPr>
            <a:r>
              <a:rPr lang="en-US" dirty="0">
                <a:solidFill>
                  <a:srgbClr val="0F6FC6">
                    <a:lumMod val="50000"/>
                  </a:srgbClr>
                </a:solidFill>
              </a:rPr>
              <a:t>to </a:t>
            </a:r>
            <a:r>
              <a:rPr lang="en-US" dirty="0" smtClean="0">
                <a:solidFill>
                  <a:srgbClr val="0F6FC6">
                    <a:lumMod val="50000"/>
                  </a:srgbClr>
                </a:solidFill>
              </a:rPr>
              <a:t>let the cat out of the bag </a:t>
            </a:r>
            <a:r>
              <a:rPr lang="en-US" dirty="0">
                <a:solidFill>
                  <a:srgbClr val="0F6FC6">
                    <a:lumMod val="50000"/>
                  </a:srgbClr>
                </a:solidFill>
              </a:rPr>
              <a:t>– </a:t>
            </a:r>
            <a:r>
              <a:rPr lang="en-US" dirty="0">
                <a:solidFill>
                  <a:prstClr val="black"/>
                </a:solidFill>
              </a:rPr>
              <a:t>to </a:t>
            </a:r>
            <a:r>
              <a:rPr lang="en-US" dirty="0" smtClean="0">
                <a:solidFill>
                  <a:prstClr val="black"/>
                </a:solidFill>
              </a:rPr>
              <a:t>tell somebody’s secrets</a:t>
            </a:r>
          </a:p>
          <a:p>
            <a:pPr marL="285750" indent="-285750" algn="just">
              <a:buFontTx/>
              <a:buChar char="-"/>
            </a:pPr>
            <a:r>
              <a:rPr lang="en-US" dirty="0" smtClean="0">
                <a:solidFill>
                  <a:srgbClr val="0F6FC6">
                    <a:lumMod val="50000"/>
                  </a:srgbClr>
                </a:solidFill>
              </a:rPr>
              <a:t>horse sense </a:t>
            </a:r>
            <a:r>
              <a:rPr lang="en-US" dirty="0">
                <a:solidFill>
                  <a:srgbClr val="0F6FC6">
                    <a:lumMod val="50000"/>
                  </a:srgbClr>
                </a:solidFill>
              </a:rPr>
              <a:t>– </a:t>
            </a:r>
            <a:r>
              <a:rPr lang="en-US" dirty="0" smtClean="0">
                <a:solidFill>
                  <a:prstClr val="black"/>
                </a:solidFill>
              </a:rPr>
              <a:t>to be full of sound common sense</a:t>
            </a:r>
          </a:p>
          <a:p>
            <a:pPr marL="285750" indent="-285750" algn="just">
              <a:buFontTx/>
              <a:buChar char="-"/>
            </a:pPr>
            <a:r>
              <a:rPr lang="en-US" dirty="0">
                <a:solidFill>
                  <a:srgbClr val="0F6FC6">
                    <a:lumMod val="50000"/>
                  </a:srgbClr>
                </a:solidFill>
              </a:rPr>
              <a:t>to </a:t>
            </a:r>
            <a:r>
              <a:rPr lang="en-US" dirty="0" smtClean="0">
                <a:solidFill>
                  <a:srgbClr val="0F6FC6">
                    <a:lumMod val="50000"/>
                  </a:srgbClr>
                </a:solidFill>
              </a:rPr>
              <a:t>change horses in midstream– </a:t>
            </a:r>
            <a:r>
              <a:rPr lang="en-US" dirty="0">
                <a:solidFill>
                  <a:prstClr val="black"/>
                </a:solidFill>
              </a:rPr>
              <a:t>to </a:t>
            </a:r>
            <a:r>
              <a:rPr lang="en-US" dirty="0" smtClean="0">
                <a:solidFill>
                  <a:prstClr val="black"/>
                </a:solidFill>
              </a:rPr>
              <a:t>make changes while a job is in progress</a:t>
            </a:r>
          </a:p>
          <a:p>
            <a:pPr marL="285750" indent="-285750" algn="just">
              <a:buFontTx/>
              <a:buChar char="-"/>
            </a:pPr>
            <a:r>
              <a:rPr lang="en-US" dirty="0">
                <a:solidFill>
                  <a:srgbClr val="0F6FC6">
                    <a:lumMod val="50000"/>
                  </a:srgbClr>
                </a:solidFill>
              </a:rPr>
              <a:t>to </a:t>
            </a:r>
            <a:r>
              <a:rPr lang="en-US" dirty="0" smtClean="0">
                <a:solidFill>
                  <a:srgbClr val="0F6FC6">
                    <a:lumMod val="50000"/>
                  </a:srgbClr>
                </a:solidFill>
              </a:rPr>
              <a:t>lead a horse to the water but to not make it drink </a:t>
            </a:r>
            <a:r>
              <a:rPr lang="en-US" dirty="0">
                <a:solidFill>
                  <a:srgbClr val="0F6FC6">
                    <a:lumMod val="50000"/>
                  </a:srgbClr>
                </a:solidFill>
              </a:rPr>
              <a:t>– </a:t>
            </a:r>
            <a:r>
              <a:rPr lang="en-US" dirty="0" smtClean="0">
                <a:solidFill>
                  <a:prstClr val="black"/>
                </a:solidFill>
              </a:rPr>
              <a:t>there are things you can’t force people to </a:t>
            </a:r>
            <a:r>
              <a:rPr lang="en-US" dirty="0" smtClean="0">
                <a:solidFill>
                  <a:prstClr val="black"/>
                </a:solidFill>
              </a:rPr>
              <a:t>do</a:t>
            </a:r>
          </a:p>
          <a:p>
            <a:r>
              <a:rPr lang="en-US" dirty="0" smtClean="0">
                <a:solidFill>
                  <a:srgbClr val="0F6FC6">
                    <a:lumMod val="50000"/>
                  </a:srgbClr>
                </a:solidFill>
              </a:rPr>
              <a:t>-    </a:t>
            </a:r>
            <a:r>
              <a:rPr lang="en-US" dirty="0">
                <a:solidFill>
                  <a:srgbClr val="0F6FC6">
                    <a:lumMod val="50000"/>
                  </a:srgbClr>
                </a:solidFill>
              </a:rPr>
              <a:t>to work like a horse – </a:t>
            </a:r>
            <a:r>
              <a:rPr lang="en-US" dirty="0">
                <a:solidFill>
                  <a:prstClr val="black"/>
                </a:solidFill>
              </a:rPr>
              <a:t>to be cheerful and hardworking</a:t>
            </a:r>
          </a:p>
          <a:p>
            <a:pPr marL="285750" indent="-285750">
              <a:buFontTx/>
              <a:buChar char="-"/>
            </a:pPr>
            <a:r>
              <a:rPr lang="en-US" dirty="0">
                <a:solidFill>
                  <a:srgbClr val="0F6FC6">
                    <a:lumMod val="50000"/>
                  </a:srgbClr>
                </a:solidFill>
              </a:rPr>
              <a:t>to look a gift horse in the mouth– </a:t>
            </a:r>
            <a:r>
              <a:rPr lang="en-US" dirty="0">
                <a:solidFill>
                  <a:prstClr val="black"/>
                </a:solidFill>
              </a:rPr>
              <a:t>to be too generous-hearted</a:t>
            </a:r>
          </a:p>
          <a:p>
            <a:pPr marL="285750" indent="-285750">
              <a:buFontTx/>
              <a:buChar char="-"/>
            </a:pPr>
            <a:r>
              <a:rPr lang="en-US" dirty="0">
                <a:solidFill>
                  <a:srgbClr val="0F6FC6">
                    <a:lumMod val="50000"/>
                  </a:srgbClr>
                </a:solidFill>
              </a:rPr>
              <a:t>to put somebody’s shoulder to the wheel – </a:t>
            </a:r>
            <a:r>
              <a:rPr lang="en-US" dirty="0">
                <a:solidFill>
                  <a:prstClr val="black"/>
                </a:solidFill>
              </a:rPr>
              <a:t>help others in difficulty</a:t>
            </a:r>
          </a:p>
          <a:p>
            <a:pPr marL="285750" indent="-285750">
              <a:buFontTx/>
              <a:buChar char="-"/>
            </a:pPr>
            <a:r>
              <a:rPr lang="en-US" dirty="0">
                <a:solidFill>
                  <a:srgbClr val="0F6FC6">
                    <a:lumMod val="50000"/>
                  </a:srgbClr>
                </a:solidFill>
              </a:rPr>
              <a:t>care killed a cat – </a:t>
            </a:r>
            <a:r>
              <a:rPr lang="en-US" dirty="0">
                <a:solidFill>
                  <a:prstClr val="black"/>
                </a:solidFill>
              </a:rPr>
              <a:t>to worry to much</a:t>
            </a:r>
          </a:p>
          <a:p>
            <a:pPr marL="285750" indent="-285750">
              <a:buFontTx/>
              <a:buChar char="-"/>
            </a:pPr>
            <a:r>
              <a:rPr lang="en-US" dirty="0">
                <a:solidFill>
                  <a:srgbClr val="0F6FC6">
                    <a:lumMod val="50000"/>
                  </a:srgbClr>
                </a:solidFill>
              </a:rPr>
              <a:t>lead a cat and dog life– </a:t>
            </a:r>
            <a:r>
              <a:rPr lang="en-US" dirty="0">
                <a:solidFill>
                  <a:prstClr val="black"/>
                </a:solidFill>
              </a:rPr>
              <a:t>to quarrel to much</a:t>
            </a:r>
          </a:p>
          <a:p>
            <a:pPr algn="just"/>
            <a:endParaRPr lang="en-US" dirty="0" smtClean="0">
              <a:solidFill>
                <a:prstClr val="black"/>
              </a:solidFill>
            </a:endParaRPr>
          </a:p>
          <a:p>
            <a:pPr algn="ctr"/>
            <a:r>
              <a:rPr lang="en-US" sz="2000" b="1" dirty="0">
                <a:solidFill>
                  <a:srgbClr val="0F6FC6">
                    <a:lumMod val="75000"/>
                  </a:srgbClr>
                </a:solidFill>
              </a:rPr>
              <a:t>parts of the body</a:t>
            </a:r>
          </a:p>
          <a:p>
            <a:pPr algn="ctr"/>
            <a:r>
              <a:rPr lang="ru-RU" b="1" dirty="0">
                <a:solidFill>
                  <a:srgbClr val="0F6FC6">
                    <a:lumMod val="75000"/>
                  </a:srgbClr>
                </a:solidFill>
              </a:rPr>
              <a:t>«</a:t>
            </a:r>
            <a:r>
              <a:rPr lang="en-US" b="1" dirty="0">
                <a:solidFill>
                  <a:srgbClr val="0F6FC6">
                    <a:lumMod val="75000"/>
                  </a:srgbClr>
                </a:solidFill>
              </a:rPr>
              <a:t>heart</a:t>
            </a:r>
            <a:r>
              <a:rPr lang="ru-RU" b="1" dirty="0">
                <a:solidFill>
                  <a:srgbClr val="0F6FC6">
                    <a:lumMod val="75000"/>
                  </a:srgbClr>
                </a:solidFill>
              </a:rPr>
              <a:t>»</a:t>
            </a:r>
            <a:endParaRPr lang="en-US" b="1" dirty="0">
              <a:solidFill>
                <a:srgbClr val="0F6FC6">
                  <a:lumMod val="75000"/>
                </a:srgbClr>
              </a:solidFill>
            </a:endParaRPr>
          </a:p>
          <a:p>
            <a:pPr marL="285750" indent="-285750" algn="just">
              <a:buFontTx/>
              <a:buChar char="-"/>
            </a:pPr>
            <a:r>
              <a:rPr lang="en-US" dirty="0">
                <a:solidFill>
                  <a:srgbClr val="0F6FC6">
                    <a:lumMod val="50000"/>
                  </a:srgbClr>
                </a:solidFill>
              </a:rPr>
              <a:t>a job after his own heart – </a:t>
            </a:r>
            <a:r>
              <a:rPr lang="en-US" dirty="0">
                <a:solidFill>
                  <a:prstClr val="black"/>
                </a:solidFill>
              </a:rPr>
              <a:t>of the kind he very much liked</a:t>
            </a:r>
          </a:p>
          <a:p>
            <a:pPr marL="285750" indent="-285750" algn="just">
              <a:buFontTx/>
              <a:buChar char="-"/>
            </a:pPr>
            <a:r>
              <a:rPr lang="en-US" dirty="0">
                <a:solidFill>
                  <a:srgbClr val="0F6FC6">
                    <a:lumMod val="50000"/>
                  </a:srgbClr>
                </a:solidFill>
              </a:rPr>
              <a:t>to wear somebody’s heart on their sleeve – </a:t>
            </a:r>
            <a:r>
              <a:rPr lang="en-US" dirty="0">
                <a:solidFill>
                  <a:prstClr val="black"/>
                </a:solidFill>
              </a:rPr>
              <a:t>show their feeling openly</a:t>
            </a:r>
          </a:p>
          <a:p>
            <a:pPr marL="285750" indent="-285750" algn="just">
              <a:buFontTx/>
              <a:buChar char="-"/>
            </a:pPr>
            <a:r>
              <a:rPr lang="en-US" dirty="0">
                <a:solidFill>
                  <a:srgbClr val="0F6FC6">
                    <a:lumMod val="50000"/>
                  </a:srgbClr>
                </a:solidFill>
              </a:rPr>
              <a:t>his heart is in the right place – </a:t>
            </a:r>
            <a:r>
              <a:rPr lang="en-US" dirty="0">
                <a:solidFill>
                  <a:prstClr val="black"/>
                </a:solidFill>
              </a:rPr>
              <a:t>have true, kind feelings </a:t>
            </a:r>
          </a:p>
          <a:p>
            <a:pPr algn="just"/>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pPr marL="285750" indent="-285750" algn="just">
              <a:buFontTx/>
              <a:buChar char="-"/>
            </a:pPr>
            <a:endParaRPr lang="en-US" dirty="0">
              <a:solidFill>
                <a:prstClr val="black"/>
              </a:solidFill>
            </a:endParaRPr>
          </a:p>
          <a:p>
            <a:endParaRPr lang="uk-UA" dirty="0">
              <a:solidFill>
                <a:prstClr val="black"/>
              </a:solidFill>
            </a:endParaRPr>
          </a:p>
        </p:txBody>
      </p:sp>
    </p:spTree>
    <p:extLst>
      <p:ext uri="{BB962C8B-B14F-4D97-AF65-F5344CB8AC3E}">
        <p14:creationId xmlns:p14="http://schemas.microsoft.com/office/powerpoint/2010/main" val="28297792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908720"/>
            <a:ext cx="8640960" cy="6186309"/>
          </a:xfrm>
          <a:prstGeom prst="rect">
            <a:avLst/>
          </a:prstGeom>
          <a:noFill/>
        </p:spPr>
        <p:txBody>
          <a:bodyPr wrap="square" rtlCol="0">
            <a:spAutoFit/>
          </a:bodyPr>
          <a:lstStyle/>
          <a:p>
            <a:endParaRPr lang="en-US" dirty="0" smtClean="0">
              <a:solidFill>
                <a:prstClr val="black"/>
              </a:solidFill>
            </a:endParaRPr>
          </a:p>
          <a:p>
            <a:pPr marL="285750" indent="-285750" algn="just">
              <a:buFontTx/>
              <a:buChar char="-"/>
            </a:pPr>
            <a:r>
              <a:rPr lang="en-US" dirty="0" smtClean="0">
                <a:solidFill>
                  <a:srgbClr val="0F6FC6">
                    <a:lumMod val="50000"/>
                  </a:srgbClr>
                </a:solidFill>
              </a:rPr>
              <a:t>somebody’s </a:t>
            </a:r>
            <a:r>
              <a:rPr lang="en-US" dirty="0" smtClean="0">
                <a:solidFill>
                  <a:srgbClr val="0F6FC6">
                    <a:lumMod val="50000"/>
                  </a:srgbClr>
                </a:solidFill>
              </a:rPr>
              <a:t>heart goes into – </a:t>
            </a:r>
            <a:r>
              <a:rPr lang="en-US" dirty="0" smtClean="0">
                <a:solidFill>
                  <a:prstClr val="black"/>
                </a:solidFill>
              </a:rPr>
              <a:t>to be very afraid </a:t>
            </a:r>
            <a:endParaRPr lang="en-US" dirty="0">
              <a:solidFill>
                <a:prstClr val="black"/>
              </a:solidFill>
            </a:endParaRPr>
          </a:p>
          <a:p>
            <a:pPr marL="285750" indent="-285750" algn="just">
              <a:buFontTx/>
              <a:buChar char="-"/>
            </a:pPr>
            <a:r>
              <a:rPr lang="en-US" dirty="0" smtClean="0">
                <a:solidFill>
                  <a:srgbClr val="0F6FC6">
                    <a:lumMod val="50000"/>
                  </a:srgbClr>
                </a:solidFill>
              </a:rPr>
              <a:t>somebody’s </a:t>
            </a:r>
            <a:r>
              <a:rPr lang="en-US" dirty="0">
                <a:solidFill>
                  <a:srgbClr val="0F6FC6">
                    <a:lumMod val="50000"/>
                  </a:srgbClr>
                </a:solidFill>
              </a:rPr>
              <a:t>heart </a:t>
            </a:r>
            <a:r>
              <a:rPr lang="en-US" dirty="0" smtClean="0">
                <a:solidFill>
                  <a:srgbClr val="0F6FC6">
                    <a:lumMod val="50000"/>
                  </a:srgbClr>
                </a:solidFill>
              </a:rPr>
              <a:t>goes into somebody’s boots – </a:t>
            </a:r>
            <a:r>
              <a:rPr lang="en-US" dirty="0" smtClean="0">
                <a:solidFill>
                  <a:prstClr val="black"/>
                </a:solidFill>
              </a:rPr>
              <a:t>to feel in despair</a:t>
            </a:r>
            <a:endParaRPr lang="en-US" dirty="0">
              <a:solidFill>
                <a:prstClr val="black"/>
              </a:solidFill>
            </a:endParaRPr>
          </a:p>
          <a:p>
            <a:pPr marL="285750" indent="-285750" algn="just">
              <a:buFontTx/>
              <a:buChar char="-"/>
            </a:pPr>
            <a:r>
              <a:rPr lang="en-US" dirty="0" smtClean="0">
                <a:solidFill>
                  <a:srgbClr val="0F6FC6">
                    <a:lumMod val="50000"/>
                  </a:srgbClr>
                </a:solidFill>
              </a:rPr>
              <a:t>to be downhearted </a:t>
            </a:r>
            <a:r>
              <a:rPr lang="en-US" dirty="0">
                <a:solidFill>
                  <a:srgbClr val="0F6FC6">
                    <a:lumMod val="50000"/>
                  </a:srgbClr>
                </a:solidFill>
              </a:rPr>
              <a:t>– </a:t>
            </a:r>
            <a:r>
              <a:rPr lang="en-US" dirty="0" smtClean="0">
                <a:solidFill>
                  <a:prstClr val="black"/>
                </a:solidFill>
              </a:rPr>
              <a:t> to be sad, </a:t>
            </a:r>
            <a:r>
              <a:rPr lang="en-US" dirty="0" smtClean="0">
                <a:solidFill>
                  <a:prstClr val="black"/>
                </a:solidFill>
              </a:rPr>
              <a:t>discouraged</a:t>
            </a:r>
          </a:p>
          <a:p>
            <a:pPr marL="285750" indent="-285750" algn="just">
              <a:buFontTx/>
              <a:buChar char="-"/>
            </a:pPr>
            <a:endParaRPr lang="en-US" dirty="0" smtClean="0">
              <a:solidFill>
                <a:prstClr val="black"/>
              </a:solidFill>
            </a:endParaRPr>
          </a:p>
          <a:p>
            <a:pPr algn="ctr"/>
            <a:r>
              <a:rPr lang="ru-RU" b="1" dirty="0" smtClean="0">
                <a:solidFill>
                  <a:srgbClr val="0F6FC6">
                    <a:lumMod val="75000"/>
                  </a:srgbClr>
                </a:solidFill>
              </a:rPr>
              <a:t>«</a:t>
            </a:r>
            <a:r>
              <a:rPr lang="en-US" b="1" dirty="0" smtClean="0">
                <a:solidFill>
                  <a:srgbClr val="0F6FC6">
                    <a:lumMod val="75000"/>
                  </a:srgbClr>
                </a:solidFill>
              </a:rPr>
              <a:t>hand</a:t>
            </a:r>
            <a:r>
              <a:rPr lang="ru-RU" b="1" dirty="0" smtClean="0">
                <a:solidFill>
                  <a:srgbClr val="0F6FC6">
                    <a:lumMod val="75000"/>
                  </a:srgbClr>
                </a:solidFill>
              </a:rPr>
              <a:t>»</a:t>
            </a:r>
            <a:endParaRPr lang="en-US" b="1" dirty="0">
              <a:solidFill>
                <a:srgbClr val="0F6FC6">
                  <a:lumMod val="75000"/>
                </a:srgbClr>
              </a:solidFill>
            </a:endParaRPr>
          </a:p>
          <a:p>
            <a:pPr marL="285750" indent="-285750" algn="just">
              <a:buFontTx/>
              <a:buChar char="-"/>
            </a:pPr>
            <a:r>
              <a:rPr lang="en-US" dirty="0" smtClean="0">
                <a:solidFill>
                  <a:srgbClr val="0F6FC6">
                    <a:lumMod val="50000"/>
                  </a:srgbClr>
                </a:solidFill>
              </a:rPr>
              <a:t>to try somebody’s hand – </a:t>
            </a:r>
            <a:r>
              <a:rPr lang="en-US" dirty="0" smtClean="0">
                <a:solidFill>
                  <a:prstClr val="black"/>
                </a:solidFill>
              </a:rPr>
              <a:t>to make an attempt</a:t>
            </a:r>
            <a:endParaRPr lang="en-US" dirty="0">
              <a:solidFill>
                <a:prstClr val="black"/>
              </a:solidFill>
            </a:endParaRPr>
          </a:p>
          <a:p>
            <a:pPr marL="285750" indent="-285750" algn="just">
              <a:buFontTx/>
              <a:buChar char="-"/>
            </a:pPr>
            <a:r>
              <a:rPr lang="en-US" dirty="0" smtClean="0">
                <a:solidFill>
                  <a:srgbClr val="0F6FC6">
                    <a:lumMod val="50000"/>
                  </a:srgbClr>
                </a:solidFill>
              </a:rPr>
              <a:t>to be close at hand </a:t>
            </a:r>
            <a:r>
              <a:rPr lang="en-US" dirty="0">
                <a:solidFill>
                  <a:srgbClr val="0F6FC6">
                    <a:lumMod val="50000"/>
                  </a:srgbClr>
                </a:solidFill>
              </a:rPr>
              <a:t>– </a:t>
            </a:r>
            <a:r>
              <a:rPr lang="en-US" dirty="0" smtClean="0">
                <a:solidFill>
                  <a:prstClr val="black"/>
                </a:solidFill>
              </a:rPr>
              <a:t>near</a:t>
            </a:r>
            <a:endParaRPr lang="en-US" dirty="0">
              <a:solidFill>
                <a:prstClr val="black"/>
              </a:solidFill>
            </a:endParaRPr>
          </a:p>
          <a:p>
            <a:pPr marL="285750" indent="-285750" algn="just">
              <a:buFontTx/>
              <a:buChar char="-"/>
            </a:pPr>
            <a:r>
              <a:rPr lang="en-US" dirty="0" smtClean="0">
                <a:solidFill>
                  <a:srgbClr val="0F6FC6">
                    <a:lumMod val="50000"/>
                  </a:srgbClr>
                </a:solidFill>
              </a:rPr>
              <a:t>to leave from hand to mouth </a:t>
            </a:r>
            <a:r>
              <a:rPr lang="en-US" dirty="0">
                <a:solidFill>
                  <a:srgbClr val="0F6FC6">
                    <a:lumMod val="50000"/>
                  </a:srgbClr>
                </a:solidFill>
              </a:rPr>
              <a:t>– </a:t>
            </a:r>
            <a:r>
              <a:rPr lang="en-US" dirty="0" smtClean="0">
                <a:solidFill>
                  <a:prstClr val="black"/>
                </a:solidFill>
              </a:rPr>
              <a:t>in great poverty unable to save anything</a:t>
            </a:r>
            <a:endParaRPr lang="en-US" dirty="0">
              <a:solidFill>
                <a:prstClr val="black"/>
              </a:solidFill>
            </a:endParaRPr>
          </a:p>
          <a:p>
            <a:pPr marL="285750" indent="-285750" algn="just">
              <a:buFontTx/>
              <a:buChar char="-"/>
            </a:pPr>
            <a:r>
              <a:rPr lang="en-US" dirty="0" smtClean="0">
                <a:solidFill>
                  <a:srgbClr val="0F6FC6">
                    <a:lumMod val="50000"/>
                  </a:srgbClr>
                </a:solidFill>
              </a:rPr>
              <a:t>lay hands on </a:t>
            </a:r>
            <a:r>
              <a:rPr lang="en-US" dirty="0">
                <a:solidFill>
                  <a:srgbClr val="0F6FC6">
                    <a:lumMod val="50000"/>
                  </a:srgbClr>
                </a:solidFill>
              </a:rPr>
              <a:t>– </a:t>
            </a:r>
            <a:r>
              <a:rPr lang="en-US" dirty="0" smtClean="0">
                <a:solidFill>
                  <a:prstClr val="black"/>
                </a:solidFill>
              </a:rPr>
              <a:t>find something</a:t>
            </a:r>
            <a:endParaRPr lang="en-US" dirty="0">
              <a:solidFill>
                <a:prstClr val="black"/>
              </a:solidFill>
            </a:endParaRPr>
          </a:p>
          <a:p>
            <a:pPr marL="285750" indent="-285750" algn="just">
              <a:buFontTx/>
              <a:buChar char="-"/>
            </a:pPr>
            <a:r>
              <a:rPr lang="en-US" dirty="0" smtClean="0">
                <a:solidFill>
                  <a:srgbClr val="0F6FC6">
                    <a:lumMod val="50000"/>
                  </a:srgbClr>
                </a:solidFill>
              </a:rPr>
              <a:t>to have somebody’s hands full </a:t>
            </a:r>
            <a:r>
              <a:rPr lang="en-US" dirty="0">
                <a:solidFill>
                  <a:srgbClr val="0F6FC6">
                    <a:lumMod val="50000"/>
                  </a:srgbClr>
                </a:solidFill>
              </a:rPr>
              <a:t>– </a:t>
            </a:r>
            <a:r>
              <a:rPr lang="en-US" dirty="0">
                <a:solidFill>
                  <a:prstClr val="black"/>
                </a:solidFill>
              </a:rPr>
              <a:t>to </a:t>
            </a:r>
            <a:r>
              <a:rPr lang="en-US" dirty="0" smtClean="0">
                <a:solidFill>
                  <a:prstClr val="black"/>
                </a:solidFill>
              </a:rPr>
              <a:t>be very fully occupied</a:t>
            </a:r>
            <a:endParaRPr lang="en-US" dirty="0">
              <a:solidFill>
                <a:prstClr val="black"/>
              </a:solidFill>
            </a:endParaRPr>
          </a:p>
          <a:p>
            <a:pPr marL="285750" indent="-285750" algn="just">
              <a:buFontTx/>
              <a:buChar char="-"/>
            </a:pPr>
            <a:r>
              <a:rPr lang="en-US" dirty="0" smtClean="0">
                <a:solidFill>
                  <a:srgbClr val="0F6FC6">
                    <a:lumMod val="50000"/>
                  </a:srgbClr>
                </a:solidFill>
              </a:rPr>
              <a:t>first-hand information – </a:t>
            </a:r>
            <a:r>
              <a:rPr lang="en-US" dirty="0" smtClean="0">
                <a:solidFill>
                  <a:prstClr val="black"/>
                </a:solidFill>
              </a:rPr>
              <a:t> the latest</a:t>
            </a:r>
            <a:endParaRPr lang="en-US" dirty="0">
              <a:solidFill>
                <a:prstClr val="black"/>
              </a:solidFill>
            </a:endParaRPr>
          </a:p>
          <a:p>
            <a:pPr marL="285750" indent="-285750" algn="just">
              <a:buFontTx/>
              <a:buChar char="-"/>
            </a:pPr>
            <a:endParaRPr lang="en-US" dirty="0">
              <a:solidFill>
                <a:prstClr val="black"/>
              </a:solidFill>
            </a:endParaRPr>
          </a:p>
          <a:p>
            <a:pPr marL="285750" indent="-285750">
              <a:buFontTx/>
              <a:buChar char="-"/>
            </a:pPr>
            <a:endParaRPr lang="en-US" dirty="0" smtClean="0">
              <a:solidFill>
                <a:prstClr val="black"/>
              </a:solidFill>
            </a:endParaRPr>
          </a:p>
          <a:p>
            <a:r>
              <a:rPr lang="en-US" dirty="0">
                <a:solidFill>
                  <a:prstClr val="black"/>
                </a:solidFill>
              </a:rPr>
              <a:t>So, enjoy idioms and make sure your English will be stunning. I hope these idioms I use at my lessons will be helpful in every day’s life.</a:t>
            </a:r>
            <a:endParaRPr lang="uk-UA" dirty="0">
              <a:solidFill>
                <a:prstClr val="black"/>
              </a:solidFill>
            </a:endParaRPr>
          </a:p>
          <a:p>
            <a:pPr marL="285750" indent="-285750">
              <a:buFontTx/>
              <a:buChar char="-"/>
            </a:pPr>
            <a:endParaRPr lang="en-US" dirty="0">
              <a:solidFill>
                <a:prstClr val="black"/>
              </a:solidFill>
            </a:endParaRPr>
          </a:p>
          <a:p>
            <a:pPr marL="285750" indent="-285750">
              <a:buFontTx/>
              <a:buChar char="-"/>
            </a:pPr>
            <a:endParaRPr lang="en-US" dirty="0">
              <a:solidFill>
                <a:prstClr val="black"/>
              </a:solidFill>
            </a:endParaRPr>
          </a:p>
          <a:p>
            <a:pPr marL="285750" indent="-285750">
              <a:buFontTx/>
              <a:buChar char="-"/>
            </a:pPr>
            <a:endParaRPr lang="en-US" dirty="0">
              <a:solidFill>
                <a:prstClr val="black"/>
              </a:solidFill>
            </a:endParaRPr>
          </a:p>
          <a:p>
            <a:pPr marL="285750" indent="-285750">
              <a:buFontTx/>
              <a:buChar char="-"/>
            </a:pPr>
            <a:endParaRPr lang="en-US" dirty="0">
              <a:solidFill>
                <a:prstClr val="black"/>
              </a:solidFill>
            </a:endParaRPr>
          </a:p>
          <a:p>
            <a:endParaRPr lang="en-US" dirty="0">
              <a:solidFill>
                <a:prstClr val="black"/>
              </a:solidFill>
            </a:endParaRPr>
          </a:p>
          <a:p>
            <a:endParaRPr lang="uk-UA" dirty="0">
              <a:solidFill>
                <a:prstClr val="black"/>
              </a:solidFill>
            </a:endParaRPr>
          </a:p>
        </p:txBody>
      </p:sp>
    </p:spTree>
    <p:extLst>
      <p:ext uri="{BB962C8B-B14F-4D97-AF65-F5344CB8AC3E}">
        <p14:creationId xmlns:p14="http://schemas.microsoft.com/office/powerpoint/2010/main" val="37702958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92696"/>
            <a:ext cx="8784976" cy="6432530"/>
          </a:xfrm>
          <a:prstGeom prst="rect">
            <a:avLst/>
          </a:prstGeom>
          <a:noFill/>
        </p:spPr>
        <p:txBody>
          <a:bodyPr wrap="square" rtlCol="0">
            <a:spAutoFit/>
          </a:bodyPr>
          <a:lstStyle/>
          <a:p>
            <a:pPr algn="ctr"/>
            <a:r>
              <a:rPr lang="uk-UA" sz="2800" b="1" dirty="0"/>
              <a:t>Життя у школі повинно бути цікавим!</a:t>
            </a:r>
            <a:endParaRPr lang="uk-UA" sz="2800" dirty="0"/>
          </a:p>
          <a:p>
            <a:pPr algn="just"/>
            <a:r>
              <a:rPr lang="uk-UA" dirty="0" smtClean="0"/>
              <a:t>Мій </a:t>
            </a:r>
            <a:r>
              <a:rPr lang="uk-UA" dirty="0"/>
              <a:t>педагогічний досвід складає вже більше 34 роки, а досвід роботи класним керівником становить понад 23 роки. Впродовж цих років я працюю над темою: «Розвиток творчих здібностей учнів на уроках та в позаурочний час та врахування індивідуальних особливостей учнів». На мій погляд, ці теми є глобальними та значущими у роботі з дітьми. Давня мудрість гласить: «Якщо твої плани розраховані на рік-сій хліб, якщо на десятиріччя-посади дерево, якщо на віки-навчай дітей». Ось це я намагаюсь робити вже понад 34 роки. В умовах сучасної школи інтерес до цієї проблеми значно зріс, бо ж усі ми, і батьки і вчителі, хочемо бачити талановитих та творчих дітей. Кожного разу, беручи керівництво новим класом, не перестаю дивуватись, наскільки талановитими є мої діти, наскільки великим є їхнє бажання розвиватись і зростати у своїх талантах та здібностях, і наскільки безмежними є їхні можливості.  Мені залишається тільки встигати допомагати їм розвивати свої таланти</a:t>
            </a:r>
            <a:r>
              <a:rPr lang="uk-UA" dirty="0" smtClean="0"/>
              <a:t>.</a:t>
            </a:r>
            <a:endParaRPr lang="en-US" dirty="0" smtClean="0"/>
          </a:p>
          <a:p>
            <a:pPr algn="just"/>
            <a:r>
              <a:rPr lang="uk-UA" dirty="0"/>
              <a:t>Не на одному поколінні учнів випробувані заходи та проекти, різноманітні програми та акції, про які я буду ділитись з усіма вами.</a:t>
            </a:r>
            <a:endParaRPr lang="uk-UA" dirty="0"/>
          </a:p>
          <a:p>
            <a:pPr algn="just"/>
            <a:r>
              <a:rPr lang="uk-UA" dirty="0"/>
              <a:t>Найважливішим засобом розвитку особистості, її життєвої компетенції є діяльність. Мені щастить на активних, розумних та творчих учнів. Я лише злегка направляю їх, пропонуючи їм різноманітні конкурси. Так, беручи 5 клас, традиційним для мене є організація </a:t>
            </a:r>
            <a:r>
              <a:rPr lang="uk-UA" b="1" dirty="0"/>
              <a:t>Дня Здоров’я. </a:t>
            </a:r>
            <a:r>
              <a:rPr lang="uk-UA" dirty="0"/>
              <a:t>Я вже не раз переконувалась, що це найкраще згуртовує учнів, батьків та класного керівника. </a:t>
            </a:r>
            <a:endParaRPr lang="uk-UA" dirty="0"/>
          </a:p>
          <a:p>
            <a:pPr algn="just"/>
            <a:endParaRPr lang="uk-UA" dirty="0"/>
          </a:p>
        </p:txBody>
      </p:sp>
    </p:spTree>
    <p:extLst>
      <p:ext uri="{BB962C8B-B14F-4D97-AF65-F5344CB8AC3E}">
        <p14:creationId xmlns:p14="http://schemas.microsoft.com/office/powerpoint/2010/main" val="30897741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7646" y="2921902"/>
            <a:ext cx="8229600" cy="4389120"/>
          </a:xfrm>
        </p:spPr>
        <p:txBody>
          <a:bodyPr/>
          <a:lstStyle/>
          <a:p>
            <a:pPr marL="0" indent="0">
              <a:buNone/>
            </a:pPr>
            <a:r>
              <a:rPr lang="uk-UA" b="1" dirty="0"/>
              <a:t>П.І.П.: </a:t>
            </a:r>
            <a:r>
              <a:rPr lang="uk-UA" b="1" i="1" dirty="0"/>
              <a:t>Новікова Любов Євстахіївна	</a:t>
            </a:r>
            <a:endParaRPr lang="uk-UA" dirty="0" smtClean="0"/>
          </a:p>
          <a:p>
            <a:pPr marL="0" indent="0">
              <a:buNone/>
            </a:pPr>
            <a:r>
              <a:rPr lang="uk-UA" b="1" dirty="0" smtClean="0"/>
              <a:t>Посада: </a:t>
            </a:r>
            <a:r>
              <a:rPr lang="uk-UA" b="1" i="1" dirty="0" smtClean="0"/>
              <a:t>вчитель англійської мови</a:t>
            </a:r>
            <a:endParaRPr lang="uk-UA" dirty="0" smtClean="0"/>
          </a:p>
          <a:p>
            <a:pPr marL="0" indent="0">
              <a:buNone/>
            </a:pPr>
            <a:r>
              <a:rPr lang="uk-UA" b="1" dirty="0" smtClean="0"/>
              <a:t>Освіта</a:t>
            </a:r>
            <a:r>
              <a:rPr lang="uk-UA" b="1" dirty="0"/>
              <a:t>: </a:t>
            </a:r>
            <a:r>
              <a:rPr lang="uk-UA" b="1" i="1" dirty="0"/>
              <a:t>вища</a:t>
            </a:r>
            <a:endParaRPr lang="uk-UA" dirty="0"/>
          </a:p>
          <a:p>
            <a:pPr marL="0" indent="0">
              <a:buNone/>
            </a:pPr>
            <a:r>
              <a:rPr lang="uk-UA" b="1" dirty="0"/>
              <a:t>Стаж роботи: </a:t>
            </a:r>
            <a:r>
              <a:rPr lang="uk-UA" b="1" i="1" dirty="0"/>
              <a:t>35 років</a:t>
            </a:r>
            <a:endParaRPr lang="uk-UA" dirty="0"/>
          </a:p>
          <a:p>
            <a:pPr marL="0" indent="0">
              <a:buNone/>
            </a:pPr>
            <a:r>
              <a:rPr lang="uk-UA" b="1" dirty="0"/>
              <a:t>Кваліфікаційна категорія: </a:t>
            </a:r>
            <a:r>
              <a:rPr lang="uk-UA" b="1" i="1" dirty="0"/>
              <a:t>вища</a:t>
            </a:r>
            <a:endParaRPr lang="uk-UA" dirty="0"/>
          </a:p>
          <a:p>
            <a:pPr marL="0" indent="0">
              <a:buNone/>
            </a:pPr>
            <a:r>
              <a:rPr lang="uk-UA" b="1" dirty="0"/>
              <a:t>Звання: </a:t>
            </a:r>
            <a:r>
              <a:rPr lang="uk-UA" b="1" i="1" dirty="0"/>
              <a:t>старший вчитель</a:t>
            </a:r>
            <a:endParaRPr lang="uk-UA" dirty="0"/>
          </a:p>
          <a:p>
            <a:pPr marL="0" indent="0">
              <a:buNone/>
            </a:pPr>
            <a:r>
              <a:rPr lang="uk-UA" b="1" dirty="0" smtClean="0"/>
              <a:t>Тема, </a:t>
            </a:r>
            <a:r>
              <a:rPr lang="uk-UA" b="1" dirty="0"/>
              <a:t>над якою працюю: </a:t>
            </a:r>
            <a:r>
              <a:rPr lang="uk-UA" b="1" dirty="0" smtClean="0"/>
              <a:t>«Розвиток </a:t>
            </a:r>
            <a:r>
              <a:rPr lang="uk-UA" b="1" dirty="0"/>
              <a:t>мовленнєвої </a:t>
            </a:r>
            <a:r>
              <a:rPr lang="uk-UA" b="1" dirty="0" smtClean="0"/>
              <a:t>компетенції»</a:t>
            </a:r>
            <a:endParaRPr lang="uk-UA" b="1"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713792"/>
            <a:ext cx="2975856" cy="2232248"/>
          </a:xfrm>
          <a:prstGeom prst="rect">
            <a:avLst/>
          </a:prstGeom>
          <a:noFill/>
          <a:ln>
            <a:noFill/>
          </a:ln>
        </p:spPr>
      </p:pic>
    </p:spTree>
    <p:extLst>
      <p:ext uri="{BB962C8B-B14F-4D97-AF65-F5344CB8AC3E}">
        <p14:creationId xmlns:p14="http://schemas.microsoft.com/office/powerpoint/2010/main" val="17801027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784976" cy="5632311"/>
          </a:xfrm>
          <a:prstGeom prst="rect">
            <a:avLst/>
          </a:prstGeom>
          <a:noFill/>
        </p:spPr>
        <p:txBody>
          <a:bodyPr wrap="square" rtlCol="0">
            <a:spAutoFit/>
          </a:bodyPr>
          <a:lstStyle/>
          <a:p>
            <a:pPr algn="just"/>
            <a:r>
              <a:rPr lang="uk-UA" dirty="0"/>
              <a:t>У сонячний та яскравий день ми всією родиною виходимо у ліс, організовуємо спортивні змагання, де участь приймають всі: батьки, діти та я сама. Почуття, яке охоплює всіх нас, не порівняти ні з чим. Якими ж смачними є ковбаски, смажені на вогні, уха, зварена батьками, та дивовижні історії біля вогнища. Ці Дні Здоров’я  стають потім традиційними, іноді навіть двічі на рік: восени та весною. Восени 2014 року ми провели День Здоров’я у Школі верхової їзди, що під Тернополем. Батьки з не меншим азартом, ніж діти, катались верхи. Учні відчували гордість і за себе, і за своїх рідних. На мій погляд, ніякі бесіди та виховні години у класі не розвивають творчі здібності дітей так, як лише один такий захід. Але ж у нас їх так багато у класі! Якою популярністю користуються серед моїх учнів щорічні конкурси </a:t>
            </a:r>
            <a:r>
              <a:rPr lang="uk-UA" b="1" dirty="0"/>
              <a:t>«Містер класу» та «Міс класу»</a:t>
            </a:r>
            <a:r>
              <a:rPr lang="uk-UA" dirty="0"/>
              <a:t>. Учні змагаються у різноманітних конкурсах: поетичний, кулінарний,господарський та показ мод на подіумі, знання правил етикету. Кожного року готуються різноманітні призи та номінації: серед дівчат це «Міс класу», «Перша </a:t>
            </a:r>
            <a:r>
              <a:rPr lang="uk-UA" dirty="0" err="1"/>
              <a:t>Віце-міс</a:t>
            </a:r>
            <a:r>
              <a:rPr lang="uk-UA" dirty="0"/>
              <a:t>», «Друга </a:t>
            </a:r>
            <a:r>
              <a:rPr lang="uk-UA" dirty="0" err="1"/>
              <a:t>Віце-міс</a:t>
            </a:r>
            <a:r>
              <a:rPr lang="uk-UA" dirty="0"/>
              <a:t>», «Міс Чарівність», «Міс Фото», «Міс </a:t>
            </a:r>
            <a:r>
              <a:rPr lang="uk-UA" dirty="0" err="1"/>
              <a:t>Кулінарочка</a:t>
            </a:r>
            <a:r>
              <a:rPr lang="uk-UA" dirty="0"/>
              <a:t>», «Міс Глядацьких симпатій», серед хлопчиків це «Містер класу», «Містер Шарм», «Містер Глядацьких симпатій», «Містер Фото», «Містер Інтелект». Одним із конкурсів є виступ претендентів зі своїми родинами.  Треба бачити:  як батьки співають та танцюють зі своїми дітьми. Оце і є та діяльність, яка і розвиває особистість і підвищує її самооцінку та впевненість у собі. Хіба не такими ми хочемо бачити своїх дітей? </a:t>
            </a:r>
            <a:endParaRPr lang="uk-UA" dirty="0"/>
          </a:p>
        </p:txBody>
      </p:sp>
    </p:spTree>
    <p:extLst>
      <p:ext uri="{BB962C8B-B14F-4D97-AF65-F5344CB8AC3E}">
        <p14:creationId xmlns:p14="http://schemas.microsoft.com/office/powerpoint/2010/main" val="25206842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071" y="922253"/>
            <a:ext cx="8712968" cy="5909310"/>
          </a:xfrm>
          <a:prstGeom prst="rect">
            <a:avLst/>
          </a:prstGeom>
          <a:noFill/>
        </p:spPr>
        <p:txBody>
          <a:bodyPr wrap="square" rtlCol="0">
            <a:spAutoFit/>
          </a:bodyPr>
          <a:lstStyle/>
          <a:p>
            <a:pPr algn="just"/>
            <a:r>
              <a:rPr lang="uk-UA" dirty="0"/>
              <a:t>Звичайно, ви можете сказати, що не всі діти приймають учать у конкурсі. Стосовно виступу, можливо, і ні. Але є групи, які готують призи, плакати, художні виступи між номерами учасників,  оце вже і є повне залучення всіх учнів до проекту. У своїй роботі я завжди пам’ятаю, що важливо створити сприятливу атмосферу спілкування із учнями,поважати, довіряти, та саме головне, визнавати та дякувати за досягнуті результати та перемоги.</a:t>
            </a:r>
            <a:endParaRPr lang="uk-UA" dirty="0"/>
          </a:p>
          <a:p>
            <a:pPr algn="just"/>
            <a:r>
              <a:rPr lang="uk-UA" dirty="0"/>
              <a:t> Дуже подобається моїм учням щорічний конкурс </a:t>
            </a:r>
            <a:r>
              <a:rPr lang="uk-UA" b="1" dirty="0"/>
              <a:t>«Наш клас має таланти»</a:t>
            </a:r>
            <a:r>
              <a:rPr lang="uk-UA" dirty="0"/>
              <a:t>, де учні представляють різні жанри: художній, оригінальний, поетичний. Художній в свою чергу ділиться на вокальний та танцювальний. Переможці отримують справжні призи, виготовлені батьком нашого учня.</a:t>
            </a:r>
            <a:endParaRPr lang="uk-UA" dirty="0"/>
          </a:p>
          <a:p>
            <a:pPr algn="just"/>
            <a:r>
              <a:rPr lang="uk-UA" dirty="0"/>
              <a:t>Щоб підтримувати та не забувати наші українські традиції, ми щороку у грудні проводимо </a:t>
            </a:r>
            <a:r>
              <a:rPr lang="uk-UA" b="1" dirty="0"/>
              <a:t>«Українські вечорниці»</a:t>
            </a:r>
            <a:r>
              <a:rPr lang="uk-UA" dirty="0"/>
              <a:t>. Я, батьки та діти, одягнені у національні костюми. Ми куштуємо українські національні страви, які приготували наші батьки і діти, ми співаємо українські пісні та танцюємо українські народні танці. Запалені на столах свічки створюють затишну та неповторну атмосферу. У такі хвилини розумієш, що ми є однією родиною, українською та близькою по духу. Хтось наважується вперше заспівати, а хтось розповість українську гумореску. Такою є організація життя людини, де однією з важливих функцій є стимулювання позитивні мотивації кожного учня у процесі організації різних видів діяльності. А це, у свою чергу, спонукає моїх вихованців до генерування оригінальних ідей. </a:t>
            </a:r>
            <a:endParaRPr lang="uk-UA" dirty="0"/>
          </a:p>
        </p:txBody>
      </p:sp>
    </p:spTree>
    <p:extLst>
      <p:ext uri="{BB962C8B-B14F-4D97-AF65-F5344CB8AC3E}">
        <p14:creationId xmlns:p14="http://schemas.microsoft.com/office/powerpoint/2010/main" val="42679095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66" y="868206"/>
            <a:ext cx="8712968" cy="5632311"/>
          </a:xfrm>
          <a:prstGeom prst="rect">
            <a:avLst/>
          </a:prstGeom>
          <a:noFill/>
        </p:spPr>
        <p:txBody>
          <a:bodyPr wrap="square" rtlCol="0">
            <a:spAutoFit/>
          </a:bodyPr>
          <a:lstStyle/>
          <a:p>
            <a:pPr algn="just"/>
            <a:r>
              <a:rPr lang="uk-UA" dirty="0"/>
              <a:t>Так Катя </a:t>
            </a:r>
            <a:r>
              <a:rPr lang="uk-UA" dirty="0" err="1"/>
              <a:t>Глова</a:t>
            </a:r>
            <a:r>
              <a:rPr lang="uk-UA" dirty="0"/>
              <a:t>, яка по натурі є дуже творчою особистістю, створила </a:t>
            </a:r>
            <a:r>
              <a:rPr lang="uk-UA" b="1" dirty="0"/>
              <a:t>театр</a:t>
            </a:r>
            <a:r>
              <a:rPr lang="uk-UA" dirty="0"/>
              <a:t>, для якого пише сценарії, і виступи якого ми неодноразово бачимо на наших заходах. Вона працює зі своїми акторами, як справжній режисер, вона вдало моделює життєві ситуації, беручи за приклад свою родину, переносячи образ свого дідуся та бабусі, мами, тата та сестрички у рольову гру під назвою театр.</a:t>
            </a:r>
            <a:endParaRPr lang="uk-UA" dirty="0"/>
          </a:p>
          <a:p>
            <a:pPr algn="just"/>
            <a:r>
              <a:rPr lang="uk-UA" dirty="0"/>
              <a:t>Художній хореографічний колектив </a:t>
            </a:r>
            <a:r>
              <a:rPr lang="uk-UA" b="1" dirty="0"/>
              <a:t>«Сучасні ритми»</a:t>
            </a:r>
            <a:r>
              <a:rPr lang="uk-UA" dirty="0"/>
              <a:t> є окрасою нашого класу та школи. Це і оригінальні костюми, і сюжетні танці, які теж, як маленький театр: зі своїми тривогами, запалом та емоціями. Кожного року це нове і яскраве шоу. Це «</a:t>
            </a:r>
            <a:r>
              <a:rPr lang="uk-UA" dirty="0" err="1"/>
              <a:t>Бродвей</a:t>
            </a:r>
            <a:r>
              <a:rPr lang="uk-UA" dirty="0"/>
              <a:t>» у 5 класі, «Кармен» у 6 класі, «</a:t>
            </a:r>
            <a:r>
              <a:rPr lang="uk-UA" dirty="0" err="1"/>
              <a:t>Домовички</a:t>
            </a:r>
            <a:r>
              <a:rPr lang="uk-UA" dirty="0"/>
              <a:t>» у 7 класі, «</a:t>
            </a:r>
            <a:r>
              <a:rPr lang="uk-UA" dirty="0" err="1"/>
              <a:t>Мажоретки</a:t>
            </a:r>
            <a:r>
              <a:rPr lang="uk-UA" dirty="0"/>
              <a:t>» у 8 класі, «Україно, моя» у 9 класі. У колективі із 18 дівчаток задіяні 14, четверо не танцюють лише через слабке здоров’я. Наш колектив успішно виступав у ТНЕУ та ТРЦ «Подоляни». </a:t>
            </a:r>
            <a:endParaRPr lang="uk-UA" dirty="0"/>
          </a:p>
          <a:p>
            <a:pPr algn="just"/>
            <a:r>
              <a:rPr lang="uk-UA" dirty="0"/>
              <a:t>З метою пізнання свого краю я організовую багато проектів. Так, наприклад, мною був започаткований цикл бесід </a:t>
            </a:r>
            <a:r>
              <a:rPr lang="uk-UA" b="1" dirty="0"/>
              <a:t>«Історія моєї вулиці»</a:t>
            </a:r>
            <a:r>
              <a:rPr lang="uk-UA" dirty="0"/>
              <a:t>. На виховних годинах учні впродовж року розповідали, на честь кого була названа їхня вулиця та розповідали історію вулиці з року заснування і до сьогодення. Ми всі дізналися багато цікавих фактів із історії великих людей та подій, тому що готуючись до виступу перед однокласниками, учням довелось опрацювати величезну кількість інформації: в архіві, </a:t>
            </a:r>
            <a:r>
              <a:rPr lang="uk-UA" dirty="0" err="1"/>
              <a:t>інтернеті</a:t>
            </a:r>
            <a:r>
              <a:rPr lang="uk-UA" dirty="0"/>
              <a:t> та з розповідей </a:t>
            </a:r>
            <a:r>
              <a:rPr lang="uk-UA" dirty="0" err="1"/>
              <a:t>бабусів</a:t>
            </a:r>
            <a:r>
              <a:rPr lang="uk-UA" dirty="0"/>
              <a:t> та дідусів. У цьому проекті була задіяна кожна дитина класу. </a:t>
            </a:r>
            <a:endParaRPr lang="uk-UA" dirty="0">
              <a:effectLst/>
            </a:endParaRPr>
          </a:p>
        </p:txBody>
      </p:sp>
    </p:spTree>
    <p:extLst>
      <p:ext uri="{BB962C8B-B14F-4D97-AF65-F5344CB8AC3E}">
        <p14:creationId xmlns:p14="http://schemas.microsoft.com/office/powerpoint/2010/main" val="32503794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597" y="980728"/>
            <a:ext cx="8712968" cy="5632311"/>
          </a:xfrm>
          <a:prstGeom prst="rect">
            <a:avLst/>
          </a:prstGeom>
          <a:noFill/>
        </p:spPr>
        <p:txBody>
          <a:bodyPr wrap="square" rtlCol="0">
            <a:spAutoFit/>
          </a:bodyPr>
          <a:lstStyle/>
          <a:p>
            <a:pPr algn="just"/>
            <a:r>
              <a:rPr lang="uk-UA" dirty="0"/>
              <a:t>Коли цикл бесід завершився, діти з подивом говорили, що вони навіть не здогадувались про такі цікаві факти та таких відомих людей, або історичні події нашої держави та світу. Вони почали ще більше пишатись вулицею, на якій живуть.</a:t>
            </a:r>
            <a:endParaRPr lang="uk-UA" dirty="0"/>
          </a:p>
          <a:p>
            <a:pPr algn="just"/>
            <a:r>
              <a:rPr lang="uk-UA" dirty="0"/>
              <a:t> З 2012 року ми розпочали новий цикл бесід на виховних годинах: </a:t>
            </a:r>
            <a:r>
              <a:rPr lang="uk-UA" b="1" dirty="0"/>
              <a:t>«Професії наших батьків»</a:t>
            </a:r>
            <a:r>
              <a:rPr lang="uk-UA" dirty="0"/>
              <a:t>. Бесіди покликані ознайомити учнів із різноманітними професіями, мати змогу ще більше пишатись своїми батьками та їх нелегкою працею, про яку вони під час нічого не знають. Ми вже відвідали фірму «</a:t>
            </a:r>
            <a:r>
              <a:rPr lang="uk-UA" dirty="0" err="1"/>
              <a:t>Інфотехцентр</a:t>
            </a:r>
            <a:r>
              <a:rPr lang="uk-UA" dirty="0"/>
              <a:t>», де учні дізнались про технічні засоби та різноманітні </a:t>
            </a:r>
            <a:r>
              <a:rPr lang="uk-UA" dirty="0" err="1"/>
              <a:t>гаджети</a:t>
            </a:r>
            <a:r>
              <a:rPr lang="uk-UA" dirty="0"/>
              <a:t>, а батько учениці розповів багато цікавого про різного роду пристрої. Ми відвідали студію меблів та штор «Інтер’єр», де, крім цікавої бесіди мами учениці про свою професію, учні самотужки навчились робити квіти із тканин, це був дуже захоплюючий досвід. Ми з радістю побували у стоматологічній клініці, де мама учениці розповіла нам про професію стоматолога. Це так вплинуло на моїх учнів, що багато з них навіть вирішили обрати собі у майбутньому цю професію. </a:t>
            </a:r>
            <a:endParaRPr lang="uk-UA" dirty="0"/>
          </a:p>
          <a:p>
            <a:pPr algn="just"/>
            <a:r>
              <a:rPr lang="uk-UA" dirty="0"/>
              <a:t>Паралельно з усіма цими проектами стартував і інший: </a:t>
            </a:r>
            <a:r>
              <a:rPr lang="uk-UA" b="1" dirty="0"/>
              <a:t>«Мандруємо та вивчаємо рідний край»</a:t>
            </a:r>
            <a:r>
              <a:rPr lang="uk-UA" dirty="0"/>
              <a:t>. Я завжди залучаю своїх учнів у процес планування виховних заходів та проектів. На мою думку,  дітям буде цікавіше займатись тим, що вони самі і придумали. Інколи я тільки «підкидаю» їм ідею,  а вони самі втілюють її у життя. </a:t>
            </a:r>
            <a:endParaRPr lang="uk-UA" dirty="0"/>
          </a:p>
        </p:txBody>
      </p:sp>
    </p:spTree>
    <p:extLst>
      <p:ext uri="{BB962C8B-B14F-4D97-AF65-F5344CB8AC3E}">
        <p14:creationId xmlns:p14="http://schemas.microsoft.com/office/powerpoint/2010/main" val="24071038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3040"/>
            <a:ext cx="8640960" cy="5355312"/>
          </a:xfrm>
          <a:prstGeom prst="rect">
            <a:avLst/>
          </a:prstGeom>
          <a:noFill/>
        </p:spPr>
        <p:txBody>
          <a:bodyPr wrap="square" rtlCol="0">
            <a:spAutoFit/>
          </a:bodyPr>
          <a:lstStyle/>
          <a:p>
            <a:pPr algn="just"/>
            <a:r>
              <a:rPr lang="uk-UA" dirty="0"/>
              <a:t>Так у моєму класі зародилась акція </a:t>
            </a:r>
            <a:r>
              <a:rPr lang="uk-UA" b="1" dirty="0"/>
              <a:t>«Допоможи хворій дитині»</a:t>
            </a:r>
            <a:r>
              <a:rPr lang="uk-UA" dirty="0"/>
              <a:t>. За нашої ініціативи вся школа залучається до збору коштів на лікування хворих дітей. І коли дитина віддає хворому свої гроші, які вона збирала на велосипед для себе, та при цьому каже: «Я можу бігати, стрибати, кататись, а ця дитина не може, то нехай мої гроші їй допоможуть», в такі хвилини охоплюють почуття гордості та найвищого щастя через те, що виховуєш таких чуйних та небайдужих громадян. </a:t>
            </a:r>
            <a:endParaRPr lang="uk-UA" dirty="0"/>
          </a:p>
          <a:p>
            <a:pPr algn="just"/>
            <a:r>
              <a:rPr lang="uk-UA" dirty="0"/>
              <a:t>Ще один проект, який був дуже успішним у моєму класі, є конкурс </a:t>
            </a:r>
            <a:r>
              <a:rPr lang="uk-UA" b="1" dirty="0"/>
              <a:t>«Різдвяна композиція»</a:t>
            </a:r>
            <a:r>
              <a:rPr lang="uk-UA" dirty="0"/>
              <a:t>. Чотирнадцять образів різдвяної феєрії були зшиті дітьми та батьками власноруч та представлені на міському та обласному конкурсах. Ми вибороли перше місце. Учні та батьки більше 3 місяців працювали над кожним образом, і ляльки вийшли, як живі. Можна тільки радіти таким проявам власних здібностей.</a:t>
            </a:r>
            <a:endParaRPr lang="uk-UA" dirty="0"/>
          </a:p>
          <a:p>
            <a:pPr algn="just"/>
            <a:r>
              <a:rPr lang="uk-UA" dirty="0"/>
              <a:t>Мої учні є постійними переможцями вертепних дійств у школі. Думаю, що театр допоміг кожному впевнено почуватись на сцені та виявляти свої акторські здібності</a:t>
            </a:r>
            <a:r>
              <a:rPr lang="uk-UA" dirty="0" smtClean="0"/>
              <a:t>.</a:t>
            </a:r>
            <a:endParaRPr lang="en-US" dirty="0" smtClean="0"/>
          </a:p>
          <a:p>
            <a:pPr algn="just"/>
            <a:r>
              <a:rPr lang="uk-UA" dirty="0"/>
              <a:t>Не забуваю я і про заходи, пов’язані з англійською мовою, адже я є вчителем іноземної мови. Було втілено в життя безліч ідей та проектів. Лише за останні 4 роки мною та моїми вихованцями були проведені </a:t>
            </a:r>
            <a:r>
              <a:rPr lang="uk-UA" b="1" dirty="0"/>
              <a:t>фестивалі</a:t>
            </a:r>
            <a:r>
              <a:rPr lang="uk-UA" dirty="0"/>
              <a:t>: «</a:t>
            </a:r>
            <a:r>
              <a:rPr lang="en-US" dirty="0"/>
              <a:t>Save the World</a:t>
            </a:r>
            <a:r>
              <a:rPr lang="uk-UA" dirty="0"/>
              <a:t>», «</a:t>
            </a:r>
            <a:r>
              <a:rPr lang="en-US" dirty="0"/>
              <a:t>We are for peace</a:t>
            </a:r>
            <a:r>
              <a:rPr lang="uk-UA" dirty="0"/>
              <a:t>», «</a:t>
            </a:r>
            <a:r>
              <a:rPr lang="en-US" dirty="0"/>
              <a:t>St</a:t>
            </a:r>
            <a:r>
              <a:rPr lang="uk-UA" dirty="0"/>
              <a:t>.</a:t>
            </a:r>
            <a:r>
              <a:rPr lang="en-US" dirty="0"/>
              <a:t>Valentine</a:t>
            </a:r>
            <a:r>
              <a:rPr lang="uk-UA" dirty="0"/>
              <a:t>’</a:t>
            </a:r>
            <a:r>
              <a:rPr lang="en-US" dirty="0"/>
              <a:t>s around us</a:t>
            </a:r>
            <a:r>
              <a:rPr lang="uk-UA" dirty="0"/>
              <a:t>». </a:t>
            </a:r>
            <a:endParaRPr lang="uk-UA" dirty="0">
              <a:effectLst/>
            </a:endParaRPr>
          </a:p>
        </p:txBody>
      </p:sp>
    </p:spTree>
    <p:extLst>
      <p:ext uri="{BB962C8B-B14F-4D97-AF65-F5344CB8AC3E}">
        <p14:creationId xmlns:p14="http://schemas.microsoft.com/office/powerpoint/2010/main" val="15159768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24744"/>
            <a:ext cx="8424936" cy="369332"/>
          </a:xfrm>
          <a:prstGeom prst="rect">
            <a:avLst/>
          </a:prstGeom>
          <a:noFill/>
        </p:spPr>
        <p:txBody>
          <a:bodyPr wrap="square" rtlCol="0">
            <a:spAutoFit/>
          </a:bodyPr>
          <a:lstStyle/>
          <a:p>
            <a:endParaRPr lang="uk-UA" dirty="0"/>
          </a:p>
        </p:txBody>
      </p:sp>
      <p:sp>
        <p:nvSpPr>
          <p:cNvPr id="4" name="Прямоугольник 3"/>
          <p:cNvSpPr/>
          <p:nvPr/>
        </p:nvSpPr>
        <p:spPr>
          <a:xfrm>
            <a:off x="347965" y="836712"/>
            <a:ext cx="8424936" cy="5632311"/>
          </a:xfrm>
          <a:prstGeom prst="rect">
            <a:avLst/>
          </a:prstGeom>
        </p:spPr>
        <p:txBody>
          <a:bodyPr wrap="square">
            <a:spAutoFit/>
          </a:bodyPr>
          <a:lstStyle/>
          <a:p>
            <a:pPr algn="just"/>
            <a:r>
              <a:rPr lang="uk-UA" dirty="0"/>
              <a:t>Разом із учнями 10-А класу був проведений відкритий урок: «Види музики», де звучали різноманітні музичні стилі, де учні грали на скрипці, гітарі, сопілці та баяні, де звучала поезія англійською мовою, яку пишуть самі учні. Ми  слухали великих виконавців світу музики, співали самі, а потім нас підтримали батьки, які були присутні на уроці. </a:t>
            </a:r>
            <a:r>
              <a:rPr lang="uk-UA" b="1" dirty="0"/>
              <a:t>Шоу «Святий Валентин </a:t>
            </a:r>
            <a:r>
              <a:rPr lang="uk-UA" dirty="0"/>
              <a:t>навколо нас» зібрав моїх учнів 8 та  10 класів. Учні впродовж 2 годин співали,танцювали, розповідали історію цього свята, про його символи та забобони у різних країнах. Я вважаю, що для успішного формування у учнів якостей творчої особистості, їм варто надавати максимум можливостей для випробовування себе у творчості. Кожна дитина по своєму неповторна. Вона приходить у цей світ, щоб творити своє життя, знайти себе та </a:t>
            </a:r>
            <a:r>
              <a:rPr lang="uk-UA" dirty="0" err="1"/>
              <a:t>самореалізуватись</a:t>
            </a:r>
            <a:r>
              <a:rPr lang="uk-UA" dirty="0"/>
              <a:t>. Хто здібний до музики, до образотворчого мистецтва, художньої праці, хтось до математики, хтось пише вірші та оповідання, хтось хороший спортсмен. Скільки дітей-стільки і здібностей, які залежать і від школи також. Як же це виявити? Беручи дітей у 5 класі, починаю з анкетування, з якого з’ясовую, що подобається тій чи іншій дитині, що їй дається легше, що важче, в чому вона чи він хотіли б себе проявити. А далі спостереження та щоденна робота. Інколи і сама дитина не підозрює, на що вона здатна. І моя задача, як і кожного, хто вибрав цю нелегку працю, зробити так, щоб камінчик перетворився на діамант і почувався впевненим і потрібним у класі, школі та житті.</a:t>
            </a:r>
            <a:endParaRPr lang="uk-UA" dirty="0">
              <a:effectLst/>
            </a:endParaRPr>
          </a:p>
        </p:txBody>
      </p:sp>
    </p:spTree>
    <p:extLst>
      <p:ext uri="{BB962C8B-B14F-4D97-AF65-F5344CB8AC3E}">
        <p14:creationId xmlns:p14="http://schemas.microsoft.com/office/powerpoint/2010/main" val="28557604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908719"/>
            <a:ext cx="8784976" cy="5909310"/>
          </a:xfrm>
          <a:prstGeom prst="rect">
            <a:avLst/>
          </a:prstGeom>
        </p:spPr>
        <p:txBody>
          <a:bodyPr wrap="square">
            <a:spAutoFit/>
          </a:bodyPr>
          <a:lstStyle/>
          <a:p>
            <a:pPr algn="just"/>
            <a:r>
              <a:rPr lang="uk-UA" dirty="0"/>
              <a:t>Здібності самі по собі не гарантують творчих здобутків. Для їх досягнення необхідний «двигун», який запустив би в роботу механізм мислення, тобто необхідні бажання і воля, потрібна мотивація. </a:t>
            </a:r>
            <a:endParaRPr lang="uk-UA" dirty="0"/>
          </a:p>
          <a:p>
            <a:pPr algn="just"/>
            <a:r>
              <a:rPr lang="uk-UA" dirty="0"/>
              <a:t>У класі, яким я керую вже 6 рік, у перший рік навчання було лише 2 відмінники. Я вирішила в кінці кожного навчального року вручати відмінникам медалі «Відмінник навчання», «Учень року» та «Учениця року». Медалі виготовляє батько нашого учня. І в кінці року при врученні медалей нашим відмінникам та мотивація якраз і з’явилась: а чому не я. У 2013-2014 навчальному році відмінників уже 6. Ми продовжуємо нагороджувати учнів медалями, до яких додались номінації: «Найактивніший класу» та «Кращий черговий». Крім цього, у класній кімнаті є стенд «Ми пишаємося ними», де є фотографії відмінників та активістів класу. Щоб опинитися у числі тих чи інших, діти наполегливо працюють цілий рік. А у травні місяці на класних зборах ми підводимо підсумки та голосуємо за найкращих. Умова єдина-проявляти себе у повній мірі у тому, що тобі вдається найкраще. Самореалізація і є основою моєї роботи як педагога та класного керівника. У 2012 році моя учениця </a:t>
            </a:r>
            <a:r>
              <a:rPr lang="uk-UA" dirty="0" err="1"/>
              <a:t>Мочульська</a:t>
            </a:r>
            <a:r>
              <a:rPr lang="uk-UA" dirty="0"/>
              <a:t> Вікторія  виборола 2 місце у конкурсі «Учень року». І хоча вона змагалась з учнями 9, 10 класів, впевнено здобула перемогу. Я кожного дня повторюю своїм учням, що природа щедро наділила кожну дитину можливостями розвиватись, і що необхідно лише знайти, як реалізувати ці можливості. </a:t>
            </a:r>
            <a:endParaRPr lang="uk-UA" dirty="0"/>
          </a:p>
          <a:p>
            <a:pPr algn="just"/>
            <a:endParaRPr lang="uk-UA" dirty="0">
              <a:effectLst/>
            </a:endParaRPr>
          </a:p>
        </p:txBody>
      </p:sp>
    </p:spTree>
    <p:extLst>
      <p:ext uri="{BB962C8B-B14F-4D97-AF65-F5344CB8AC3E}">
        <p14:creationId xmlns:p14="http://schemas.microsoft.com/office/powerpoint/2010/main" val="31402315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8712968" cy="5355312"/>
          </a:xfrm>
          <a:prstGeom prst="rect">
            <a:avLst/>
          </a:prstGeom>
          <a:noFill/>
        </p:spPr>
        <p:txBody>
          <a:bodyPr wrap="square" rtlCol="0">
            <a:spAutoFit/>
          </a:bodyPr>
          <a:lstStyle/>
          <a:p>
            <a:pPr algn="just"/>
            <a:r>
              <a:rPr lang="uk-UA" dirty="0"/>
              <a:t>Тільки за такої вимоги кожен зможе піднятись на найвищі висоти творчої діяльності. </a:t>
            </a:r>
            <a:r>
              <a:rPr lang="uk-UA" dirty="0" smtClean="0"/>
              <a:t>Я </a:t>
            </a:r>
            <a:r>
              <a:rPr lang="uk-UA" dirty="0"/>
              <a:t>твердо переконана, що виховання дитини здійснюється лише шляхом активності лише самої дитини. Все, що ми робимо «з під палки,» приречене на провал. Учні, на мій погляд, не повинні відчувати себе об’єктом  професійних зусиль. Я намагаюсь проявляти гуманізм та повагу до дитини у поєднанні з вимогливістю. Я стараюсь розкривати перед учнями перспективу їхнього росту, допомогти їм досягти успіху, при цьому враховуючи їхні індивідуальні особливості та вік. Виховання здійснюю в колективі та через колектив. Найважливішим фактором успішного розвитку творчої особистості для себе визначила неформальне спілкування та особливі відносини із кожним своїм вихованцем. Неможливо досягти результатів у вихованні учнів тільки наказуючи та вимагаючи. Вчитель-друг, на мій погляд краще, ніж вчитель-диктатор. Коли створюється емоційна та доброзичлива атмосфера, коли організація діяльності учнів здійснюється з урахуванням їх інтересів, потреб та здібностей, коли вирішення творчих завдань пробуджує в кожного учня дослідницьку активність, спонукає до успішних дій та досягнення поставленої мети, то ефективність роботи вчителя щодо розвитку творчої особистості багатократно підвищується. Я намагаюсь своїм власним прикладом зацікавити учнів процесом творчого пошуку. </a:t>
            </a:r>
            <a:endParaRPr lang="uk-UA" dirty="0"/>
          </a:p>
        </p:txBody>
      </p:sp>
    </p:spTree>
    <p:extLst>
      <p:ext uri="{BB962C8B-B14F-4D97-AF65-F5344CB8AC3E}">
        <p14:creationId xmlns:p14="http://schemas.microsoft.com/office/powerpoint/2010/main" val="212270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8640960" cy="3970318"/>
          </a:xfrm>
          <a:prstGeom prst="rect">
            <a:avLst/>
          </a:prstGeom>
          <a:noFill/>
        </p:spPr>
        <p:txBody>
          <a:bodyPr wrap="square" rtlCol="0">
            <a:spAutoFit/>
          </a:bodyPr>
          <a:lstStyle/>
          <a:p>
            <a:pPr algn="just"/>
            <a:r>
              <a:rPr lang="uk-UA" dirty="0"/>
              <a:t>Я сама пишу вірші, тому мої учні пишуть вірші англійською та українською мовами. Я танцюю та співаю, тому вони з радістю танцюють та співають також. Я приймаю участь у всіх спортивних змаганнях у класі, тому у спортивних гуртках майже всі учні мого класу.</a:t>
            </a:r>
          </a:p>
          <a:p>
            <a:r>
              <a:rPr lang="uk-UA" dirty="0" smtClean="0"/>
              <a:t>У </a:t>
            </a:r>
            <a:r>
              <a:rPr lang="uk-UA" dirty="0"/>
              <a:t>класі регулярно випускаються газети на різноманітну тематику: «Подорожі Україною», конкурси та про те, чим клас живе в даний момент. </a:t>
            </a:r>
            <a:endParaRPr lang="uk-UA" dirty="0"/>
          </a:p>
          <a:p>
            <a:r>
              <a:rPr lang="uk-UA" dirty="0"/>
              <a:t>Попереду у нас ще багато цікавого та незвіданого</a:t>
            </a:r>
            <a:r>
              <a:rPr lang="uk-UA" dirty="0" smtClean="0"/>
              <a:t>.</a:t>
            </a:r>
            <a:endParaRPr lang="en-US" dirty="0" smtClean="0"/>
          </a:p>
          <a:p>
            <a:pPr algn="r"/>
            <a:r>
              <a:rPr lang="uk-UA" b="1" i="1" dirty="0" smtClean="0"/>
              <a:t>Любов Новікова</a:t>
            </a:r>
            <a:endParaRPr lang="en-US" b="1" i="1" dirty="0" smtClean="0"/>
          </a:p>
          <a:p>
            <a:pPr algn="r"/>
            <a:r>
              <a:rPr lang="uk-UA" b="1" i="1" dirty="0" smtClean="0"/>
              <a:t>Класний керівник 10-А класу</a:t>
            </a:r>
          </a:p>
          <a:p>
            <a:pPr algn="r"/>
            <a:r>
              <a:rPr lang="uk-UA" b="1" i="1" dirty="0" smtClean="0"/>
              <a:t>Вчитель англійської мови </a:t>
            </a:r>
            <a:endParaRPr lang="uk-UA" dirty="0"/>
          </a:p>
          <a:p>
            <a:pPr algn="r"/>
            <a:r>
              <a:rPr lang="uk-UA" b="1" i="1" dirty="0" smtClean="0"/>
              <a:t>Тернопільської спеціалізованої школи </a:t>
            </a:r>
            <a:r>
              <a:rPr lang="en-US" b="1" i="1" dirty="0"/>
              <a:t>I</a:t>
            </a:r>
            <a:r>
              <a:rPr lang="uk-UA" b="1" i="1" dirty="0"/>
              <a:t>-</a:t>
            </a:r>
            <a:r>
              <a:rPr lang="en-US" b="1" i="1" dirty="0"/>
              <a:t>III</a:t>
            </a:r>
            <a:r>
              <a:rPr lang="uk-UA" b="1" i="1" dirty="0"/>
              <a:t>  </a:t>
            </a:r>
            <a:endParaRPr lang="uk-UA" dirty="0"/>
          </a:p>
          <a:p>
            <a:pPr algn="r"/>
            <a:r>
              <a:rPr lang="uk-UA" b="1" i="1" dirty="0"/>
              <a:t>                         ступенів №3 з поглибленим вивченням </a:t>
            </a:r>
            <a:endParaRPr lang="uk-UA" dirty="0"/>
          </a:p>
          <a:p>
            <a:pPr algn="r"/>
            <a:r>
              <a:rPr lang="uk-UA" b="1" i="1" dirty="0"/>
              <a:t>                         іноземних мов</a:t>
            </a:r>
            <a:endParaRPr lang="uk-UA" dirty="0"/>
          </a:p>
          <a:p>
            <a:endParaRPr lang="uk-UA" dirty="0">
              <a:effectLst/>
            </a:endParaRPr>
          </a:p>
        </p:txBody>
      </p:sp>
    </p:spTree>
    <p:extLst>
      <p:ext uri="{BB962C8B-B14F-4D97-AF65-F5344CB8AC3E}">
        <p14:creationId xmlns:p14="http://schemas.microsoft.com/office/powerpoint/2010/main" val="8059316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4400" b="1" dirty="0" smtClean="0"/>
              <a:t>Школа передового педагогічного досвіду</a:t>
            </a:r>
            <a:endParaRPr lang="uk-UA" sz="4400" b="1" dirty="0"/>
          </a:p>
        </p:txBody>
      </p:sp>
      <p:sp>
        <p:nvSpPr>
          <p:cNvPr id="3" name="Объект 2"/>
          <p:cNvSpPr>
            <a:spLocks noGrp="1"/>
          </p:cNvSpPr>
          <p:nvPr>
            <p:ph idx="1"/>
          </p:nvPr>
        </p:nvSpPr>
        <p:spPr>
          <a:xfrm>
            <a:off x="467544" y="1844824"/>
            <a:ext cx="8229600" cy="4389120"/>
          </a:xfrm>
        </p:spPr>
        <p:txBody>
          <a:bodyPr>
            <a:normAutofit fontScale="25000" lnSpcReduction="20000"/>
          </a:bodyPr>
          <a:lstStyle/>
          <a:p>
            <a:pPr>
              <a:buFont typeface="Arial" pitchFamily="34" charset="0"/>
              <a:buChar char="•"/>
            </a:pPr>
            <a:r>
              <a:rPr lang="uk-UA" sz="9600" b="1" dirty="0" smtClean="0">
                <a:solidFill>
                  <a:schemeClr val="accent2">
                    <a:lumMod val="50000"/>
                  </a:schemeClr>
                </a:solidFill>
                <a:latin typeface="+mj-lt"/>
              </a:rPr>
              <a:t>Звітні </a:t>
            </a:r>
            <a:r>
              <a:rPr lang="uk-UA" sz="9600" b="1" dirty="0">
                <a:solidFill>
                  <a:schemeClr val="accent2">
                    <a:lumMod val="50000"/>
                  </a:schemeClr>
                </a:solidFill>
                <a:latin typeface="+mj-lt"/>
              </a:rPr>
              <a:t>науково-практичні конференції</a:t>
            </a:r>
          </a:p>
          <a:p>
            <a:pPr marL="0" indent="0" algn="just">
              <a:lnSpc>
                <a:spcPct val="170000"/>
              </a:lnSpc>
              <a:spcBef>
                <a:spcPts val="0"/>
              </a:spcBef>
              <a:buFont typeface="Wingdings 2"/>
              <a:buNone/>
            </a:pPr>
            <a:r>
              <a:rPr lang="uk-UA" sz="9600" b="1" dirty="0">
                <a:solidFill>
                  <a:schemeClr val="accent2">
                    <a:lumMod val="50000"/>
                  </a:schemeClr>
                </a:solidFill>
                <a:latin typeface="+mj-lt"/>
              </a:rPr>
              <a:t> Демкович Олександра(11 клас): тема «Творчий  та життєвий шлях Богдана Лепкого»</a:t>
            </a:r>
          </a:p>
          <a:p>
            <a:pPr marL="0" indent="0" algn="just">
              <a:lnSpc>
                <a:spcPct val="170000"/>
              </a:lnSpc>
              <a:spcBef>
                <a:spcPts val="0"/>
              </a:spcBef>
              <a:buFont typeface="Wingdings 2"/>
              <a:buNone/>
            </a:pPr>
            <a:r>
              <a:rPr lang="uk-UA" sz="9600" b="1" dirty="0">
                <a:solidFill>
                  <a:schemeClr val="accent2">
                    <a:lumMod val="50000"/>
                  </a:schemeClr>
                </a:solidFill>
                <a:latin typeface="+mj-lt"/>
              </a:rPr>
              <a:t>Лучка Ірина(11 клас): тема «Борщівська  вишивка»</a:t>
            </a:r>
          </a:p>
          <a:p>
            <a:pPr marL="0" indent="0" algn="just">
              <a:lnSpc>
                <a:spcPct val="170000"/>
              </a:lnSpc>
              <a:spcBef>
                <a:spcPts val="0"/>
              </a:spcBef>
              <a:buFont typeface="Wingdings 2"/>
              <a:buNone/>
            </a:pPr>
            <a:r>
              <a:rPr lang="uk-UA" sz="9600" b="1" dirty="0" err="1">
                <a:solidFill>
                  <a:schemeClr val="accent2">
                    <a:lumMod val="50000"/>
                  </a:schemeClr>
                </a:solidFill>
                <a:latin typeface="+mj-lt"/>
              </a:rPr>
              <a:t>Зацепанюк</a:t>
            </a:r>
            <a:r>
              <a:rPr lang="uk-UA" sz="9600" b="1" dirty="0">
                <a:solidFill>
                  <a:schemeClr val="accent2">
                    <a:lumMod val="50000"/>
                  </a:schemeClr>
                </a:solidFill>
                <a:latin typeface="+mj-lt"/>
              </a:rPr>
              <a:t> Софія(10 клас): тема «Фестивалі </a:t>
            </a:r>
            <a:r>
              <a:rPr lang="uk-UA" sz="9600" b="1" dirty="0" smtClean="0">
                <a:solidFill>
                  <a:schemeClr val="accent2">
                    <a:lumMod val="50000"/>
                  </a:schemeClr>
                </a:solidFill>
                <a:latin typeface="+mj-lt"/>
              </a:rPr>
              <a:t>Тернопільської </a:t>
            </a:r>
            <a:r>
              <a:rPr lang="uk-UA" sz="9600" b="1" dirty="0">
                <a:solidFill>
                  <a:schemeClr val="accent2">
                    <a:lumMod val="50000"/>
                  </a:schemeClr>
                </a:solidFill>
                <a:latin typeface="+mj-lt"/>
              </a:rPr>
              <a:t>області»</a:t>
            </a:r>
          </a:p>
          <a:p>
            <a:pPr marL="0" indent="0" algn="just">
              <a:lnSpc>
                <a:spcPct val="170000"/>
              </a:lnSpc>
              <a:spcBef>
                <a:spcPts val="0"/>
              </a:spcBef>
              <a:buFont typeface="Wingdings 2"/>
              <a:buNone/>
            </a:pPr>
            <a:r>
              <a:rPr lang="uk-UA" sz="9600" b="1" dirty="0">
                <a:solidFill>
                  <a:schemeClr val="accent2">
                    <a:lumMod val="50000"/>
                  </a:schemeClr>
                </a:solidFill>
                <a:latin typeface="+mj-lt"/>
              </a:rPr>
              <a:t>Лобас Роман(10 клас): тема «Життєвий шлях Якова </a:t>
            </a:r>
            <a:r>
              <a:rPr lang="uk-UA" sz="9600" b="1" dirty="0" err="1" smtClean="0">
                <a:solidFill>
                  <a:schemeClr val="accent2">
                    <a:lumMod val="50000"/>
                  </a:schemeClr>
                </a:solidFill>
                <a:latin typeface="+mj-lt"/>
              </a:rPr>
              <a:t>Гніздовського</a:t>
            </a:r>
            <a:r>
              <a:rPr lang="uk-UA" sz="9600" b="1" dirty="0">
                <a:solidFill>
                  <a:schemeClr val="accent2">
                    <a:lumMod val="50000"/>
                  </a:schemeClr>
                </a:solidFill>
                <a:latin typeface="+mj-lt"/>
              </a:rPr>
              <a:t>»</a:t>
            </a:r>
          </a:p>
          <a:p>
            <a:pPr marL="0" indent="0" algn="just">
              <a:lnSpc>
                <a:spcPct val="170000"/>
              </a:lnSpc>
              <a:spcBef>
                <a:spcPts val="0"/>
              </a:spcBef>
              <a:buFont typeface="Wingdings 2"/>
              <a:buNone/>
            </a:pPr>
            <a:r>
              <a:rPr lang="uk-UA" sz="9600" b="1" dirty="0">
                <a:solidFill>
                  <a:schemeClr val="accent2">
                    <a:lumMod val="50000"/>
                  </a:schemeClr>
                </a:solidFill>
                <a:latin typeface="+mj-lt"/>
              </a:rPr>
              <a:t>Ратушна Аліна(10 клас): тема «Джерела   </a:t>
            </a:r>
            <a:r>
              <a:rPr lang="uk-UA" sz="9600" b="1" dirty="0" smtClean="0">
                <a:solidFill>
                  <a:schemeClr val="accent2">
                    <a:lumMod val="50000"/>
                  </a:schemeClr>
                </a:solidFill>
                <a:latin typeface="+mj-lt"/>
              </a:rPr>
              <a:t>Тернопільщини</a:t>
            </a:r>
            <a:r>
              <a:rPr lang="uk-UA" sz="9600" b="1" dirty="0">
                <a:solidFill>
                  <a:schemeClr val="accent2">
                    <a:lumMod val="50000"/>
                  </a:schemeClr>
                </a:solidFill>
                <a:latin typeface="+mj-lt"/>
              </a:rPr>
              <a:t>»</a:t>
            </a:r>
          </a:p>
          <a:p>
            <a:pPr marL="0" indent="0">
              <a:buFont typeface="Wingdings 2"/>
              <a:buNone/>
            </a:pPr>
            <a:endParaRPr lang="uk-UA" sz="9300" dirty="0">
              <a:solidFill>
                <a:schemeClr val="accent2">
                  <a:lumMod val="50000"/>
                </a:schemeClr>
              </a:solidFill>
            </a:endParaRPr>
          </a:p>
        </p:txBody>
      </p:sp>
    </p:spTree>
    <p:extLst>
      <p:ext uri="{BB962C8B-B14F-4D97-AF65-F5344CB8AC3E}">
        <p14:creationId xmlns:p14="http://schemas.microsoft.com/office/powerpoint/2010/main" val="21844224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789040"/>
            <a:ext cx="8229600" cy="1356760"/>
          </a:xfrm>
        </p:spPr>
        <p:txBody>
          <a:bodyPr>
            <a:noAutofit/>
          </a:bodyPr>
          <a:lstStyle/>
          <a:p>
            <a:r>
              <a:rPr lang="uk-UA" sz="8000" b="1" dirty="0" smtClean="0"/>
              <a:t>Робота </a:t>
            </a:r>
            <a:br>
              <a:rPr lang="uk-UA" sz="8000" b="1" dirty="0" smtClean="0"/>
            </a:br>
            <a:r>
              <a:rPr lang="uk-UA" sz="8000" b="1" dirty="0" smtClean="0"/>
              <a:t>   з обдарованими                           </a:t>
            </a:r>
            <a:br>
              <a:rPr lang="uk-UA" sz="8000" b="1" dirty="0" smtClean="0"/>
            </a:br>
            <a:r>
              <a:rPr lang="uk-UA" sz="8000" b="1" dirty="0"/>
              <a:t> </a:t>
            </a:r>
            <a:r>
              <a:rPr lang="uk-UA" sz="8000" b="1" dirty="0" smtClean="0"/>
              <a:t>                    учнями</a:t>
            </a:r>
            <a:endParaRPr lang="uk-UA" sz="8000" b="1" dirty="0"/>
          </a:p>
        </p:txBody>
      </p:sp>
    </p:spTree>
    <p:extLst>
      <p:ext uri="{BB962C8B-B14F-4D97-AF65-F5344CB8AC3E}">
        <p14:creationId xmlns:p14="http://schemas.microsoft.com/office/powerpoint/2010/main" val="1906448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0"/>
            <a:ext cx="8229600" cy="4389120"/>
          </a:xfrm>
        </p:spPr>
        <p:txBody>
          <a:bodyPr>
            <a:normAutofit fontScale="92500"/>
          </a:bodyPr>
          <a:lstStyle/>
          <a:p>
            <a:pPr>
              <a:buFont typeface="Arial" pitchFamily="34" charset="0"/>
              <a:buChar char="•"/>
            </a:pPr>
            <a:r>
              <a:rPr lang="uk-UA" sz="4800" dirty="0">
                <a:solidFill>
                  <a:schemeClr val="accent3">
                    <a:lumMod val="50000"/>
                  </a:schemeClr>
                </a:solidFill>
                <a:latin typeface="+mj-lt"/>
              </a:rPr>
              <a:t>Щорічні відкриті уроки для вчителів, які проходять педагогічну перепідготовку в Інституті післядипломної освіти</a:t>
            </a:r>
          </a:p>
          <a:p>
            <a:pPr>
              <a:buFont typeface="Arial" pitchFamily="34" charset="0"/>
              <a:buChar char="•"/>
            </a:pPr>
            <a:r>
              <a:rPr lang="uk-UA" sz="4800" dirty="0">
                <a:solidFill>
                  <a:schemeClr val="accent3">
                    <a:lumMod val="50000"/>
                  </a:schemeClr>
                </a:solidFill>
                <a:latin typeface="+mj-lt"/>
              </a:rPr>
              <a:t>Майстер-клас для вчителів міста «Види контролю читання»</a:t>
            </a:r>
          </a:p>
          <a:p>
            <a:pPr marL="0" indent="0">
              <a:buNone/>
            </a:pPr>
            <a:endParaRPr lang="uk-UA" sz="4000" dirty="0">
              <a:solidFill>
                <a:schemeClr val="accent3">
                  <a:lumMod val="50000"/>
                </a:schemeClr>
              </a:solidFill>
            </a:endParaRPr>
          </a:p>
        </p:txBody>
      </p:sp>
    </p:spTree>
    <p:extLst>
      <p:ext uri="{BB962C8B-B14F-4D97-AF65-F5344CB8AC3E}">
        <p14:creationId xmlns:p14="http://schemas.microsoft.com/office/powerpoint/2010/main" val="24096634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uk-UA" dirty="0" smtClean="0"/>
              <a:t>                        </a:t>
            </a:r>
            <a:r>
              <a:rPr lang="en-US" b="1" dirty="0" smtClean="0"/>
              <a:t>FLEX</a:t>
            </a:r>
            <a:endParaRPr lang="uk-UA" b="1" dirty="0"/>
          </a:p>
        </p:txBody>
      </p:sp>
      <p:sp>
        <p:nvSpPr>
          <p:cNvPr id="3" name="Объект 2"/>
          <p:cNvSpPr>
            <a:spLocks noGrp="1"/>
          </p:cNvSpPr>
          <p:nvPr>
            <p:ph idx="1"/>
          </p:nvPr>
        </p:nvSpPr>
        <p:spPr>
          <a:xfrm>
            <a:off x="395536" y="1484784"/>
            <a:ext cx="8229600" cy="4389120"/>
          </a:xfrm>
        </p:spPr>
        <p:txBody>
          <a:bodyPr>
            <a:noAutofit/>
          </a:bodyPr>
          <a:lstStyle/>
          <a:p>
            <a:r>
              <a:rPr lang="uk-UA" sz="4000" dirty="0" smtClean="0">
                <a:solidFill>
                  <a:schemeClr val="accent2">
                    <a:lumMod val="50000"/>
                  </a:schemeClr>
                </a:solidFill>
                <a:latin typeface="+mj-lt"/>
              </a:rPr>
              <a:t>5 учнів побували на навчанні в США: </a:t>
            </a:r>
            <a:r>
              <a:rPr lang="uk-UA" sz="4000" dirty="0" err="1" smtClean="0">
                <a:solidFill>
                  <a:schemeClr val="accent2">
                    <a:lumMod val="50000"/>
                  </a:schemeClr>
                </a:solidFill>
                <a:latin typeface="+mj-lt"/>
              </a:rPr>
              <a:t>Вальчишин</a:t>
            </a:r>
            <a:r>
              <a:rPr lang="uk-UA" sz="4000" dirty="0" smtClean="0">
                <a:solidFill>
                  <a:schemeClr val="accent2">
                    <a:lumMod val="50000"/>
                  </a:schemeClr>
                </a:solidFill>
                <a:latin typeface="+mj-lt"/>
              </a:rPr>
              <a:t> Андрій, Головко Максим, </a:t>
            </a:r>
            <a:r>
              <a:rPr lang="uk-UA" sz="4000" dirty="0" err="1" smtClean="0">
                <a:solidFill>
                  <a:schemeClr val="accent2">
                    <a:lumMod val="50000"/>
                  </a:schemeClr>
                </a:solidFill>
                <a:latin typeface="+mj-lt"/>
              </a:rPr>
              <a:t>Якубенко</a:t>
            </a:r>
            <a:r>
              <a:rPr lang="uk-UA" sz="4000" dirty="0" smtClean="0">
                <a:solidFill>
                  <a:schemeClr val="accent2">
                    <a:lumMod val="50000"/>
                  </a:schemeClr>
                </a:solidFill>
                <a:latin typeface="+mj-lt"/>
              </a:rPr>
              <a:t> Вікторія, </a:t>
            </a:r>
            <a:r>
              <a:rPr lang="uk-UA" sz="4000" dirty="0" err="1" smtClean="0">
                <a:solidFill>
                  <a:schemeClr val="accent2">
                    <a:lumMod val="50000"/>
                  </a:schemeClr>
                </a:solidFill>
                <a:latin typeface="+mj-lt"/>
              </a:rPr>
              <a:t>Маценко</a:t>
            </a:r>
            <a:r>
              <a:rPr lang="uk-UA" sz="4000" dirty="0" smtClean="0">
                <a:solidFill>
                  <a:schemeClr val="accent2">
                    <a:lumMod val="50000"/>
                  </a:schemeClr>
                </a:solidFill>
                <a:latin typeface="+mj-lt"/>
              </a:rPr>
              <a:t> Вікторія, Лучка Ірина</a:t>
            </a:r>
          </a:p>
          <a:p>
            <a:r>
              <a:rPr lang="uk-UA" sz="4000" dirty="0" smtClean="0">
                <a:solidFill>
                  <a:schemeClr val="accent2">
                    <a:lumMod val="50000"/>
                  </a:schemeClr>
                </a:solidFill>
                <a:latin typeface="+mj-lt"/>
              </a:rPr>
              <a:t>У 2014-2015 </a:t>
            </a:r>
            <a:r>
              <a:rPr lang="uk-UA" sz="4000" dirty="0" err="1" smtClean="0">
                <a:solidFill>
                  <a:schemeClr val="accent2">
                    <a:lumMod val="50000"/>
                  </a:schemeClr>
                </a:solidFill>
                <a:latin typeface="+mj-lt"/>
              </a:rPr>
              <a:t>н.р</a:t>
            </a:r>
            <a:r>
              <a:rPr lang="uk-UA" sz="4000" dirty="0" smtClean="0">
                <a:solidFill>
                  <a:schemeClr val="accent2">
                    <a:lumMod val="50000"/>
                  </a:schemeClr>
                </a:solidFill>
                <a:latin typeface="+mj-lt"/>
              </a:rPr>
              <a:t>. троє учнів пройшли 3 етап конкурсу: </a:t>
            </a:r>
            <a:r>
              <a:rPr lang="uk-UA" sz="4000" dirty="0" err="1" smtClean="0">
                <a:solidFill>
                  <a:schemeClr val="accent2">
                    <a:lumMod val="50000"/>
                  </a:schemeClr>
                </a:solidFill>
                <a:latin typeface="+mj-lt"/>
              </a:rPr>
              <a:t>Зацепанюк</a:t>
            </a:r>
            <a:r>
              <a:rPr lang="uk-UA" sz="4000" dirty="0" smtClean="0">
                <a:solidFill>
                  <a:schemeClr val="accent2">
                    <a:lumMod val="50000"/>
                  </a:schemeClr>
                </a:solidFill>
                <a:latin typeface="+mj-lt"/>
              </a:rPr>
              <a:t>  Софія, </a:t>
            </a:r>
            <a:r>
              <a:rPr lang="uk-UA" sz="4000" dirty="0" err="1" smtClean="0">
                <a:solidFill>
                  <a:schemeClr val="accent2">
                    <a:lumMod val="50000"/>
                  </a:schemeClr>
                </a:solidFill>
                <a:latin typeface="+mj-lt"/>
              </a:rPr>
              <a:t>Шуль</a:t>
            </a:r>
            <a:r>
              <a:rPr lang="uk-UA" sz="4000" dirty="0" smtClean="0">
                <a:solidFill>
                  <a:schemeClr val="accent2">
                    <a:lumMod val="50000"/>
                  </a:schemeClr>
                </a:solidFill>
                <a:latin typeface="+mj-lt"/>
              </a:rPr>
              <a:t> Олена, Лобас Роман</a:t>
            </a:r>
            <a:endParaRPr lang="uk-UA" sz="4000" dirty="0">
              <a:solidFill>
                <a:schemeClr val="accent2">
                  <a:lumMod val="50000"/>
                </a:schemeClr>
              </a:solidFill>
              <a:latin typeface="+mj-lt"/>
            </a:endParaRPr>
          </a:p>
        </p:txBody>
      </p:sp>
    </p:spTree>
    <p:extLst>
      <p:ext uri="{BB962C8B-B14F-4D97-AF65-F5344CB8AC3E}">
        <p14:creationId xmlns:p14="http://schemas.microsoft.com/office/powerpoint/2010/main" val="38560317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Конкурси</a:t>
            </a:r>
            <a:endParaRPr lang="uk-UA" dirty="0"/>
          </a:p>
        </p:txBody>
      </p:sp>
      <p:sp>
        <p:nvSpPr>
          <p:cNvPr id="3" name="Объект 2"/>
          <p:cNvSpPr>
            <a:spLocks noGrp="1"/>
          </p:cNvSpPr>
          <p:nvPr>
            <p:ph idx="1"/>
          </p:nvPr>
        </p:nvSpPr>
        <p:spPr/>
        <p:txBody>
          <a:bodyPr>
            <a:normAutofit lnSpcReduction="10000"/>
          </a:bodyPr>
          <a:lstStyle/>
          <a:p>
            <a:pPr marL="0" indent="0">
              <a:buNone/>
            </a:pPr>
            <a:r>
              <a:rPr lang="uk-UA" sz="4400" dirty="0" smtClean="0">
                <a:solidFill>
                  <a:schemeClr val="accent2">
                    <a:lumMod val="50000"/>
                  </a:schemeClr>
                </a:solidFill>
              </a:rPr>
              <a:t>                </a:t>
            </a:r>
            <a:r>
              <a:rPr lang="uk-UA" sz="4400" dirty="0" smtClean="0">
                <a:solidFill>
                  <a:schemeClr val="accent2">
                    <a:lumMod val="50000"/>
                  </a:schemeClr>
                </a:solidFill>
                <a:latin typeface="+mj-lt"/>
              </a:rPr>
              <a:t>2013-2014 </a:t>
            </a:r>
            <a:r>
              <a:rPr lang="uk-UA" sz="4400" dirty="0" err="1" smtClean="0">
                <a:solidFill>
                  <a:schemeClr val="accent2">
                    <a:lumMod val="50000"/>
                  </a:schemeClr>
                </a:solidFill>
                <a:latin typeface="+mj-lt"/>
              </a:rPr>
              <a:t>н.р</a:t>
            </a:r>
            <a:r>
              <a:rPr lang="uk-UA" sz="4400" dirty="0" smtClean="0">
                <a:solidFill>
                  <a:schemeClr val="accent2">
                    <a:lumMod val="50000"/>
                  </a:schemeClr>
                </a:solidFill>
                <a:latin typeface="+mj-lt"/>
              </a:rPr>
              <a:t>.</a:t>
            </a:r>
          </a:p>
          <a:p>
            <a:pPr marL="0" indent="0">
              <a:buNone/>
            </a:pPr>
            <a:r>
              <a:rPr lang="uk-UA" sz="4800" dirty="0" smtClean="0">
                <a:solidFill>
                  <a:schemeClr val="accent2">
                    <a:lumMod val="50000"/>
                  </a:schemeClr>
                </a:solidFill>
                <a:latin typeface="+mj-lt"/>
              </a:rPr>
              <a:t>Міський конкурс «Формування творчої особистості» (Номінація «Вчитель загальноосвітнього закладу») – 3 місце</a:t>
            </a:r>
          </a:p>
          <a:p>
            <a:endParaRPr lang="uk-UA" sz="4400" dirty="0">
              <a:solidFill>
                <a:schemeClr val="accent2">
                  <a:lumMod val="50000"/>
                </a:schemeClr>
              </a:solidFill>
            </a:endParaRPr>
          </a:p>
        </p:txBody>
      </p:sp>
    </p:spTree>
    <p:extLst>
      <p:ext uri="{BB962C8B-B14F-4D97-AF65-F5344CB8AC3E}">
        <p14:creationId xmlns:p14="http://schemas.microsoft.com/office/powerpoint/2010/main" val="14272217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sz="5400" b="1" dirty="0" smtClean="0"/>
              <a:t>Фестивалі</a:t>
            </a:r>
            <a:endParaRPr lang="uk-UA" sz="5400" b="1" dirty="0"/>
          </a:p>
        </p:txBody>
      </p:sp>
      <p:sp>
        <p:nvSpPr>
          <p:cNvPr id="3" name="Объект 2"/>
          <p:cNvSpPr>
            <a:spLocks noGrp="1"/>
          </p:cNvSpPr>
          <p:nvPr>
            <p:ph idx="1"/>
          </p:nvPr>
        </p:nvSpPr>
        <p:spPr>
          <a:xfrm>
            <a:off x="467544" y="2276872"/>
            <a:ext cx="8229600" cy="4389120"/>
          </a:xfrm>
        </p:spPr>
        <p:txBody>
          <a:bodyPr>
            <a:normAutofit/>
          </a:bodyPr>
          <a:lstStyle/>
          <a:p>
            <a:r>
              <a:rPr lang="uk-UA" sz="5400" dirty="0" smtClean="0">
                <a:solidFill>
                  <a:schemeClr val="accent2">
                    <a:lumMod val="50000"/>
                  </a:schemeClr>
                </a:solidFill>
              </a:rPr>
              <a:t>Проект «</a:t>
            </a:r>
            <a:r>
              <a:rPr lang="en-US" sz="5400" dirty="0" smtClean="0">
                <a:solidFill>
                  <a:schemeClr val="accent2">
                    <a:lumMod val="50000"/>
                  </a:schemeClr>
                </a:solidFill>
              </a:rPr>
              <a:t>Save the Planet</a:t>
            </a:r>
            <a:r>
              <a:rPr lang="uk-UA" sz="5400" dirty="0" smtClean="0">
                <a:solidFill>
                  <a:schemeClr val="accent2">
                    <a:lumMod val="50000"/>
                  </a:schemeClr>
                </a:solidFill>
              </a:rPr>
              <a:t>»</a:t>
            </a:r>
          </a:p>
          <a:p>
            <a:r>
              <a:rPr lang="uk-UA" sz="5400" dirty="0" smtClean="0">
                <a:solidFill>
                  <a:schemeClr val="accent2">
                    <a:lumMod val="50000"/>
                  </a:schemeClr>
                </a:solidFill>
              </a:rPr>
              <a:t>Пісенно-поетичне шоу «</a:t>
            </a:r>
            <a:r>
              <a:rPr lang="en-US" sz="5400" dirty="0" smtClean="0">
                <a:solidFill>
                  <a:schemeClr val="accent2">
                    <a:lumMod val="50000"/>
                  </a:schemeClr>
                </a:solidFill>
              </a:rPr>
              <a:t>St. Valentine’s Day</a:t>
            </a:r>
            <a:r>
              <a:rPr lang="uk-UA" sz="5400" dirty="0" smtClean="0">
                <a:solidFill>
                  <a:schemeClr val="accent2">
                    <a:lumMod val="50000"/>
                  </a:schemeClr>
                </a:solidFill>
              </a:rPr>
              <a:t>»</a:t>
            </a:r>
          </a:p>
          <a:p>
            <a:r>
              <a:rPr lang="ru-RU" sz="5400" dirty="0" smtClean="0">
                <a:solidFill>
                  <a:schemeClr val="accent2">
                    <a:lumMod val="50000"/>
                  </a:schemeClr>
                </a:solidFill>
              </a:rPr>
              <a:t>«</a:t>
            </a:r>
            <a:r>
              <a:rPr lang="en-US" sz="5400" dirty="0" smtClean="0">
                <a:solidFill>
                  <a:schemeClr val="accent2">
                    <a:lumMod val="50000"/>
                  </a:schemeClr>
                </a:solidFill>
              </a:rPr>
              <a:t>ABC Party</a:t>
            </a:r>
            <a:r>
              <a:rPr lang="ru-RU" sz="5400" dirty="0" smtClean="0">
                <a:solidFill>
                  <a:schemeClr val="accent2">
                    <a:lumMod val="50000"/>
                  </a:schemeClr>
                </a:solidFill>
              </a:rPr>
              <a:t>»</a:t>
            </a:r>
            <a:endParaRPr lang="uk-UA" sz="5400" dirty="0" smtClean="0">
              <a:solidFill>
                <a:schemeClr val="accent2">
                  <a:lumMod val="50000"/>
                </a:schemeClr>
              </a:solidFill>
            </a:endParaRPr>
          </a:p>
          <a:p>
            <a:endParaRPr lang="uk-UA" sz="5400" dirty="0" smtClean="0">
              <a:solidFill>
                <a:schemeClr val="accent2">
                  <a:lumMod val="50000"/>
                </a:schemeClr>
              </a:solidFill>
            </a:endParaRPr>
          </a:p>
          <a:p>
            <a:endParaRPr lang="uk-UA" dirty="0"/>
          </a:p>
        </p:txBody>
      </p:sp>
    </p:spTree>
    <p:extLst>
      <p:ext uri="{BB962C8B-B14F-4D97-AF65-F5344CB8AC3E}">
        <p14:creationId xmlns:p14="http://schemas.microsoft.com/office/powerpoint/2010/main" val="1291779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5" y="1196752"/>
            <a:ext cx="8352928" cy="3816429"/>
          </a:xfrm>
          <a:prstGeom prst="rect">
            <a:avLst/>
          </a:prstGeom>
          <a:noFill/>
        </p:spPr>
        <p:txBody>
          <a:bodyPr wrap="square" rtlCol="0">
            <a:spAutoFit/>
          </a:bodyPr>
          <a:lstStyle/>
          <a:p>
            <a:pPr algn="ctr"/>
            <a:r>
              <a:rPr lang="uk-UA" sz="4400" b="1" dirty="0" smtClean="0">
                <a:solidFill>
                  <a:schemeClr val="accent3">
                    <a:lumMod val="75000"/>
                  </a:schemeClr>
                </a:solidFill>
              </a:rPr>
              <a:t>Тема, над якою працюю: </a:t>
            </a:r>
          </a:p>
          <a:p>
            <a:pPr algn="ctr"/>
            <a:r>
              <a:rPr lang="uk-UA" sz="6600" b="1" dirty="0" smtClean="0">
                <a:solidFill>
                  <a:schemeClr val="accent3">
                    <a:lumMod val="75000"/>
                  </a:schemeClr>
                </a:solidFill>
              </a:rPr>
              <a:t>«Розвиток мовленнєвої компетенції»</a:t>
            </a:r>
            <a:endParaRPr lang="uk-UA" sz="6600" b="1" dirty="0">
              <a:solidFill>
                <a:schemeClr val="accent3">
                  <a:lumMod val="75000"/>
                </a:schemeClr>
              </a:solidFill>
            </a:endParaRPr>
          </a:p>
        </p:txBody>
      </p:sp>
    </p:spTree>
    <p:extLst>
      <p:ext uri="{BB962C8B-B14F-4D97-AF65-F5344CB8AC3E}">
        <p14:creationId xmlns:p14="http://schemas.microsoft.com/office/powerpoint/2010/main" val="39875335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236" y="836712"/>
            <a:ext cx="8723252" cy="5909310"/>
          </a:xfrm>
          <a:prstGeom prst="rect">
            <a:avLst/>
          </a:prstGeom>
          <a:noFill/>
        </p:spPr>
        <p:txBody>
          <a:bodyPr wrap="square" rtlCol="0">
            <a:spAutoFit/>
          </a:bodyPr>
          <a:lstStyle/>
          <a:p>
            <a:pPr algn="ctr"/>
            <a:r>
              <a:rPr lang="en-US" b="1" dirty="0" smtClean="0">
                <a:solidFill>
                  <a:schemeClr val="accent3">
                    <a:lumMod val="75000"/>
                  </a:schemeClr>
                </a:solidFill>
              </a:rPr>
              <a:t>DEVELOPING OF SPEAKING SKILLS</a:t>
            </a:r>
            <a:endParaRPr lang="uk-UA" b="1" dirty="0" smtClean="0">
              <a:solidFill>
                <a:schemeClr val="accent3">
                  <a:lumMod val="75000"/>
                </a:schemeClr>
              </a:solidFill>
            </a:endParaRPr>
          </a:p>
          <a:p>
            <a:pPr algn="just"/>
            <a:r>
              <a:rPr lang="en-US" dirty="0" smtClean="0"/>
              <a:t>We </a:t>
            </a:r>
            <a:r>
              <a:rPr lang="en-US" dirty="0" smtClean="0"/>
              <a:t>are normally  more relaxed in speaking than in writing, less concerned with rules </a:t>
            </a:r>
          </a:p>
          <a:p>
            <a:pPr algn="just"/>
            <a:r>
              <a:rPr lang="en-US" dirty="0" smtClean="0"/>
              <a:t>and errors. Speaking comes more naturally to us, but this does not mean that speech has no aims, no goals, no requirements. In fact, the circumstances of speaking impose conditions that are sometimes more difficult than those in writing.</a:t>
            </a:r>
          </a:p>
          <a:p>
            <a:pPr algn="just"/>
            <a:r>
              <a:rPr lang="en-US" dirty="0" smtClean="0"/>
              <a:t>For example, a spoken massage usually has only hearing. The speaker who does not immediately gain the attention and interest of listeners has lost them forever: a reader can always go back and reread. </a:t>
            </a:r>
            <a:endParaRPr lang="en-US" dirty="0"/>
          </a:p>
          <a:p>
            <a:pPr algn="just"/>
            <a:r>
              <a:rPr lang="en-US" dirty="0" smtClean="0"/>
              <a:t>When following a speech over TV or the radio, a listener’s  mind may wander, and what is lost cannot be recaptured.</a:t>
            </a:r>
          </a:p>
          <a:p>
            <a:pPr algn="just"/>
            <a:r>
              <a:rPr lang="en-US" dirty="0" smtClean="0"/>
              <a:t>I try to teach my students that speaker’s voice and gestures are important consideration that influences oral communication. A speech has been called </a:t>
            </a:r>
            <a:r>
              <a:rPr lang="ru-RU" dirty="0" smtClean="0"/>
              <a:t>«</a:t>
            </a:r>
            <a:r>
              <a:rPr lang="en-US" dirty="0" smtClean="0"/>
              <a:t>an essay on its hind legs</a:t>
            </a:r>
            <a:r>
              <a:rPr lang="ru-RU" dirty="0" smtClean="0"/>
              <a:t>»</a:t>
            </a:r>
            <a:r>
              <a:rPr lang="en-US" dirty="0" smtClean="0"/>
              <a:t>, but all speeches and all speaking are much more than just than.</a:t>
            </a:r>
          </a:p>
          <a:p>
            <a:pPr algn="just"/>
            <a:r>
              <a:rPr lang="en-US" dirty="0" smtClean="0"/>
              <a:t>Some of my students like conversation very much. It’s one a universal form of their social activity and their most important means of communicating with others. They understand that good conversationalist – one who listens courteous and attentively to others and also have something interesting to say – is welcomed every where .</a:t>
            </a:r>
          </a:p>
          <a:p>
            <a:pPr algn="just"/>
            <a:r>
              <a:rPr lang="en-US" dirty="0" smtClean="0"/>
              <a:t>Four students visited the USA as winners of FLEX and three students are going to study there this year. They are Roman </a:t>
            </a:r>
            <a:r>
              <a:rPr lang="en-US" dirty="0" err="1" smtClean="0"/>
              <a:t>Lobas</a:t>
            </a:r>
            <a:r>
              <a:rPr lang="en-US" dirty="0" smtClean="0"/>
              <a:t>, Sophia </a:t>
            </a:r>
            <a:r>
              <a:rPr lang="en-US" dirty="0" err="1" smtClean="0"/>
              <a:t>Sazepanyuk</a:t>
            </a:r>
            <a:r>
              <a:rPr lang="en-US" dirty="0" smtClean="0"/>
              <a:t> and </a:t>
            </a:r>
            <a:r>
              <a:rPr lang="en-US" dirty="0" err="1" smtClean="0"/>
              <a:t>Olena</a:t>
            </a:r>
            <a:r>
              <a:rPr lang="en-US" dirty="0" smtClean="0"/>
              <a:t> </a:t>
            </a:r>
            <a:r>
              <a:rPr lang="en-US" dirty="0" err="1" smtClean="0"/>
              <a:t>Shul</a:t>
            </a:r>
            <a:r>
              <a:rPr lang="en-US" dirty="0" smtClean="0"/>
              <a:t>. Such students as Vita </a:t>
            </a:r>
            <a:r>
              <a:rPr lang="en-US" dirty="0" err="1" smtClean="0"/>
              <a:t>Mochulska</a:t>
            </a:r>
            <a:r>
              <a:rPr lang="en-US" dirty="0" smtClean="0"/>
              <a:t>, </a:t>
            </a:r>
            <a:r>
              <a:rPr lang="en-US" dirty="0"/>
              <a:t>Sophia </a:t>
            </a:r>
            <a:r>
              <a:rPr lang="en-US" dirty="0" err="1" smtClean="0"/>
              <a:t>Sazepanyuk</a:t>
            </a:r>
            <a:r>
              <a:rPr lang="en-US" dirty="0" smtClean="0"/>
              <a:t> and Kristina </a:t>
            </a:r>
            <a:r>
              <a:rPr lang="en-US" dirty="0" err="1" smtClean="0"/>
              <a:t>Karpiuk</a:t>
            </a:r>
            <a:r>
              <a:rPr lang="en-US" dirty="0" smtClean="0"/>
              <a:t> have been annual winners of English Olympiads since </a:t>
            </a:r>
            <a:r>
              <a:rPr lang="en-US" dirty="0" smtClean="0"/>
              <a:t>2010.</a:t>
            </a:r>
            <a:endParaRPr lang="uk-UA" dirty="0"/>
          </a:p>
        </p:txBody>
      </p:sp>
    </p:spTree>
    <p:extLst>
      <p:ext uri="{BB962C8B-B14F-4D97-AF65-F5344CB8AC3E}">
        <p14:creationId xmlns:p14="http://schemas.microsoft.com/office/powerpoint/2010/main" val="15362598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92696"/>
            <a:ext cx="8928992" cy="6063198"/>
          </a:xfrm>
          <a:prstGeom prst="rect">
            <a:avLst/>
          </a:prstGeom>
        </p:spPr>
        <p:txBody>
          <a:bodyPr wrap="square">
            <a:spAutoFit/>
          </a:bodyPr>
          <a:lstStyle/>
          <a:p>
            <a:pPr algn="just"/>
            <a:r>
              <a:rPr lang="en-US" dirty="0" err="1" smtClean="0"/>
              <a:t>Oleksandra</a:t>
            </a:r>
            <a:r>
              <a:rPr lang="en-US" dirty="0" smtClean="0"/>
              <a:t> </a:t>
            </a:r>
            <a:r>
              <a:rPr lang="en-US" dirty="0" err="1" smtClean="0"/>
              <a:t>Demkovytch</a:t>
            </a:r>
            <a:r>
              <a:rPr lang="en-US" dirty="0" smtClean="0"/>
              <a:t> being a student of </a:t>
            </a:r>
            <a:r>
              <a:rPr lang="en-US" sz="2800" dirty="0" smtClean="0"/>
              <a:t>11</a:t>
            </a:r>
            <a:r>
              <a:rPr lang="en-US" sz="2800" baseline="30000" dirty="0" smtClean="0"/>
              <a:t>th</a:t>
            </a:r>
            <a:r>
              <a:rPr lang="en-US" baseline="30000" dirty="0" smtClean="0"/>
              <a:t> </a:t>
            </a:r>
            <a:r>
              <a:rPr lang="en-US" dirty="0" smtClean="0"/>
              <a:t>form passed</a:t>
            </a:r>
            <a:r>
              <a:rPr lang="en-US" sz="2800" dirty="0" smtClean="0"/>
              <a:t> </a:t>
            </a:r>
            <a:r>
              <a:rPr lang="en-US" dirty="0" smtClean="0"/>
              <a:t>TOEFL in 2014 and was invited to study in one of the universities of Lithuania. </a:t>
            </a:r>
          </a:p>
          <a:p>
            <a:pPr algn="just"/>
            <a:r>
              <a:rPr lang="en-US" dirty="0" smtClean="0"/>
              <a:t>New she is one of the best students there.</a:t>
            </a:r>
          </a:p>
          <a:p>
            <a:pPr algn="just"/>
            <a:r>
              <a:rPr lang="en-US" dirty="0" smtClean="0"/>
              <a:t>My students write their own poems. A lot of students are very active in conversation/ They easily communicate with native speakers. </a:t>
            </a:r>
          </a:p>
          <a:p>
            <a:pPr algn="just"/>
            <a:r>
              <a:rPr lang="en-US" dirty="0" smtClean="0"/>
              <a:t>But not all my students are so lucky. A lack of opportunities for exchange of talk produces irritation, boredom, and even serious mental disorders. One of the most severe of all prison punishments is solitary confinement. </a:t>
            </a:r>
          </a:p>
          <a:p>
            <a:pPr algn="just"/>
            <a:r>
              <a:rPr lang="en-US" dirty="0" smtClean="0"/>
              <a:t>That’s why I recommend my students to practice conversation. Join in good talk whenever they can. Listen in on good conversation when they have the opportunity to do so without being a pest or an eaves dropper .</a:t>
            </a:r>
          </a:p>
          <a:p>
            <a:pPr algn="just"/>
            <a:r>
              <a:rPr lang="en-US" dirty="0" smtClean="0"/>
              <a:t>I like practicing students’ speaking through general discussion. They pool the information of group and try to find a satisfactory approach to the problem under discussion. </a:t>
            </a:r>
          </a:p>
          <a:p>
            <a:pPr algn="just"/>
            <a:r>
              <a:rPr lang="en-US" dirty="0" smtClean="0"/>
              <a:t>One of my students may preside, another can act as a moderator and direct questions to the speaker. Very often no normal speech is involved. In that case I guide the discussion.</a:t>
            </a:r>
          </a:p>
          <a:p>
            <a:pPr algn="just"/>
            <a:r>
              <a:rPr lang="en-US" dirty="0" smtClean="0"/>
              <a:t>To various types of discussion I use in my job belongs the panel, or round table. My students like to discuss various aspects of a selected topic. The discussion usually informal, resembles a spirited conversation. My function as a moderator is to keep the talk going, to sift out agreements where possible, to summarize the argument for the audience at the end.</a:t>
            </a:r>
            <a:endParaRPr lang="uk-UA" dirty="0"/>
          </a:p>
        </p:txBody>
      </p:sp>
    </p:spTree>
    <p:extLst>
      <p:ext uri="{BB962C8B-B14F-4D97-AF65-F5344CB8AC3E}">
        <p14:creationId xmlns:p14="http://schemas.microsoft.com/office/powerpoint/2010/main" val="24279542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11" y="902970"/>
            <a:ext cx="8928992" cy="5909310"/>
          </a:xfrm>
          <a:prstGeom prst="rect">
            <a:avLst/>
          </a:prstGeom>
          <a:noFill/>
        </p:spPr>
        <p:txBody>
          <a:bodyPr wrap="square" rtlCol="0">
            <a:spAutoFit/>
          </a:bodyPr>
          <a:lstStyle/>
          <a:p>
            <a:pPr algn="just"/>
            <a:r>
              <a:rPr lang="en-US" dirty="0" smtClean="0"/>
              <a:t>Well, very often I use the town meeting type a group of </a:t>
            </a:r>
            <a:r>
              <a:rPr lang="ru-RU" dirty="0" smtClean="0"/>
              <a:t>«</a:t>
            </a:r>
            <a:r>
              <a:rPr lang="en-US" dirty="0" smtClean="0"/>
              <a:t>experts</a:t>
            </a:r>
            <a:r>
              <a:rPr lang="ru-RU" dirty="0" smtClean="0"/>
              <a:t>»</a:t>
            </a:r>
            <a:r>
              <a:rPr lang="en-US" dirty="0" smtClean="0"/>
              <a:t> - usually four – discusses opposing attitudes toward some important public question( for example: </a:t>
            </a:r>
            <a:r>
              <a:rPr lang="ru-RU" dirty="0" smtClean="0"/>
              <a:t>«</a:t>
            </a:r>
            <a:r>
              <a:rPr lang="en-US" dirty="0" smtClean="0"/>
              <a:t>Junk Food: good or bad for your health</a:t>
            </a:r>
            <a:r>
              <a:rPr lang="ru-RU" dirty="0" smtClean="0"/>
              <a:t>»</a:t>
            </a:r>
            <a:r>
              <a:rPr lang="en-US" dirty="0" smtClean="0"/>
              <a:t>, </a:t>
            </a:r>
            <a:r>
              <a:rPr lang="ru-RU" dirty="0" smtClean="0"/>
              <a:t>«</a:t>
            </a:r>
            <a:r>
              <a:rPr lang="en-US" dirty="0" smtClean="0"/>
              <a:t>Good mood – is it so necessary in our life</a:t>
            </a:r>
            <a:r>
              <a:rPr lang="ru-RU" dirty="0" smtClean="0"/>
              <a:t>»</a:t>
            </a:r>
            <a:r>
              <a:rPr lang="en-US" dirty="0" smtClean="0"/>
              <a:t>, </a:t>
            </a:r>
            <a:r>
              <a:rPr lang="ru-RU" dirty="0" smtClean="0"/>
              <a:t>«</a:t>
            </a:r>
            <a:r>
              <a:rPr lang="en-US" dirty="0" smtClean="0"/>
              <a:t>Voluntary Work</a:t>
            </a:r>
            <a:r>
              <a:rPr lang="ru-RU" dirty="0" smtClean="0"/>
              <a:t>»</a:t>
            </a:r>
            <a:r>
              <a:rPr lang="en-US" dirty="0" smtClean="0"/>
              <a:t>,</a:t>
            </a:r>
            <a:r>
              <a:rPr lang="ru-RU" dirty="0" smtClean="0"/>
              <a:t> «</a:t>
            </a:r>
            <a:r>
              <a:rPr lang="en-US" dirty="0" smtClean="0"/>
              <a:t>Sport: for or against</a:t>
            </a:r>
            <a:r>
              <a:rPr lang="ru-RU" dirty="0" smtClean="0"/>
              <a:t>»</a:t>
            </a:r>
            <a:r>
              <a:rPr lang="en-US" dirty="0" smtClean="0"/>
              <a:t> etc.).</a:t>
            </a:r>
          </a:p>
          <a:p>
            <a:pPr algn="just"/>
            <a:r>
              <a:rPr lang="en-US" dirty="0" smtClean="0"/>
              <a:t>Each speaker is given at least one opportunity to reply to another’s argument. The group is provided chances to enter  the discussion and to ask questions of the speaker. I, as a teacher, only introduce the speakers and control student’s participation.</a:t>
            </a:r>
          </a:p>
          <a:p>
            <a:pPr algn="just"/>
            <a:r>
              <a:rPr lang="en-US" dirty="0" smtClean="0"/>
              <a:t>As for me, I would like to practice formal debates in my job. I’ve never tried them. It’s a good form of intellectual sport. It is used in political campaigns may be more of ten, than in schools, but I think it is worth using widely ( Maybe some of teachers use this form in their job. I am just talking about myself). In formal debates, the proposition to be argued is carefully formulated so as to avoid ambiguity.  Opposing students are organized into teams, each with a captain. Each speaker is allowed to speak twice in a prescribed order. </a:t>
            </a:r>
          </a:p>
          <a:p>
            <a:pPr algn="just"/>
            <a:r>
              <a:rPr lang="en-US" dirty="0" smtClean="0"/>
              <a:t>Here are some exercises I practice with my students during the lessons.</a:t>
            </a:r>
          </a:p>
          <a:p>
            <a:pPr marL="342900" indent="-342900" algn="just">
              <a:buAutoNum type="arabicPeriod"/>
            </a:pPr>
            <a:r>
              <a:rPr lang="en-US" dirty="0" smtClean="0"/>
              <a:t>Listen to what you consider a typical conversation between two friends or schoolmates.  Summarized it for the group, using direct quotation if you can. Criticize their conversation from your point of view.</a:t>
            </a:r>
          </a:p>
          <a:p>
            <a:pPr marL="342900" indent="-342900" algn="just">
              <a:buFontTx/>
              <a:buAutoNum type="arabicPeriod"/>
            </a:pPr>
            <a:r>
              <a:rPr lang="en-US" dirty="0" smtClean="0"/>
              <a:t>Find an example of an interesting conversation in a short story from your book. Tell why you think it is interesting and effective.</a:t>
            </a:r>
          </a:p>
          <a:p>
            <a:pPr marL="342900" indent="-342900" algn="just">
              <a:buFontTx/>
              <a:buAutoNum type="arabicPeriod"/>
            </a:pPr>
            <a:r>
              <a:rPr lang="en-US" dirty="0" smtClean="0"/>
              <a:t>Listen to a television or radio speaker who interests you. Prepare an oral report that analyzes this speaker’s performance.</a:t>
            </a:r>
            <a:endParaRPr lang="uk-UA" dirty="0"/>
          </a:p>
        </p:txBody>
      </p:sp>
    </p:spTree>
    <p:extLst>
      <p:ext uri="{BB962C8B-B14F-4D97-AF65-F5344CB8AC3E}">
        <p14:creationId xmlns:p14="http://schemas.microsoft.com/office/powerpoint/2010/main" val="41856389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86447"/>
            <a:ext cx="8712968" cy="5632311"/>
          </a:xfrm>
          <a:prstGeom prst="rect">
            <a:avLst/>
          </a:prstGeom>
          <a:noFill/>
        </p:spPr>
        <p:txBody>
          <a:bodyPr wrap="square" rtlCol="0">
            <a:spAutoFit/>
          </a:bodyPr>
          <a:lstStyle/>
          <a:p>
            <a:r>
              <a:rPr lang="en-US" dirty="0" smtClean="0"/>
              <a:t>4. Find an interesting modern speech. Prepare a detailed outline of it.</a:t>
            </a:r>
          </a:p>
          <a:p>
            <a:pPr marL="342900" indent="-342900">
              <a:buAutoNum type="arabicPeriod" startAt="5"/>
            </a:pPr>
            <a:r>
              <a:rPr lang="en-US" dirty="0" smtClean="0"/>
              <a:t>Prepare a three-minute speech to be delivered to the group on a subject you have used for a composition.</a:t>
            </a:r>
          </a:p>
          <a:p>
            <a:r>
              <a:rPr lang="en-US" dirty="0" smtClean="0"/>
              <a:t>And, of course. All these types, all these methods are good and give the result you expect in case all your students have high level of speaking skills. Unfortunately, not all my students are good English speakers.</a:t>
            </a:r>
          </a:p>
          <a:p>
            <a:r>
              <a:rPr lang="en-US" dirty="0" smtClean="0"/>
              <a:t>Foreign languages are considered to be a hard work every day. Some of them are very lazy, the other students are found of </a:t>
            </a:r>
            <a:r>
              <a:rPr lang="en-US" dirty="0" err="1" smtClean="0"/>
              <a:t>Maths</a:t>
            </a:r>
            <a:r>
              <a:rPr lang="en-US" dirty="0" smtClean="0"/>
              <a:t>, History etc., but their parents want them to study at school, specialized in foreign languages, therefore there isn’t any motivation to study English for instance. One of my students said that he had been forces to study English nine years ago. He hates foreign languages. </a:t>
            </a:r>
            <a:r>
              <a:rPr lang="ru-RU" dirty="0" smtClean="0"/>
              <a:t>«</a:t>
            </a:r>
            <a:r>
              <a:rPr lang="en-US" dirty="0" smtClean="0"/>
              <a:t>Maybe in some years I’ll be ready to study English, but not now</a:t>
            </a:r>
            <a:r>
              <a:rPr lang="ru-RU" dirty="0" smtClean="0"/>
              <a:t>»</a:t>
            </a:r>
            <a:r>
              <a:rPr lang="en-US" dirty="0" smtClean="0"/>
              <a:t>, he says. And another reason,  as I said is a lack of opportunities for exchange of talk. In any case, if there is a desire, it will be a result.</a:t>
            </a:r>
          </a:p>
          <a:p>
            <a:r>
              <a:rPr lang="en-US" dirty="0" smtClean="0"/>
              <a:t>Some of students are afraid of spelling with mistakes, of not being understandable, of being laughed at and some other reasons. And my task as a teacher is to help my students.</a:t>
            </a:r>
          </a:p>
          <a:p>
            <a:r>
              <a:rPr lang="en-US" dirty="0" smtClean="0"/>
              <a:t>I like the words of Ben Johnson very much. He said: </a:t>
            </a:r>
            <a:r>
              <a:rPr lang="ru-RU" dirty="0" smtClean="0"/>
              <a:t>«</a:t>
            </a:r>
            <a:r>
              <a:rPr lang="en-US" dirty="0" smtClean="0"/>
              <a:t>Language shows a man</a:t>
            </a:r>
            <a:r>
              <a:rPr lang="ru-RU" dirty="0" smtClean="0"/>
              <a:t>;</a:t>
            </a:r>
            <a:r>
              <a:rPr lang="en-US" dirty="0" smtClean="0"/>
              <a:t> speak that I may see thee</a:t>
            </a:r>
            <a:r>
              <a:rPr lang="ru-RU" dirty="0" smtClean="0"/>
              <a:t>»</a:t>
            </a:r>
            <a:r>
              <a:rPr lang="en-US" dirty="0" smtClean="0"/>
              <a:t>. My slogan is</a:t>
            </a:r>
            <a:r>
              <a:rPr lang="ru-RU" dirty="0" smtClean="0"/>
              <a:t>: «</a:t>
            </a:r>
            <a:r>
              <a:rPr lang="en-US" dirty="0" smtClean="0"/>
              <a:t>Use every opportunity to increase your skill in speaking, for nothing is more revealing than your speech</a:t>
            </a:r>
            <a:r>
              <a:rPr lang="ru-RU" dirty="0" smtClean="0"/>
              <a:t>»</a:t>
            </a:r>
            <a:r>
              <a:rPr lang="en-US" dirty="0"/>
              <a:t>.</a:t>
            </a:r>
          </a:p>
          <a:p>
            <a:endParaRPr lang="uk-UA" dirty="0"/>
          </a:p>
        </p:txBody>
      </p:sp>
    </p:spTree>
    <p:extLst>
      <p:ext uri="{BB962C8B-B14F-4D97-AF65-F5344CB8AC3E}">
        <p14:creationId xmlns:p14="http://schemas.microsoft.com/office/powerpoint/2010/main" val="724632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40" y="836712"/>
            <a:ext cx="8424936" cy="6124754"/>
          </a:xfrm>
          <a:prstGeom prst="rect">
            <a:avLst/>
          </a:prstGeom>
          <a:noFill/>
        </p:spPr>
        <p:txBody>
          <a:bodyPr wrap="square" rtlCol="0">
            <a:spAutoFit/>
          </a:bodyPr>
          <a:lstStyle/>
          <a:p>
            <a:r>
              <a:rPr lang="uk-UA" sz="2800" b="1" dirty="0" smtClean="0">
                <a:solidFill>
                  <a:schemeClr val="accent3">
                    <a:lumMod val="75000"/>
                  </a:schemeClr>
                </a:solidFill>
              </a:rPr>
              <a:t>Методична розробка уроку «</a:t>
            </a:r>
            <a:r>
              <a:rPr lang="en-US" sz="2800" b="1" dirty="0" smtClean="0">
                <a:solidFill>
                  <a:schemeClr val="accent3">
                    <a:lumMod val="75000"/>
                  </a:schemeClr>
                </a:solidFill>
              </a:rPr>
              <a:t>Voluntary work and organizations</a:t>
            </a:r>
            <a:r>
              <a:rPr lang="uk-UA" sz="2800" b="1" dirty="0" smtClean="0">
                <a:solidFill>
                  <a:schemeClr val="accent3">
                    <a:lumMod val="75000"/>
                  </a:schemeClr>
                </a:solidFill>
              </a:rPr>
              <a:t>»</a:t>
            </a:r>
            <a:r>
              <a:rPr lang="en-US" sz="2800" b="1" dirty="0" smtClean="0">
                <a:solidFill>
                  <a:schemeClr val="accent3">
                    <a:lumMod val="75000"/>
                  </a:schemeClr>
                </a:solidFill>
              </a:rPr>
              <a:t>(9-</a:t>
            </a:r>
            <a:r>
              <a:rPr lang="uk-UA" sz="2800" b="1" dirty="0" smtClean="0">
                <a:solidFill>
                  <a:schemeClr val="accent3">
                    <a:lumMod val="75000"/>
                  </a:schemeClr>
                </a:solidFill>
              </a:rPr>
              <a:t>клас школи з поглибленим вивченням англійської мови)</a:t>
            </a:r>
          </a:p>
          <a:p>
            <a:endParaRPr lang="uk-UA" dirty="0" smtClean="0"/>
          </a:p>
          <a:p>
            <a:r>
              <a:rPr lang="uk-UA" sz="2400" b="1" dirty="0" smtClean="0"/>
              <a:t>Цілі уроку: </a:t>
            </a:r>
          </a:p>
          <a:p>
            <a:endParaRPr lang="uk-UA" dirty="0" smtClean="0">
              <a:solidFill>
                <a:schemeClr val="accent3">
                  <a:lumMod val="75000"/>
                </a:schemeClr>
              </a:solidFill>
            </a:endParaRPr>
          </a:p>
          <a:p>
            <a:r>
              <a:rPr lang="uk-UA" b="1" dirty="0" smtClean="0">
                <a:solidFill>
                  <a:schemeClr val="accent3">
                    <a:lumMod val="75000"/>
                  </a:schemeClr>
                </a:solidFill>
              </a:rPr>
              <a:t>Практичні:</a:t>
            </a:r>
          </a:p>
          <a:p>
            <a:r>
              <a:rPr lang="uk-UA" dirty="0" smtClean="0"/>
              <a:t>1. </a:t>
            </a:r>
            <a:r>
              <a:rPr lang="uk-UA" sz="2000" dirty="0" smtClean="0"/>
              <a:t>Розвивати навички ведення дискусії</a:t>
            </a:r>
          </a:p>
          <a:p>
            <a:r>
              <a:rPr lang="uk-UA" sz="2000" dirty="0" smtClean="0"/>
              <a:t>2. Автоматизувати навички монологічного та діалогічного мовлення</a:t>
            </a:r>
          </a:p>
          <a:p>
            <a:r>
              <a:rPr lang="uk-UA" sz="2000" dirty="0" smtClean="0"/>
              <a:t>3. Розвивати навички аудіювання</a:t>
            </a:r>
          </a:p>
          <a:p>
            <a:r>
              <a:rPr lang="uk-UA" sz="2000" dirty="0" smtClean="0"/>
              <a:t>4. Тренувати вживання умовних речень у мовленні</a:t>
            </a:r>
          </a:p>
          <a:p>
            <a:endParaRPr lang="uk-UA" b="1" dirty="0"/>
          </a:p>
          <a:p>
            <a:r>
              <a:rPr lang="uk-UA" b="1" dirty="0" smtClean="0">
                <a:solidFill>
                  <a:schemeClr val="accent3">
                    <a:lumMod val="75000"/>
                  </a:schemeClr>
                </a:solidFill>
              </a:rPr>
              <a:t>Розвиваюча:</a:t>
            </a:r>
          </a:p>
          <a:p>
            <a:r>
              <a:rPr lang="uk-UA" dirty="0" smtClean="0"/>
              <a:t>5. </a:t>
            </a:r>
            <a:r>
              <a:rPr lang="uk-UA" sz="2000" dirty="0" smtClean="0"/>
              <a:t>Розвивати логічне мислення</a:t>
            </a:r>
          </a:p>
          <a:p>
            <a:endParaRPr lang="uk-UA" dirty="0"/>
          </a:p>
          <a:p>
            <a:r>
              <a:rPr lang="uk-UA" b="1" dirty="0" smtClean="0">
                <a:solidFill>
                  <a:schemeClr val="accent3">
                    <a:lumMod val="75000"/>
                  </a:schemeClr>
                </a:solidFill>
              </a:rPr>
              <a:t>Виховна:</a:t>
            </a:r>
          </a:p>
          <a:p>
            <a:r>
              <a:rPr lang="uk-UA" dirty="0" smtClean="0"/>
              <a:t>6. </a:t>
            </a:r>
            <a:r>
              <a:rPr lang="uk-UA" sz="2000" dirty="0" smtClean="0"/>
              <a:t>Виховувати почуття необхідності у волонтерській роботі та причетності до неї</a:t>
            </a:r>
          </a:p>
          <a:p>
            <a:endParaRPr lang="en-US" dirty="0" smtClean="0"/>
          </a:p>
        </p:txBody>
      </p:sp>
    </p:spTree>
    <p:extLst>
      <p:ext uri="{BB962C8B-B14F-4D97-AF65-F5344CB8AC3E}">
        <p14:creationId xmlns:p14="http://schemas.microsoft.com/office/powerpoint/2010/main" val="4278410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8229600" cy="1647056"/>
          </a:xfrm>
        </p:spPr>
        <p:txBody>
          <a:bodyPr>
            <a:normAutofit fontScale="90000"/>
          </a:bodyPr>
          <a:lstStyle/>
          <a:p>
            <a:r>
              <a:rPr lang="uk-UA" dirty="0" smtClean="0"/>
              <a:t>                   </a:t>
            </a:r>
            <a:r>
              <a:rPr lang="uk-UA" sz="4900" b="1" dirty="0" smtClean="0"/>
              <a:t>2012-2013 </a:t>
            </a:r>
            <a:r>
              <a:rPr lang="uk-UA" sz="4900" b="1" dirty="0" err="1" smtClean="0"/>
              <a:t>н.р</a:t>
            </a:r>
            <a:r>
              <a:rPr lang="uk-UA" sz="4900" b="1" dirty="0" smtClean="0"/>
              <a:t>.</a:t>
            </a:r>
            <a:br>
              <a:rPr lang="uk-UA" sz="4900" b="1" dirty="0" smtClean="0"/>
            </a:br>
            <a:r>
              <a:rPr lang="en-US" sz="4400" b="1" dirty="0" smtClean="0">
                <a:solidFill>
                  <a:schemeClr val="accent2">
                    <a:lumMod val="50000"/>
                  </a:schemeClr>
                </a:solidFill>
              </a:rPr>
              <a:t>II</a:t>
            </a:r>
            <a:r>
              <a:rPr lang="uk-UA" sz="4400" b="1" dirty="0" smtClean="0">
                <a:solidFill>
                  <a:schemeClr val="accent2">
                    <a:lumMod val="50000"/>
                  </a:schemeClr>
                </a:solidFill>
              </a:rPr>
              <a:t> етап олімпіади з англійської мови</a:t>
            </a:r>
            <a:br>
              <a:rPr lang="uk-UA" sz="4400" b="1" dirty="0" smtClean="0">
                <a:solidFill>
                  <a:schemeClr val="accent2">
                    <a:lumMod val="50000"/>
                  </a:schemeClr>
                </a:solidFill>
              </a:rPr>
            </a:br>
            <a:r>
              <a:rPr lang="uk-UA" sz="4400" dirty="0" err="1" smtClean="0"/>
              <a:t>Мочульська</a:t>
            </a:r>
            <a:r>
              <a:rPr lang="uk-UA" sz="4400" dirty="0" smtClean="0"/>
              <a:t> </a:t>
            </a:r>
            <a:r>
              <a:rPr lang="uk-UA" sz="4400" dirty="0" err="1" smtClean="0"/>
              <a:t>Вікторія-</a:t>
            </a:r>
            <a:r>
              <a:rPr lang="uk-UA" sz="4400" dirty="0" smtClean="0"/>
              <a:t> 2 місце</a:t>
            </a:r>
            <a:br>
              <a:rPr lang="uk-UA" sz="4400" dirty="0" smtClean="0"/>
            </a:br>
            <a:r>
              <a:rPr lang="uk-UA" sz="4400" dirty="0" smtClean="0"/>
              <a:t>Карп</a:t>
            </a:r>
            <a:r>
              <a:rPr lang="en-US" sz="4400" dirty="0" smtClean="0"/>
              <a:t>’</a:t>
            </a:r>
            <a:r>
              <a:rPr lang="uk-UA" sz="4400" dirty="0" smtClean="0"/>
              <a:t>юк Христина – 2 місце</a:t>
            </a:r>
            <a:br>
              <a:rPr lang="uk-UA" sz="4400" dirty="0" smtClean="0"/>
            </a:br>
            <a:endParaRPr lang="uk-UA" sz="4400" dirty="0"/>
          </a:p>
        </p:txBody>
      </p:sp>
      <p:sp>
        <p:nvSpPr>
          <p:cNvPr id="3" name="Объект 2"/>
          <p:cNvSpPr>
            <a:spLocks noGrp="1"/>
          </p:cNvSpPr>
          <p:nvPr>
            <p:ph idx="1"/>
          </p:nvPr>
        </p:nvSpPr>
        <p:spPr>
          <a:xfrm>
            <a:off x="467544" y="2348880"/>
            <a:ext cx="8229600" cy="4389120"/>
          </a:xfrm>
        </p:spPr>
        <p:txBody>
          <a:bodyPr>
            <a:normAutofit fontScale="25000" lnSpcReduction="20000"/>
          </a:bodyPr>
          <a:lstStyle/>
          <a:p>
            <a:r>
              <a:rPr lang="uk-UA" dirty="0" smtClean="0"/>
              <a:t>              </a:t>
            </a:r>
          </a:p>
          <a:p>
            <a:pPr marL="0" indent="0">
              <a:buNone/>
            </a:pPr>
            <a:endParaRPr lang="uk-UA" dirty="0" smtClean="0"/>
          </a:p>
          <a:p>
            <a:pPr marL="0" indent="0">
              <a:buNone/>
            </a:pPr>
            <a:endParaRPr lang="uk-UA" sz="8400" dirty="0" smtClean="0"/>
          </a:p>
          <a:p>
            <a:pPr marL="0" indent="0">
              <a:buNone/>
            </a:pPr>
            <a:endParaRPr lang="uk-UA" sz="8400" dirty="0"/>
          </a:p>
          <a:p>
            <a:pPr marL="0" indent="0">
              <a:buNone/>
            </a:pPr>
            <a:endParaRPr lang="uk-UA" sz="8400" dirty="0" smtClean="0"/>
          </a:p>
          <a:p>
            <a:pPr marL="0" indent="0">
              <a:buNone/>
            </a:pPr>
            <a:r>
              <a:rPr lang="uk-UA" sz="16000" dirty="0" smtClean="0">
                <a:solidFill>
                  <a:schemeClr val="accent2">
                    <a:lumMod val="50000"/>
                  </a:schemeClr>
                </a:solidFill>
                <a:latin typeface="+mj-lt"/>
                <a:ea typeface="+mj-ea"/>
                <a:cs typeface="+mj-cs"/>
              </a:rPr>
              <a:t>                           </a:t>
            </a:r>
            <a:r>
              <a:rPr lang="en-US" sz="16000" b="1" dirty="0" smtClean="0">
                <a:solidFill>
                  <a:schemeClr val="accent2">
                    <a:lumMod val="50000"/>
                  </a:schemeClr>
                </a:solidFill>
                <a:latin typeface="+mj-lt"/>
                <a:ea typeface="+mj-ea"/>
                <a:cs typeface="+mj-cs"/>
              </a:rPr>
              <a:t>III</a:t>
            </a:r>
            <a:r>
              <a:rPr lang="uk-UA" sz="16000" b="1" dirty="0" smtClean="0">
                <a:solidFill>
                  <a:schemeClr val="accent2">
                    <a:lumMod val="50000"/>
                  </a:schemeClr>
                </a:solidFill>
                <a:latin typeface="+mj-lt"/>
                <a:ea typeface="+mj-ea"/>
                <a:cs typeface="+mj-cs"/>
              </a:rPr>
              <a:t> </a:t>
            </a:r>
            <a:r>
              <a:rPr lang="uk-UA" sz="16000" b="1" dirty="0">
                <a:solidFill>
                  <a:schemeClr val="accent2">
                    <a:lumMod val="50000"/>
                  </a:schemeClr>
                </a:solidFill>
                <a:latin typeface="+mj-lt"/>
                <a:ea typeface="+mj-ea"/>
                <a:cs typeface="+mj-cs"/>
              </a:rPr>
              <a:t>етап</a:t>
            </a:r>
            <a:endParaRPr lang="ru-RU" sz="16000" b="1" dirty="0">
              <a:solidFill>
                <a:schemeClr val="accent2">
                  <a:lumMod val="50000"/>
                </a:schemeClr>
              </a:solidFill>
              <a:latin typeface="+mj-lt"/>
              <a:ea typeface="+mj-ea"/>
              <a:cs typeface="+mj-cs"/>
            </a:endParaRPr>
          </a:p>
          <a:p>
            <a:pPr marL="0" indent="0">
              <a:buNone/>
            </a:pPr>
            <a:r>
              <a:rPr lang="ru-RU" sz="16000" dirty="0">
                <a:solidFill>
                  <a:schemeClr val="accent2">
                    <a:lumMod val="50000"/>
                  </a:schemeClr>
                </a:solidFill>
                <a:latin typeface="+mj-lt"/>
                <a:ea typeface="+mj-ea"/>
                <a:cs typeface="+mj-cs"/>
              </a:rPr>
              <a:t>Карп</a:t>
            </a:r>
            <a:r>
              <a:rPr lang="en-US" sz="16000" dirty="0">
                <a:solidFill>
                  <a:schemeClr val="accent2">
                    <a:lumMod val="50000"/>
                  </a:schemeClr>
                </a:solidFill>
                <a:latin typeface="+mj-lt"/>
                <a:ea typeface="+mj-ea"/>
                <a:cs typeface="+mj-cs"/>
              </a:rPr>
              <a:t>’</a:t>
            </a:r>
            <a:r>
              <a:rPr lang="uk-UA" sz="16000" dirty="0">
                <a:solidFill>
                  <a:schemeClr val="accent2">
                    <a:lumMod val="50000"/>
                  </a:schemeClr>
                </a:solidFill>
                <a:latin typeface="+mj-lt"/>
                <a:ea typeface="+mj-ea"/>
                <a:cs typeface="+mj-cs"/>
              </a:rPr>
              <a:t>юк Христина -  1 місце</a:t>
            </a:r>
          </a:p>
          <a:p>
            <a:pPr marL="0" indent="0">
              <a:buNone/>
            </a:pPr>
            <a:r>
              <a:rPr lang="uk-UA" sz="16000" dirty="0" smtClean="0">
                <a:solidFill>
                  <a:schemeClr val="accent2">
                    <a:lumMod val="50000"/>
                  </a:schemeClr>
                </a:solidFill>
                <a:latin typeface="+mj-lt"/>
                <a:ea typeface="+mj-ea"/>
                <a:cs typeface="+mj-cs"/>
              </a:rPr>
              <a:t>                           </a:t>
            </a:r>
            <a:r>
              <a:rPr lang="en-US" sz="16000" b="1" dirty="0" smtClean="0">
                <a:solidFill>
                  <a:schemeClr val="accent2">
                    <a:lumMod val="50000"/>
                  </a:schemeClr>
                </a:solidFill>
                <a:latin typeface="+mj-lt"/>
                <a:ea typeface="+mj-ea"/>
                <a:cs typeface="+mj-cs"/>
              </a:rPr>
              <a:t>IV</a:t>
            </a:r>
            <a:r>
              <a:rPr lang="uk-UA" sz="16000" b="1" dirty="0" smtClean="0">
                <a:solidFill>
                  <a:schemeClr val="accent2">
                    <a:lumMod val="50000"/>
                  </a:schemeClr>
                </a:solidFill>
                <a:latin typeface="+mj-lt"/>
                <a:ea typeface="+mj-ea"/>
                <a:cs typeface="+mj-cs"/>
              </a:rPr>
              <a:t> </a:t>
            </a:r>
            <a:r>
              <a:rPr lang="uk-UA" sz="16000" b="1" dirty="0">
                <a:solidFill>
                  <a:schemeClr val="accent2">
                    <a:lumMod val="50000"/>
                  </a:schemeClr>
                </a:solidFill>
                <a:latin typeface="+mj-lt"/>
                <a:ea typeface="+mj-ea"/>
                <a:cs typeface="+mj-cs"/>
              </a:rPr>
              <a:t>етап</a:t>
            </a:r>
          </a:p>
          <a:p>
            <a:pPr marL="0" indent="0">
              <a:buNone/>
            </a:pPr>
            <a:r>
              <a:rPr lang="ru-RU" sz="16000" dirty="0" smtClean="0">
                <a:solidFill>
                  <a:schemeClr val="accent2">
                    <a:lumMod val="50000"/>
                  </a:schemeClr>
                </a:solidFill>
                <a:latin typeface="+mj-lt"/>
                <a:ea typeface="+mj-ea"/>
                <a:cs typeface="+mj-cs"/>
              </a:rPr>
              <a:t>Карп</a:t>
            </a:r>
            <a:r>
              <a:rPr lang="en-US" sz="16000" dirty="0">
                <a:solidFill>
                  <a:schemeClr val="accent2">
                    <a:lumMod val="50000"/>
                  </a:schemeClr>
                </a:solidFill>
                <a:latin typeface="+mj-lt"/>
                <a:ea typeface="+mj-ea"/>
                <a:cs typeface="+mj-cs"/>
              </a:rPr>
              <a:t>’</a:t>
            </a:r>
            <a:r>
              <a:rPr lang="uk-UA" sz="16000" dirty="0">
                <a:solidFill>
                  <a:schemeClr val="accent2">
                    <a:lumMod val="50000"/>
                  </a:schemeClr>
                </a:solidFill>
                <a:latin typeface="+mj-lt"/>
                <a:ea typeface="+mj-ea"/>
                <a:cs typeface="+mj-cs"/>
              </a:rPr>
              <a:t>юк Христина -  3 місце</a:t>
            </a:r>
          </a:p>
          <a:p>
            <a:pPr marL="0" indent="0">
              <a:buNone/>
            </a:pPr>
            <a:endParaRPr lang="en-US" sz="16000" dirty="0">
              <a:latin typeface="+mj-lt"/>
              <a:ea typeface="+mj-ea"/>
              <a:cs typeface="+mj-cs"/>
            </a:endParaRPr>
          </a:p>
          <a:p>
            <a:pPr marL="0" indent="0">
              <a:buNone/>
            </a:pPr>
            <a:endParaRPr lang="uk-UA" dirty="0" smtClean="0"/>
          </a:p>
          <a:p>
            <a:pPr marL="0" indent="0">
              <a:buNone/>
            </a:pPr>
            <a:r>
              <a:rPr lang="uk-UA" dirty="0" smtClean="0"/>
              <a:t/>
            </a:r>
            <a:br>
              <a:rPr lang="uk-UA" dirty="0" smtClean="0"/>
            </a:br>
            <a:endParaRPr lang="uk-UA" dirty="0"/>
          </a:p>
        </p:txBody>
      </p:sp>
    </p:spTree>
    <p:extLst>
      <p:ext uri="{BB962C8B-B14F-4D97-AF65-F5344CB8AC3E}">
        <p14:creationId xmlns:p14="http://schemas.microsoft.com/office/powerpoint/2010/main" val="30088795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wd">
                                    <p:tmPct val="50000"/>
                                  </p:iterate>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par>
                                <p:cTn id="13" presetID="22" presetClass="entr" presetSubtype="4" fill="hold" nodeType="withEffect">
                                  <p:stCondLst>
                                    <p:cond delay="0"/>
                                  </p:stCondLst>
                                  <p:iterate type="wd">
                                    <p:tmPct val="50000"/>
                                  </p:iterate>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par>
                                <p:cTn id="16" presetID="22" presetClass="entr" presetSubtype="4" fill="hold" nodeType="withEffect">
                                  <p:stCondLst>
                                    <p:cond delay="0"/>
                                  </p:stCondLst>
                                  <p:iterate type="wd">
                                    <p:tmPct val="50000"/>
                                  </p:iterate>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down)">
                                      <p:cBhvr>
                                        <p:cTn id="18" dur="500"/>
                                        <p:tgtEl>
                                          <p:spTgt spid="3">
                                            <p:txEl>
                                              <p:pRg st="7" end="7"/>
                                            </p:txEl>
                                          </p:spTgt>
                                        </p:tgtEl>
                                      </p:cBhvr>
                                    </p:animEffect>
                                  </p:childTnLst>
                                </p:cTn>
                              </p:par>
                              <p:par>
                                <p:cTn id="19" presetID="22" presetClass="entr" presetSubtype="4" fill="hold" nodeType="withEffect">
                                  <p:stCondLst>
                                    <p:cond delay="0"/>
                                  </p:stCondLst>
                                  <p:iterate type="wd">
                                    <p:tmPct val="50000"/>
                                  </p:iterate>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3" y="778781"/>
            <a:ext cx="8856983" cy="6463308"/>
          </a:xfrm>
          <a:prstGeom prst="rect">
            <a:avLst/>
          </a:prstGeom>
          <a:noFill/>
        </p:spPr>
        <p:txBody>
          <a:bodyPr wrap="square" rtlCol="0">
            <a:spAutoFit/>
          </a:bodyPr>
          <a:lstStyle/>
          <a:p>
            <a:pPr marL="400050" indent="-400050">
              <a:buAutoNum type="romanUcPeriod"/>
            </a:pPr>
            <a:r>
              <a:rPr lang="en-US" b="1" dirty="0" smtClean="0"/>
              <a:t>Aims:</a:t>
            </a:r>
          </a:p>
          <a:p>
            <a:pPr algn="just"/>
            <a:r>
              <a:rPr lang="en-US" dirty="0" smtClean="0"/>
              <a:t>Teacher: We’re going to talk about necessity and importance of voluntary work. Besides we have to revise some words from the topic </a:t>
            </a:r>
            <a:r>
              <a:rPr lang="ru-RU" dirty="0" smtClean="0"/>
              <a:t>«</a:t>
            </a:r>
            <a:r>
              <a:rPr lang="en-US" dirty="0" smtClean="0"/>
              <a:t>Jobs</a:t>
            </a:r>
            <a:r>
              <a:rPr lang="ru-RU" dirty="0" smtClean="0"/>
              <a:t>»</a:t>
            </a:r>
            <a:r>
              <a:rPr lang="en-US" dirty="0"/>
              <a:t> </a:t>
            </a:r>
            <a:r>
              <a:rPr lang="en-US" dirty="0" smtClean="0"/>
              <a:t>and practice conditionals.</a:t>
            </a:r>
          </a:p>
          <a:p>
            <a:pPr algn="just"/>
            <a:endParaRPr lang="en-US" dirty="0"/>
          </a:p>
          <a:p>
            <a:pPr algn="just"/>
            <a:r>
              <a:rPr lang="en-US" b="1" dirty="0" smtClean="0"/>
              <a:t>II. Warm-up(conversation)</a:t>
            </a:r>
          </a:p>
          <a:p>
            <a:pPr algn="just"/>
            <a:r>
              <a:rPr lang="en-US" dirty="0"/>
              <a:t>Teacher: </a:t>
            </a:r>
            <a:r>
              <a:rPr lang="en-US" dirty="0" smtClean="0"/>
              <a:t> </a:t>
            </a:r>
            <a:r>
              <a:rPr lang="en-US" dirty="0"/>
              <a:t>So, volunteer organizations help different countries to solve most vital problems like environmental protection, school and university education, health service </a:t>
            </a:r>
            <a:r>
              <a:rPr lang="en-US" dirty="0" smtClean="0"/>
              <a:t>etc...They </a:t>
            </a:r>
            <a:r>
              <a:rPr lang="en-US" dirty="0"/>
              <a:t>conduct lessons, treat sick people, save some rare plants, exchange their experience of using energy sources.  </a:t>
            </a:r>
          </a:p>
          <a:p>
            <a:pPr algn="just"/>
            <a:r>
              <a:rPr lang="en-US" dirty="0" smtClean="0"/>
              <a:t>What do you know about volunteers?</a:t>
            </a:r>
          </a:p>
          <a:p>
            <a:pPr algn="just"/>
            <a:r>
              <a:rPr lang="en-US" dirty="0" smtClean="0"/>
              <a:t>Student 1: I know that they train local people as health care workers and teach them how to become </a:t>
            </a:r>
            <a:r>
              <a:rPr lang="ru-RU" dirty="0" smtClean="0"/>
              <a:t>«</a:t>
            </a:r>
            <a:r>
              <a:rPr lang="en-US" dirty="0" smtClean="0"/>
              <a:t>green</a:t>
            </a:r>
            <a:r>
              <a:rPr lang="ru-RU" dirty="0" smtClean="0"/>
              <a:t>»</a:t>
            </a:r>
            <a:r>
              <a:rPr lang="en-US" dirty="0" smtClean="0"/>
              <a:t>. They send all kinds of equipment, medicine, books, clothes, food etc..</a:t>
            </a:r>
          </a:p>
          <a:p>
            <a:pPr algn="just"/>
            <a:r>
              <a:rPr lang="en-US" dirty="0"/>
              <a:t>Student </a:t>
            </a:r>
            <a:r>
              <a:rPr lang="en-US" dirty="0" smtClean="0"/>
              <a:t>2: As far as I know, for volunteers working in different countries is a very meaningful experience. It’s so great to know that you have been helping people who really need it.</a:t>
            </a:r>
          </a:p>
          <a:p>
            <a:pPr algn="just"/>
            <a:r>
              <a:rPr lang="en-US" dirty="0"/>
              <a:t>Student 3</a:t>
            </a:r>
            <a:r>
              <a:rPr lang="en-US" dirty="0" smtClean="0"/>
              <a:t>: Some of volunteers have worked in our city of </a:t>
            </a:r>
            <a:r>
              <a:rPr lang="en-US" dirty="0" err="1" smtClean="0"/>
              <a:t>Ternopil</a:t>
            </a:r>
            <a:r>
              <a:rPr lang="en-US" dirty="0" smtClean="0"/>
              <a:t> and our school too. They have been active teachers and participants of out-of-school and out-of-city activities. Some of them lived in our students’ families and it promoted making their relations friendly and natural.</a:t>
            </a:r>
          </a:p>
          <a:p>
            <a:pPr algn="just"/>
            <a:r>
              <a:rPr lang="en-US" dirty="0"/>
              <a:t>Student </a:t>
            </a:r>
            <a:r>
              <a:rPr lang="en-US" dirty="0" smtClean="0"/>
              <a:t>4: Guess what? Some volunteers are willing to come to Ukraine  again. They contribute much to improving the international image Ukraine.</a:t>
            </a:r>
          </a:p>
          <a:p>
            <a:pPr algn="just"/>
            <a:endParaRPr lang="uk-UA" dirty="0"/>
          </a:p>
        </p:txBody>
      </p:sp>
    </p:spTree>
    <p:extLst>
      <p:ext uri="{BB962C8B-B14F-4D97-AF65-F5344CB8AC3E}">
        <p14:creationId xmlns:p14="http://schemas.microsoft.com/office/powerpoint/2010/main" val="16809026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623" y="868070"/>
            <a:ext cx="8798874" cy="5632311"/>
          </a:xfrm>
          <a:prstGeom prst="rect">
            <a:avLst/>
          </a:prstGeom>
          <a:noFill/>
        </p:spPr>
        <p:txBody>
          <a:bodyPr wrap="square" rtlCol="0">
            <a:spAutoFit/>
          </a:bodyPr>
          <a:lstStyle/>
          <a:p>
            <a:pPr algn="just"/>
            <a:r>
              <a:rPr lang="en-US" dirty="0" smtClean="0"/>
              <a:t>Teacher: What volunteer organizations do you know? </a:t>
            </a:r>
          </a:p>
          <a:p>
            <a:pPr algn="just"/>
            <a:r>
              <a:rPr lang="en-US" dirty="0" smtClean="0"/>
              <a:t>Student: UNICEF-it is dedicated to the health and protection of children around the world.</a:t>
            </a:r>
          </a:p>
          <a:p>
            <a:pPr algn="just"/>
            <a:r>
              <a:rPr lang="en-US" dirty="0" smtClean="0"/>
              <a:t>Student: Doctors Without Frontiers – it’s a relief group that provides medical aid.</a:t>
            </a:r>
          </a:p>
          <a:p>
            <a:pPr algn="just"/>
            <a:r>
              <a:rPr lang="en-US" dirty="0" smtClean="0"/>
              <a:t>Student: Red Cross – it’s a leading emergency response organization for victims of natural disasters and war. </a:t>
            </a:r>
          </a:p>
          <a:p>
            <a:pPr algn="just"/>
            <a:r>
              <a:rPr lang="en-US" dirty="0" smtClean="0"/>
              <a:t>Student: OXFAM: Aid organization that responds to crises global poverty; sending food and water to those who survived in areas hit by the tsunami.</a:t>
            </a:r>
          </a:p>
          <a:p>
            <a:pPr algn="just"/>
            <a:r>
              <a:rPr lang="en-US" dirty="0" smtClean="0"/>
              <a:t>Student: Peace Corps-they give lectures and conduct lessons</a:t>
            </a:r>
          </a:p>
          <a:p>
            <a:pPr algn="just"/>
            <a:r>
              <a:rPr lang="en-US" dirty="0" smtClean="0"/>
              <a:t>Teacher: Which of them work in Ukraine? </a:t>
            </a:r>
            <a:endParaRPr lang="ru-RU" dirty="0" smtClean="0"/>
          </a:p>
          <a:p>
            <a:pPr algn="just"/>
            <a:r>
              <a:rPr lang="en-US" dirty="0" smtClean="0"/>
              <a:t>Students’ answers: Doctors </a:t>
            </a:r>
            <a:r>
              <a:rPr lang="ru-RU" dirty="0" smtClean="0"/>
              <a:t>«</a:t>
            </a:r>
            <a:r>
              <a:rPr lang="en-US" dirty="0" smtClean="0"/>
              <a:t>Without Frontiers</a:t>
            </a:r>
            <a:r>
              <a:rPr lang="ru-RU" dirty="0" smtClean="0"/>
              <a:t>»</a:t>
            </a:r>
            <a:r>
              <a:rPr lang="en-US" dirty="0" smtClean="0"/>
              <a:t>, Peace Corps, Red Cross.</a:t>
            </a:r>
          </a:p>
          <a:p>
            <a:pPr algn="just"/>
            <a:endParaRPr lang="en-US" dirty="0" smtClean="0"/>
          </a:p>
          <a:p>
            <a:pPr algn="just"/>
            <a:r>
              <a:rPr lang="en-US" b="1" dirty="0" smtClean="0"/>
              <a:t>III. Warm up (pronunciation)</a:t>
            </a:r>
          </a:p>
          <a:p>
            <a:pPr algn="just"/>
            <a:r>
              <a:rPr lang="en-US" dirty="0" smtClean="0"/>
              <a:t>Refugee</a:t>
            </a:r>
          </a:p>
          <a:p>
            <a:pPr algn="just"/>
            <a:r>
              <a:rPr lang="en-US" dirty="0" smtClean="0"/>
              <a:t>Volunteer</a:t>
            </a:r>
          </a:p>
          <a:p>
            <a:pPr algn="just"/>
            <a:r>
              <a:rPr lang="en-US" dirty="0" smtClean="0"/>
              <a:t>Voluntary</a:t>
            </a:r>
          </a:p>
          <a:p>
            <a:pPr algn="just"/>
            <a:r>
              <a:rPr lang="en-US" dirty="0" smtClean="0"/>
              <a:t>Relief worker</a:t>
            </a:r>
          </a:p>
          <a:p>
            <a:pPr algn="just"/>
            <a:r>
              <a:rPr lang="en-US" dirty="0" smtClean="0"/>
              <a:t>Experience</a:t>
            </a:r>
          </a:p>
          <a:p>
            <a:pPr algn="just"/>
            <a:r>
              <a:rPr lang="en-US" dirty="0" smtClean="0"/>
              <a:t>Environment</a:t>
            </a:r>
          </a:p>
          <a:p>
            <a:pPr algn="just"/>
            <a:r>
              <a:rPr lang="en-US" dirty="0" smtClean="0"/>
              <a:t>Starving people</a:t>
            </a:r>
            <a:endParaRPr lang="uk-UA" dirty="0"/>
          </a:p>
        </p:txBody>
      </p:sp>
    </p:spTree>
    <p:extLst>
      <p:ext uri="{BB962C8B-B14F-4D97-AF65-F5344CB8AC3E}">
        <p14:creationId xmlns:p14="http://schemas.microsoft.com/office/powerpoint/2010/main" val="42269282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26" y="836712"/>
            <a:ext cx="8856984" cy="6740307"/>
          </a:xfrm>
          <a:prstGeom prst="rect">
            <a:avLst/>
          </a:prstGeom>
          <a:noFill/>
        </p:spPr>
        <p:txBody>
          <a:bodyPr wrap="square" rtlCol="0">
            <a:spAutoFit/>
          </a:bodyPr>
          <a:lstStyle/>
          <a:p>
            <a:r>
              <a:rPr lang="en-US" b="1" dirty="0" smtClean="0"/>
              <a:t>IV. Brushing-up activity</a:t>
            </a:r>
          </a:p>
          <a:p>
            <a:r>
              <a:rPr lang="en-US" dirty="0" smtClean="0"/>
              <a:t>4.1 Teacher: Give me definitions to such words:</a:t>
            </a:r>
          </a:p>
          <a:p>
            <a:pPr algn="just"/>
            <a:r>
              <a:rPr lang="en-US" dirty="0" smtClean="0"/>
              <a:t>     Volunteer  (gives help willingly or unpaid supported or built by charity</a:t>
            </a:r>
            <a:endParaRPr lang="en-US" dirty="0"/>
          </a:p>
          <a:p>
            <a:pPr algn="just"/>
            <a:r>
              <a:rPr lang="en-US" dirty="0" smtClean="0"/>
              <a:t>     Relief work (assistance given to people in special need</a:t>
            </a:r>
            <a:endParaRPr lang="en-US" dirty="0"/>
          </a:p>
          <a:p>
            <a:pPr algn="just"/>
            <a:r>
              <a:rPr lang="en-US" dirty="0" smtClean="0"/>
              <a:t>     Refugee camp (shelter from danger or trouble)</a:t>
            </a:r>
            <a:endParaRPr lang="en-US" dirty="0"/>
          </a:p>
          <a:p>
            <a:pPr algn="just"/>
            <a:r>
              <a:rPr lang="en-US" dirty="0" smtClean="0"/>
              <a:t>     Starving people (die of hunger)</a:t>
            </a:r>
          </a:p>
          <a:p>
            <a:pPr algn="just"/>
            <a:r>
              <a:rPr lang="en-US" dirty="0" smtClean="0"/>
              <a:t>     Organization (organized body; system or society) </a:t>
            </a:r>
          </a:p>
          <a:p>
            <a:pPr algn="just"/>
            <a:r>
              <a:rPr lang="en-US" dirty="0" smtClean="0"/>
              <a:t>     Experience (personal observation or contact knowledge or skill based on it)</a:t>
            </a:r>
          </a:p>
          <a:p>
            <a:pPr algn="just"/>
            <a:endParaRPr lang="en-US" dirty="0" smtClean="0"/>
          </a:p>
          <a:p>
            <a:pPr algn="just"/>
            <a:r>
              <a:rPr lang="en-US" dirty="0" smtClean="0"/>
              <a:t>4.2. Translate sentences from </a:t>
            </a:r>
            <a:r>
              <a:rPr lang="en-US" dirty="0"/>
              <a:t>U</a:t>
            </a:r>
            <a:r>
              <a:rPr lang="en-US" dirty="0" smtClean="0"/>
              <a:t>krainian into English:</a:t>
            </a:r>
          </a:p>
          <a:p>
            <a:pPr algn="just"/>
            <a:r>
              <a:rPr lang="en-US" dirty="0" smtClean="0"/>
              <a:t> - She’s doing volunteer work</a:t>
            </a:r>
          </a:p>
          <a:p>
            <a:pPr algn="just"/>
            <a:r>
              <a:rPr lang="en-US" dirty="0" smtClean="0"/>
              <a:t> - I guess she’s helping starving people</a:t>
            </a:r>
          </a:p>
          <a:p>
            <a:pPr algn="just"/>
            <a:r>
              <a:rPr lang="en-US" dirty="0"/>
              <a:t> </a:t>
            </a:r>
            <a:r>
              <a:rPr lang="en-US" dirty="0" smtClean="0"/>
              <a:t>- It sounds like a great experience</a:t>
            </a:r>
          </a:p>
          <a:p>
            <a:pPr algn="just"/>
            <a:r>
              <a:rPr lang="en-US" dirty="0"/>
              <a:t> </a:t>
            </a:r>
            <a:r>
              <a:rPr lang="en-US" dirty="0" smtClean="0"/>
              <a:t>- If I were you, I couldn’t work as a relief worker</a:t>
            </a:r>
          </a:p>
          <a:p>
            <a:pPr algn="just"/>
            <a:r>
              <a:rPr lang="en-US" dirty="0"/>
              <a:t> </a:t>
            </a:r>
            <a:r>
              <a:rPr lang="en-US" dirty="0" smtClean="0"/>
              <a:t>- She  can’t imagine doing anything better than helping people</a:t>
            </a:r>
          </a:p>
          <a:p>
            <a:pPr algn="just"/>
            <a:r>
              <a:rPr lang="en-US" dirty="0"/>
              <a:t> </a:t>
            </a:r>
            <a:r>
              <a:rPr lang="en-US" dirty="0" smtClean="0"/>
              <a:t>- How long is she going to work for this organization?</a:t>
            </a:r>
          </a:p>
          <a:p>
            <a:pPr algn="just"/>
            <a:endParaRPr lang="en-US" dirty="0" smtClean="0"/>
          </a:p>
          <a:p>
            <a:pPr algn="just"/>
            <a:r>
              <a:rPr lang="en-US" dirty="0" smtClean="0"/>
              <a:t>4.3. Use the following expressions in your own sentences:</a:t>
            </a:r>
          </a:p>
          <a:p>
            <a:pPr algn="just"/>
            <a:r>
              <a:rPr lang="en-US" dirty="0"/>
              <a:t> </a:t>
            </a:r>
            <a:r>
              <a:rPr lang="en-US" dirty="0" smtClean="0"/>
              <a:t>- to work as a volunteer</a:t>
            </a:r>
          </a:p>
          <a:p>
            <a:pPr algn="just"/>
            <a:r>
              <a:rPr lang="en-US" dirty="0"/>
              <a:t> </a:t>
            </a:r>
            <a:r>
              <a:rPr lang="en-US" dirty="0" smtClean="0"/>
              <a:t>- to be out of action</a:t>
            </a:r>
          </a:p>
          <a:p>
            <a:pPr algn="just"/>
            <a:r>
              <a:rPr lang="en-US" dirty="0"/>
              <a:t> - pay attention to starving people</a:t>
            </a:r>
          </a:p>
          <a:p>
            <a:pPr algn="just"/>
            <a:endParaRPr lang="uk-UA" dirty="0"/>
          </a:p>
          <a:p>
            <a:endParaRPr lang="en-US" dirty="0" smtClean="0"/>
          </a:p>
          <a:p>
            <a:endParaRPr lang="uk-UA" dirty="0"/>
          </a:p>
        </p:txBody>
      </p:sp>
    </p:spTree>
    <p:extLst>
      <p:ext uri="{BB962C8B-B14F-4D97-AF65-F5344CB8AC3E}">
        <p14:creationId xmlns:p14="http://schemas.microsoft.com/office/powerpoint/2010/main" val="38671182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34" y="957202"/>
            <a:ext cx="7756290" cy="6463308"/>
          </a:xfrm>
          <a:prstGeom prst="rect">
            <a:avLst/>
          </a:prstGeom>
          <a:noFill/>
        </p:spPr>
        <p:txBody>
          <a:bodyPr wrap="none" rtlCol="0">
            <a:spAutoFit/>
          </a:bodyPr>
          <a:lstStyle/>
          <a:p>
            <a:r>
              <a:rPr lang="en-US" b="1" dirty="0" smtClean="0"/>
              <a:t>V. Listening</a:t>
            </a:r>
            <a:r>
              <a:rPr lang="ru-RU" b="1" dirty="0" smtClean="0"/>
              <a:t>/</a:t>
            </a:r>
            <a:r>
              <a:rPr lang="en-US" b="1" dirty="0" smtClean="0"/>
              <a:t>Speaking</a:t>
            </a:r>
          </a:p>
          <a:p>
            <a:r>
              <a:rPr lang="en-US" b="1" dirty="0" smtClean="0"/>
              <a:t>Fiona’s Letter from Sudan</a:t>
            </a:r>
          </a:p>
          <a:p>
            <a:endParaRPr lang="en-US" dirty="0"/>
          </a:p>
          <a:p>
            <a:r>
              <a:rPr lang="en-US" dirty="0" smtClean="0"/>
              <a:t>Students are listening to the text(twice)</a:t>
            </a:r>
          </a:p>
          <a:p>
            <a:r>
              <a:rPr lang="en-US" dirty="0" smtClean="0"/>
              <a:t>Teacher: Answer the questions</a:t>
            </a:r>
          </a:p>
          <a:p>
            <a:pPr marL="285750" indent="-285750">
              <a:buFontTx/>
              <a:buChar char="-"/>
            </a:pPr>
            <a:r>
              <a:rPr lang="en-US" dirty="0" smtClean="0"/>
              <a:t>Who did she get a letter from?</a:t>
            </a:r>
          </a:p>
          <a:p>
            <a:pPr marL="285750" indent="-285750">
              <a:buFontTx/>
              <a:buChar char="-"/>
            </a:pPr>
            <a:r>
              <a:rPr lang="en-US" dirty="0" smtClean="0"/>
              <a:t>Where does Fiona work?</a:t>
            </a:r>
          </a:p>
          <a:p>
            <a:pPr marL="285750" indent="-285750">
              <a:buFontTx/>
              <a:buChar char="-"/>
            </a:pPr>
            <a:r>
              <a:rPr lang="en-US" dirty="0" smtClean="0"/>
              <a:t>What kind of job does she do?</a:t>
            </a:r>
          </a:p>
          <a:p>
            <a:pPr marL="285750" indent="-285750">
              <a:buFontTx/>
              <a:buChar char="-"/>
            </a:pPr>
            <a:r>
              <a:rPr lang="en-US" dirty="0" smtClean="0"/>
              <a:t>What sort of person is she?</a:t>
            </a:r>
          </a:p>
          <a:p>
            <a:pPr marL="285750" indent="-285750">
              <a:buFontTx/>
              <a:buChar char="-"/>
            </a:pPr>
            <a:r>
              <a:rPr lang="en-US" dirty="0" smtClean="0"/>
              <a:t>What is her opinion about relief worker’s job etc.</a:t>
            </a:r>
          </a:p>
          <a:p>
            <a:endParaRPr lang="en-US" dirty="0"/>
          </a:p>
          <a:p>
            <a:r>
              <a:rPr lang="en-US" b="1" dirty="0" smtClean="0"/>
              <a:t>VI. Homework</a:t>
            </a:r>
          </a:p>
          <a:p>
            <a:r>
              <a:rPr lang="en-US" dirty="0" smtClean="0"/>
              <a:t>Students choose a card and give definitions</a:t>
            </a:r>
          </a:p>
          <a:p>
            <a:pPr marL="285750" indent="-285750">
              <a:buFontTx/>
              <a:buChar char="-"/>
            </a:pPr>
            <a:r>
              <a:rPr lang="en-US" dirty="0" smtClean="0"/>
              <a:t>Flight attendant (sb. providing service on board of an airplane</a:t>
            </a:r>
          </a:p>
          <a:p>
            <a:pPr marL="285750" indent="-285750">
              <a:buFontTx/>
              <a:buChar char="-"/>
            </a:pPr>
            <a:r>
              <a:rPr lang="en-US" dirty="0" smtClean="0"/>
              <a:t>Police officer –sb. who catches the thieves and criminals</a:t>
            </a:r>
          </a:p>
          <a:p>
            <a:pPr marL="285750" indent="-285750">
              <a:buFontTx/>
              <a:buChar char="-"/>
            </a:pPr>
            <a:r>
              <a:rPr lang="en-US" dirty="0" smtClean="0"/>
              <a:t>Curator – custodian of a museum</a:t>
            </a:r>
          </a:p>
          <a:p>
            <a:pPr marL="285750" indent="-285750">
              <a:buFontTx/>
              <a:buChar char="-"/>
            </a:pPr>
            <a:r>
              <a:rPr lang="en-US" dirty="0" smtClean="0"/>
              <a:t>Judge –official appointed to hear and try legal cases</a:t>
            </a:r>
          </a:p>
          <a:p>
            <a:pPr marL="285750" indent="-285750">
              <a:buFontTx/>
              <a:buChar char="-"/>
            </a:pPr>
            <a:r>
              <a:rPr lang="en-US" dirty="0" smtClean="0"/>
              <a:t>Ticket inspector – sb. who’s employed to check if you’ve paid for travelling</a:t>
            </a:r>
          </a:p>
          <a:p>
            <a:pPr marL="285750" indent="-285750">
              <a:buFontTx/>
              <a:buChar char="-"/>
            </a:pPr>
            <a:r>
              <a:rPr lang="en-US" dirty="0" smtClean="0"/>
              <a:t>Careers advisor – sb. who’s giving advice about the job</a:t>
            </a:r>
          </a:p>
          <a:p>
            <a:r>
              <a:rPr lang="en-US" dirty="0" smtClean="0"/>
              <a:t>- Lifeguard – expert swimmer who rescues sb. From drowning</a:t>
            </a:r>
          </a:p>
          <a:p>
            <a:pPr marL="285750" indent="-285750">
              <a:buFontTx/>
              <a:buChar char="-"/>
            </a:pPr>
            <a:endParaRPr lang="en-US" dirty="0" smtClean="0"/>
          </a:p>
          <a:p>
            <a:pPr marL="285750" indent="-285750">
              <a:buFontTx/>
              <a:buChar char="-"/>
            </a:pPr>
            <a:endParaRPr lang="en-US" dirty="0" smtClean="0"/>
          </a:p>
          <a:p>
            <a:endParaRPr lang="en-US" dirty="0" smtClean="0"/>
          </a:p>
        </p:txBody>
      </p:sp>
    </p:spTree>
    <p:extLst>
      <p:ext uri="{BB962C8B-B14F-4D97-AF65-F5344CB8AC3E}">
        <p14:creationId xmlns:p14="http://schemas.microsoft.com/office/powerpoint/2010/main" val="34723580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02" y="836712"/>
            <a:ext cx="6641242" cy="6740307"/>
          </a:xfrm>
          <a:prstGeom prst="rect">
            <a:avLst/>
          </a:prstGeom>
          <a:noFill/>
        </p:spPr>
        <p:txBody>
          <a:bodyPr wrap="none" rtlCol="0">
            <a:spAutoFit/>
          </a:bodyPr>
          <a:lstStyle/>
          <a:p>
            <a:r>
              <a:rPr lang="en-US" b="1" dirty="0" smtClean="0"/>
              <a:t>VII. Grammar</a:t>
            </a:r>
          </a:p>
          <a:p>
            <a:endParaRPr lang="en-US" dirty="0" smtClean="0"/>
          </a:p>
          <a:p>
            <a:r>
              <a:rPr lang="en-US" dirty="0" smtClean="0"/>
              <a:t>7.1.Teacher: Translate sentences into English</a:t>
            </a:r>
          </a:p>
          <a:p>
            <a:pPr marL="285750" indent="-285750">
              <a:buFontTx/>
              <a:buChar char="-"/>
            </a:pPr>
            <a:r>
              <a:rPr lang="en-US" dirty="0" smtClean="0"/>
              <a:t>If I were you, I’d apply for that job.</a:t>
            </a:r>
          </a:p>
          <a:p>
            <a:pPr marL="285750" indent="-285750">
              <a:buFontTx/>
              <a:buChar char="-"/>
            </a:pPr>
            <a:r>
              <a:rPr lang="en-US" dirty="0" smtClean="0"/>
              <a:t>If we don’t help starving people, we can’t be proud of ourselves</a:t>
            </a:r>
          </a:p>
          <a:p>
            <a:pPr marL="285750" indent="-285750">
              <a:buFontTx/>
              <a:buChar char="-"/>
            </a:pPr>
            <a:r>
              <a:rPr lang="en-US" dirty="0" smtClean="0"/>
              <a:t>I wish I could work at a refugee camp</a:t>
            </a:r>
          </a:p>
          <a:p>
            <a:pPr marL="285750" indent="-285750">
              <a:buFontTx/>
              <a:buChar char="-"/>
            </a:pPr>
            <a:r>
              <a:rPr lang="en-US" dirty="0" smtClean="0"/>
              <a:t>She wishes she worked as a lifeguard etc.</a:t>
            </a:r>
          </a:p>
          <a:p>
            <a:endParaRPr lang="en-US" dirty="0" smtClean="0"/>
          </a:p>
          <a:p>
            <a:r>
              <a:rPr lang="en-US" dirty="0" smtClean="0"/>
              <a:t>7.2. We even know very good grammar poems. Is it true?</a:t>
            </a:r>
          </a:p>
          <a:p>
            <a:r>
              <a:rPr lang="en-US" dirty="0"/>
              <a:t> </a:t>
            </a:r>
            <a:r>
              <a:rPr lang="en-US" dirty="0" smtClean="0"/>
              <a:t>Student: If each little kid could have fresh milk every day</a:t>
            </a:r>
          </a:p>
          <a:p>
            <a:r>
              <a:rPr lang="en-US" dirty="0"/>
              <a:t> </a:t>
            </a:r>
            <a:r>
              <a:rPr lang="en-US" dirty="0" smtClean="0"/>
              <a:t>                If each working man had enough time for play</a:t>
            </a:r>
          </a:p>
          <a:p>
            <a:r>
              <a:rPr lang="en-US" dirty="0"/>
              <a:t> </a:t>
            </a:r>
            <a:r>
              <a:rPr lang="en-US" dirty="0" smtClean="0"/>
              <a:t>                If each homeless soul had a good place to stay</a:t>
            </a:r>
          </a:p>
          <a:p>
            <a:r>
              <a:rPr lang="en-US" dirty="0"/>
              <a:t> </a:t>
            </a:r>
            <a:r>
              <a:rPr lang="en-US" dirty="0" smtClean="0"/>
              <a:t>                It could be a wonderful world</a:t>
            </a:r>
          </a:p>
          <a:p>
            <a:r>
              <a:rPr lang="en-US" dirty="0"/>
              <a:t>Student</a:t>
            </a:r>
            <a:r>
              <a:rPr lang="en-US" dirty="0" smtClean="0"/>
              <a:t>:  </a:t>
            </a:r>
            <a:r>
              <a:rPr lang="en-US" dirty="0"/>
              <a:t>If </a:t>
            </a:r>
            <a:r>
              <a:rPr lang="en-US" dirty="0" smtClean="0"/>
              <a:t>we could consider each other</a:t>
            </a:r>
            <a:endParaRPr lang="en-US" dirty="0"/>
          </a:p>
          <a:p>
            <a:r>
              <a:rPr lang="en-US" dirty="0"/>
              <a:t>                 </a:t>
            </a:r>
            <a:r>
              <a:rPr lang="en-US" dirty="0" smtClean="0"/>
              <a:t>A </a:t>
            </a:r>
            <a:r>
              <a:rPr lang="en-US" dirty="0" err="1" smtClean="0"/>
              <a:t>neighbour</a:t>
            </a:r>
            <a:r>
              <a:rPr lang="en-US" dirty="0" smtClean="0"/>
              <a:t>, a friend or a brother</a:t>
            </a:r>
            <a:endParaRPr lang="en-US" dirty="0"/>
          </a:p>
          <a:p>
            <a:r>
              <a:rPr lang="en-US" dirty="0"/>
              <a:t>                 </a:t>
            </a:r>
            <a:r>
              <a:rPr lang="en-US" dirty="0" smtClean="0"/>
              <a:t>It could be a wonderful, wonderful world</a:t>
            </a:r>
            <a:endParaRPr lang="en-US" dirty="0"/>
          </a:p>
          <a:p>
            <a:r>
              <a:rPr lang="en-US" dirty="0"/>
              <a:t>                 </a:t>
            </a:r>
            <a:r>
              <a:rPr lang="en-US" dirty="0" smtClean="0"/>
              <a:t>It </a:t>
            </a:r>
            <a:r>
              <a:rPr lang="en-US" dirty="0"/>
              <a:t>could be a wonderful </a:t>
            </a:r>
            <a:r>
              <a:rPr lang="en-US" dirty="0" smtClean="0"/>
              <a:t>world</a:t>
            </a:r>
          </a:p>
          <a:p>
            <a:r>
              <a:rPr lang="en-US" dirty="0"/>
              <a:t>Student</a:t>
            </a:r>
            <a:r>
              <a:rPr lang="en-US" dirty="0" smtClean="0"/>
              <a:t>:  If there were no poor and the rich were content</a:t>
            </a:r>
          </a:p>
          <a:p>
            <a:r>
              <a:rPr lang="en-US" dirty="0"/>
              <a:t> </a:t>
            </a:r>
            <a:r>
              <a:rPr lang="en-US" dirty="0" smtClean="0"/>
              <a:t>                If strangers were welcome wherever they went</a:t>
            </a:r>
          </a:p>
          <a:p>
            <a:r>
              <a:rPr lang="en-US" dirty="0"/>
              <a:t> </a:t>
            </a:r>
            <a:r>
              <a:rPr lang="en-US" dirty="0" smtClean="0"/>
              <a:t>                If each of us knew what true brotherhood meant</a:t>
            </a:r>
          </a:p>
          <a:p>
            <a:r>
              <a:rPr lang="en-US" dirty="0"/>
              <a:t> </a:t>
            </a:r>
            <a:r>
              <a:rPr lang="en-US" dirty="0" smtClean="0"/>
              <a:t>                </a:t>
            </a:r>
            <a:r>
              <a:rPr lang="en-US" dirty="0"/>
              <a:t>It could be a wonderful world</a:t>
            </a:r>
          </a:p>
          <a:p>
            <a:endParaRPr lang="en-US" dirty="0"/>
          </a:p>
          <a:p>
            <a:r>
              <a:rPr lang="en-US" dirty="0" smtClean="0"/>
              <a:t>                 </a:t>
            </a:r>
          </a:p>
          <a:p>
            <a:endParaRPr lang="uk-UA" dirty="0"/>
          </a:p>
        </p:txBody>
      </p:sp>
    </p:spTree>
    <p:extLst>
      <p:ext uri="{BB962C8B-B14F-4D97-AF65-F5344CB8AC3E}">
        <p14:creationId xmlns:p14="http://schemas.microsoft.com/office/powerpoint/2010/main" val="21082819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012086"/>
            <a:ext cx="8856984" cy="2308324"/>
          </a:xfrm>
          <a:prstGeom prst="rect">
            <a:avLst/>
          </a:prstGeom>
          <a:noFill/>
        </p:spPr>
        <p:txBody>
          <a:bodyPr wrap="square" rtlCol="0">
            <a:spAutoFit/>
          </a:bodyPr>
          <a:lstStyle/>
          <a:p>
            <a:pPr marL="400050" indent="-400050">
              <a:buAutoNum type="romanUcPeriod" startAt="8"/>
            </a:pPr>
            <a:r>
              <a:rPr lang="en-US" b="1" dirty="0" smtClean="0"/>
              <a:t> Conclusion</a:t>
            </a:r>
          </a:p>
          <a:p>
            <a:pPr marL="400050" indent="-400050">
              <a:buAutoNum type="romanUcPeriod" startAt="8"/>
            </a:pPr>
            <a:endParaRPr lang="en-US" dirty="0"/>
          </a:p>
          <a:p>
            <a:pPr algn="just"/>
            <a:r>
              <a:rPr lang="en-US" dirty="0" smtClean="0"/>
              <a:t>Teacher: Which country would you choose to go to as a volunteer? Why?</a:t>
            </a:r>
          </a:p>
          <a:p>
            <a:pPr algn="just"/>
            <a:r>
              <a:rPr lang="en-US" dirty="0" smtClean="0"/>
              <a:t>Student: I would choose Great Britain as I know English not bad. I would tell them about Ukraine. I would teach them Ukrainian etc.</a:t>
            </a:r>
          </a:p>
          <a:p>
            <a:pPr algn="just"/>
            <a:endParaRPr lang="en-US" dirty="0"/>
          </a:p>
          <a:p>
            <a:pPr algn="just"/>
            <a:r>
              <a:rPr lang="en-US" dirty="0" smtClean="0"/>
              <a:t>Our time is up. Thank you for your work. I hope, you have found our lesson interesting. Good bye, see you tomorrow.</a:t>
            </a:r>
            <a:endParaRPr lang="uk-UA" dirty="0"/>
          </a:p>
        </p:txBody>
      </p:sp>
    </p:spTree>
    <p:extLst>
      <p:ext uri="{BB962C8B-B14F-4D97-AF65-F5344CB8AC3E}">
        <p14:creationId xmlns:p14="http://schemas.microsoft.com/office/powerpoint/2010/main" val="396429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143000"/>
          </a:xfrm>
        </p:spPr>
        <p:txBody>
          <a:bodyPr>
            <a:normAutofit fontScale="90000"/>
          </a:bodyPr>
          <a:lstStyle/>
          <a:p>
            <a:r>
              <a:rPr lang="uk-UA" dirty="0" smtClean="0"/>
              <a:t>                  </a:t>
            </a:r>
            <a:r>
              <a:rPr lang="uk-UA" b="1" dirty="0" smtClean="0"/>
              <a:t>2013-2014 </a:t>
            </a:r>
            <a:r>
              <a:rPr lang="uk-UA" b="1" dirty="0" err="1" smtClean="0"/>
              <a:t>н.р</a:t>
            </a:r>
            <a:r>
              <a:rPr lang="uk-UA" b="1" dirty="0" smtClean="0"/>
              <a:t>.</a:t>
            </a:r>
            <a:br>
              <a:rPr lang="uk-UA" b="1" dirty="0" smtClean="0"/>
            </a:br>
            <a:endParaRPr lang="uk-UA" b="1" dirty="0"/>
          </a:p>
        </p:txBody>
      </p:sp>
      <p:sp>
        <p:nvSpPr>
          <p:cNvPr id="3" name="Объект 2"/>
          <p:cNvSpPr>
            <a:spLocks noGrp="1"/>
          </p:cNvSpPr>
          <p:nvPr>
            <p:ph idx="1"/>
          </p:nvPr>
        </p:nvSpPr>
        <p:spPr>
          <a:xfrm>
            <a:off x="467544" y="1268760"/>
            <a:ext cx="8229600" cy="5563803"/>
          </a:xfrm>
        </p:spPr>
        <p:txBody>
          <a:bodyPr>
            <a:normAutofit fontScale="92500" lnSpcReduction="10000"/>
          </a:bodyPr>
          <a:lstStyle/>
          <a:p>
            <a:pPr marL="0" indent="0">
              <a:buNone/>
            </a:pPr>
            <a:r>
              <a:rPr lang="en-US" sz="3200" b="1" dirty="0" smtClean="0">
                <a:solidFill>
                  <a:schemeClr val="accent2">
                    <a:lumMod val="50000"/>
                  </a:schemeClr>
                </a:solidFill>
                <a:latin typeface="+mj-lt"/>
              </a:rPr>
              <a:t>II</a:t>
            </a:r>
            <a:r>
              <a:rPr lang="uk-UA" sz="3200" b="1" dirty="0" smtClean="0">
                <a:solidFill>
                  <a:schemeClr val="accent2">
                    <a:lumMod val="50000"/>
                  </a:schemeClr>
                </a:solidFill>
                <a:latin typeface="+mj-lt"/>
              </a:rPr>
              <a:t> етап олімпіади з англійської мови</a:t>
            </a:r>
          </a:p>
          <a:p>
            <a:pPr marL="0" indent="0">
              <a:buNone/>
            </a:pPr>
            <a:r>
              <a:rPr lang="ru-RU" sz="3200" dirty="0" smtClean="0">
                <a:solidFill>
                  <a:schemeClr val="accent2">
                    <a:lumMod val="50000"/>
                  </a:schemeClr>
                </a:solidFill>
                <a:latin typeface="+mj-lt"/>
              </a:rPr>
              <a:t>Карп</a:t>
            </a:r>
            <a:r>
              <a:rPr lang="en-US" sz="3200" dirty="0" smtClean="0">
                <a:solidFill>
                  <a:schemeClr val="accent2">
                    <a:lumMod val="50000"/>
                  </a:schemeClr>
                </a:solidFill>
                <a:latin typeface="+mj-lt"/>
              </a:rPr>
              <a:t>’</a:t>
            </a:r>
            <a:r>
              <a:rPr lang="uk-UA" sz="3200" dirty="0" smtClean="0">
                <a:solidFill>
                  <a:schemeClr val="accent2">
                    <a:lumMod val="50000"/>
                  </a:schemeClr>
                </a:solidFill>
                <a:latin typeface="+mj-lt"/>
              </a:rPr>
              <a:t>юк Христина -  1 місце</a:t>
            </a:r>
          </a:p>
          <a:p>
            <a:pPr marL="0" indent="0">
              <a:buNone/>
            </a:pPr>
            <a:r>
              <a:rPr lang="ru-RU" sz="3200" dirty="0" err="1" smtClean="0">
                <a:solidFill>
                  <a:schemeClr val="accent2">
                    <a:lumMod val="50000"/>
                  </a:schemeClr>
                </a:solidFill>
                <a:latin typeface="+mj-lt"/>
              </a:rPr>
              <a:t>Мочульська</a:t>
            </a:r>
            <a:r>
              <a:rPr lang="ru-RU" sz="3200" dirty="0" smtClean="0">
                <a:solidFill>
                  <a:schemeClr val="accent2">
                    <a:lumMod val="50000"/>
                  </a:schemeClr>
                </a:solidFill>
                <a:latin typeface="+mj-lt"/>
              </a:rPr>
              <a:t> </a:t>
            </a:r>
            <a:r>
              <a:rPr lang="ru-RU" sz="3200" dirty="0" err="1" smtClean="0">
                <a:solidFill>
                  <a:schemeClr val="accent2">
                    <a:lumMod val="50000"/>
                  </a:schemeClr>
                </a:solidFill>
                <a:latin typeface="+mj-lt"/>
              </a:rPr>
              <a:t>Вікторія</a:t>
            </a:r>
            <a:r>
              <a:rPr lang="uk-UA" sz="3200" dirty="0" smtClean="0">
                <a:solidFill>
                  <a:schemeClr val="accent2">
                    <a:lumMod val="50000"/>
                  </a:schemeClr>
                </a:solidFill>
                <a:latin typeface="+mj-lt"/>
              </a:rPr>
              <a:t> -  1 місце</a:t>
            </a:r>
          </a:p>
          <a:p>
            <a:pPr marL="0" indent="0">
              <a:buNone/>
            </a:pPr>
            <a:r>
              <a:rPr lang="uk-UA" sz="3200" dirty="0" smtClean="0">
                <a:solidFill>
                  <a:schemeClr val="accent2">
                    <a:lumMod val="50000"/>
                  </a:schemeClr>
                </a:solidFill>
                <a:latin typeface="+mj-lt"/>
              </a:rPr>
              <a:t>Демкович Олександра – 3 місце</a:t>
            </a:r>
          </a:p>
          <a:p>
            <a:pPr marL="0" indent="0">
              <a:buNone/>
            </a:pPr>
            <a:endParaRPr lang="uk-UA" sz="3200" dirty="0" smtClean="0">
              <a:solidFill>
                <a:schemeClr val="accent2">
                  <a:lumMod val="50000"/>
                </a:schemeClr>
              </a:solidFill>
              <a:latin typeface="+mj-lt"/>
            </a:endParaRPr>
          </a:p>
          <a:p>
            <a:pPr marL="0" indent="0">
              <a:buNone/>
            </a:pPr>
            <a:r>
              <a:rPr lang="en-US" sz="3200" b="1" dirty="0" smtClean="0">
                <a:solidFill>
                  <a:schemeClr val="accent2">
                    <a:lumMod val="50000"/>
                  </a:schemeClr>
                </a:solidFill>
                <a:latin typeface="+mj-lt"/>
              </a:rPr>
              <a:t>III</a:t>
            </a:r>
            <a:r>
              <a:rPr lang="uk-UA" sz="3200" b="1" dirty="0" smtClean="0">
                <a:solidFill>
                  <a:schemeClr val="accent2">
                    <a:lumMod val="50000"/>
                  </a:schemeClr>
                </a:solidFill>
                <a:latin typeface="+mj-lt"/>
              </a:rPr>
              <a:t> етап</a:t>
            </a:r>
          </a:p>
          <a:p>
            <a:pPr marL="0" indent="0">
              <a:buNone/>
            </a:pPr>
            <a:r>
              <a:rPr lang="ru-RU" sz="3200" dirty="0" smtClean="0">
                <a:solidFill>
                  <a:schemeClr val="accent2">
                    <a:lumMod val="50000"/>
                  </a:schemeClr>
                </a:solidFill>
                <a:latin typeface="+mj-lt"/>
              </a:rPr>
              <a:t>Карп</a:t>
            </a:r>
            <a:r>
              <a:rPr lang="en-US" sz="3200" dirty="0" smtClean="0">
                <a:solidFill>
                  <a:schemeClr val="accent2">
                    <a:lumMod val="50000"/>
                  </a:schemeClr>
                </a:solidFill>
                <a:latin typeface="+mj-lt"/>
              </a:rPr>
              <a:t>’</a:t>
            </a:r>
            <a:r>
              <a:rPr lang="uk-UA" sz="3200" dirty="0" smtClean="0">
                <a:solidFill>
                  <a:schemeClr val="accent2">
                    <a:lumMod val="50000"/>
                  </a:schemeClr>
                </a:solidFill>
                <a:latin typeface="+mj-lt"/>
              </a:rPr>
              <a:t>юк Христина -  1 місце</a:t>
            </a:r>
          </a:p>
          <a:p>
            <a:pPr marL="0" indent="0">
              <a:buNone/>
            </a:pPr>
            <a:r>
              <a:rPr lang="ru-RU" sz="3200" dirty="0" err="1" smtClean="0">
                <a:solidFill>
                  <a:schemeClr val="accent2">
                    <a:lumMod val="50000"/>
                  </a:schemeClr>
                </a:solidFill>
                <a:latin typeface="+mj-lt"/>
              </a:rPr>
              <a:t>Мочульська</a:t>
            </a:r>
            <a:r>
              <a:rPr lang="ru-RU" sz="3200" dirty="0" smtClean="0">
                <a:solidFill>
                  <a:schemeClr val="accent2">
                    <a:lumMod val="50000"/>
                  </a:schemeClr>
                </a:solidFill>
                <a:latin typeface="+mj-lt"/>
              </a:rPr>
              <a:t> </a:t>
            </a:r>
            <a:r>
              <a:rPr lang="ru-RU" sz="3200" dirty="0" err="1" smtClean="0">
                <a:solidFill>
                  <a:schemeClr val="accent2">
                    <a:lumMod val="50000"/>
                  </a:schemeClr>
                </a:solidFill>
                <a:latin typeface="+mj-lt"/>
              </a:rPr>
              <a:t>Вікторія</a:t>
            </a:r>
            <a:r>
              <a:rPr lang="uk-UA" sz="3200" dirty="0" smtClean="0">
                <a:solidFill>
                  <a:schemeClr val="accent2">
                    <a:lumMod val="50000"/>
                  </a:schemeClr>
                </a:solidFill>
                <a:latin typeface="+mj-lt"/>
              </a:rPr>
              <a:t> -  1 місце</a:t>
            </a:r>
          </a:p>
          <a:p>
            <a:pPr marL="0" indent="0">
              <a:buNone/>
            </a:pPr>
            <a:endParaRPr lang="uk-UA" sz="3200" b="1" dirty="0">
              <a:solidFill>
                <a:schemeClr val="accent2">
                  <a:lumMod val="50000"/>
                </a:schemeClr>
              </a:solidFill>
              <a:latin typeface="+mj-lt"/>
            </a:endParaRPr>
          </a:p>
          <a:p>
            <a:pPr marL="0" indent="0">
              <a:buNone/>
            </a:pPr>
            <a:r>
              <a:rPr lang="en-US" sz="3200" b="1" dirty="0" smtClean="0">
                <a:solidFill>
                  <a:schemeClr val="accent2">
                    <a:lumMod val="50000"/>
                  </a:schemeClr>
                </a:solidFill>
                <a:latin typeface="+mj-lt"/>
              </a:rPr>
              <a:t>IV</a:t>
            </a:r>
            <a:r>
              <a:rPr lang="uk-UA" sz="3200" b="1" dirty="0" smtClean="0">
                <a:solidFill>
                  <a:schemeClr val="accent2">
                    <a:lumMod val="50000"/>
                  </a:schemeClr>
                </a:solidFill>
                <a:latin typeface="+mj-lt"/>
              </a:rPr>
              <a:t> етап </a:t>
            </a:r>
          </a:p>
          <a:p>
            <a:pPr marL="0" indent="0">
              <a:buNone/>
            </a:pPr>
            <a:r>
              <a:rPr lang="ru-RU" sz="3200" dirty="0" smtClean="0">
                <a:solidFill>
                  <a:schemeClr val="accent2">
                    <a:lumMod val="50000"/>
                  </a:schemeClr>
                </a:solidFill>
                <a:latin typeface="+mj-lt"/>
              </a:rPr>
              <a:t>Карп</a:t>
            </a:r>
            <a:r>
              <a:rPr lang="en-US" sz="3200" dirty="0" smtClean="0">
                <a:solidFill>
                  <a:schemeClr val="accent2">
                    <a:lumMod val="50000"/>
                  </a:schemeClr>
                </a:solidFill>
                <a:latin typeface="+mj-lt"/>
              </a:rPr>
              <a:t>’</a:t>
            </a:r>
            <a:r>
              <a:rPr lang="uk-UA" sz="3200" dirty="0" smtClean="0">
                <a:solidFill>
                  <a:schemeClr val="accent2">
                    <a:lumMod val="50000"/>
                  </a:schemeClr>
                </a:solidFill>
                <a:latin typeface="+mj-lt"/>
              </a:rPr>
              <a:t>юк Христина -  1 місце</a:t>
            </a:r>
          </a:p>
          <a:p>
            <a:pPr marL="0" indent="0">
              <a:buNone/>
            </a:pPr>
            <a:endParaRPr lang="uk-UA" dirty="0" smtClean="0"/>
          </a:p>
          <a:p>
            <a:pPr marL="0" indent="0">
              <a:buNone/>
            </a:pPr>
            <a:endParaRPr lang="uk-UA" dirty="0" smtClean="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p:txBody>
      </p:sp>
    </p:spTree>
    <p:extLst>
      <p:ext uri="{BB962C8B-B14F-4D97-AF65-F5344CB8AC3E}">
        <p14:creationId xmlns:p14="http://schemas.microsoft.com/office/powerpoint/2010/main" val="35881112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iterate type="wd">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iterate type="wd">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iterate type="wd">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iterate type="wd">
                                    <p:tmPct val="50000"/>
                                  </p:iterate>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iterate type="wd">
                                    <p:tmPct val="50000"/>
                                  </p:iterate>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iterate type="wd">
                                    <p:tmPct val="50000"/>
                                  </p:iterate>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iterate type="wd">
                                    <p:tmPct val="10000"/>
                                  </p:iterate>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par>
                                <p:cTn id="34" presetID="22" presetClass="entr" presetSubtype="4" fill="hold" nodeType="withEffect">
                                  <p:stCondLst>
                                    <p:cond delay="0"/>
                                  </p:stCondLst>
                                  <p:iterate type="wd">
                                    <p:tmPct val="10000"/>
                                  </p:iterate>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b="1" dirty="0" smtClean="0"/>
              <a:t>2014-2015 </a:t>
            </a:r>
            <a:r>
              <a:rPr lang="uk-UA" b="1" dirty="0" err="1" smtClean="0"/>
              <a:t>н.р</a:t>
            </a:r>
            <a:r>
              <a:rPr lang="uk-UA" b="1" dirty="0" smtClean="0"/>
              <a:t>.</a:t>
            </a:r>
            <a:endParaRPr lang="uk-UA" b="1" dirty="0"/>
          </a:p>
        </p:txBody>
      </p:sp>
      <p:sp>
        <p:nvSpPr>
          <p:cNvPr id="3" name="Объект 2"/>
          <p:cNvSpPr>
            <a:spLocks noGrp="1"/>
          </p:cNvSpPr>
          <p:nvPr>
            <p:ph idx="1"/>
          </p:nvPr>
        </p:nvSpPr>
        <p:spPr>
          <a:xfrm>
            <a:off x="457200" y="1935480"/>
            <a:ext cx="8579296" cy="4389120"/>
          </a:xfrm>
        </p:spPr>
        <p:txBody>
          <a:bodyPr/>
          <a:lstStyle/>
          <a:p>
            <a:pPr marL="0" indent="0">
              <a:buNone/>
            </a:pPr>
            <a:r>
              <a:rPr lang="en-US" sz="4000" b="1" dirty="0" smtClean="0">
                <a:solidFill>
                  <a:schemeClr val="accent2">
                    <a:lumMod val="50000"/>
                  </a:schemeClr>
                </a:solidFill>
                <a:latin typeface="+mj-lt"/>
              </a:rPr>
              <a:t>II</a:t>
            </a:r>
            <a:r>
              <a:rPr lang="uk-UA" sz="4000" b="1" dirty="0" smtClean="0">
                <a:solidFill>
                  <a:schemeClr val="accent2">
                    <a:lumMod val="50000"/>
                  </a:schemeClr>
                </a:solidFill>
                <a:latin typeface="+mj-lt"/>
              </a:rPr>
              <a:t> </a:t>
            </a:r>
            <a:r>
              <a:rPr lang="uk-UA" sz="4000" b="1" dirty="0">
                <a:solidFill>
                  <a:schemeClr val="accent2">
                    <a:lumMod val="50000"/>
                  </a:schemeClr>
                </a:solidFill>
                <a:latin typeface="+mj-lt"/>
              </a:rPr>
              <a:t>етап олімпіади з </a:t>
            </a:r>
            <a:r>
              <a:rPr lang="uk-UA" sz="4000" b="1" dirty="0" smtClean="0">
                <a:solidFill>
                  <a:schemeClr val="accent2">
                    <a:lumMod val="50000"/>
                  </a:schemeClr>
                </a:solidFill>
                <a:latin typeface="+mj-lt"/>
              </a:rPr>
              <a:t>англійської  </a:t>
            </a:r>
            <a:r>
              <a:rPr lang="uk-UA" sz="4000" b="1" dirty="0">
                <a:solidFill>
                  <a:schemeClr val="accent2">
                    <a:lumMod val="50000"/>
                  </a:schemeClr>
                </a:solidFill>
                <a:latin typeface="+mj-lt"/>
              </a:rPr>
              <a:t>мови</a:t>
            </a:r>
          </a:p>
          <a:p>
            <a:pPr marL="0" indent="0">
              <a:buNone/>
            </a:pPr>
            <a:r>
              <a:rPr lang="ru-RU" sz="4000" dirty="0" err="1">
                <a:solidFill>
                  <a:schemeClr val="accent2">
                    <a:lumMod val="50000"/>
                  </a:schemeClr>
                </a:solidFill>
                <a:latin typeface="+mj-lt"/>
              </a:rPr>
              <a:t>Мочульська</a:t>
            </a:r>
            <a:r>
              <a:rPr lang="ru-RU" sz="4000" dirty="0">
                <a:solidFill>
                  <a:schemeClr val="accent2">
                    <a:lumMod val="50000"/>
                  </a:schemeClr>
                </a:solidFill>
                <a:latin typeface="+mj-lt"/>
              </a:rPr>
              <a:t> </a:t>
            </a:r>
            <a:r>
              <a:rPr lang="ru-RU" sz="4000" dirty="0" err="1">
                <a:solidFill>
                  <a:schemeClr val="accent2">
                    <a:lumMod val="50000"/>
                  </a:schemeClr>
                </a:solidFill>
                <a:latin typeface="+mj-lt"/>
              </a:rPr>
              <a:t>Вікторія</a:t>
            </a:r>
            <a:r>
              <a:rPr lang="uk-UA" sz="4000" dirty="0">
                <a:solidFill>
                  <a:schemeClr val="accent2">
                    <a:lumMod val="50000"/>
                  </a:schemeClr>
                </a:solidFill>
                <a:latin typeface="+mj-lt"/>
              </a:rPr>
              <a:t> -  2 місце</a:t>
            </a:r>
          </a:p>
          <a:p>
            <a:pPr marL="0" indent="0">
              <a:buNone/>
            </a:pPr>
            <a:r>
              <a:rPr lang="uk-UA" sz="4000" dirty="0" err="1">
                <a:solidFill>
                  <a:schemeClr val="accent2">
                    <a:lumMod val="50000"/>
                  </a:schemeClr>
                </a:solidFill>
                <a:latin typeface="+mj-lt"/>
              </a:rPr>
              <a:t>Зацепанюк</a:t>
            </a:r>
            <a:r>
              <a:rPr lang="uk-UA" sz="4000" dirty="0">
                <a:solidFill>
                  <a:schemeClr val="accent2">
                    <a:lumMod val="50000"/>
                  </a:schemeClr>
                </a:solidFill>
                <a:latin typeface="+mj-lt"/>
              </a:rPr>
              <a:t> Софія – 3 </a:t>
            </a:r>
            <a:r>
              <a:rPr lang="uk-UA" sz="4000" dirty="0" smtClean="0">
                <a:solidFill>
                  <a:schemeClr val="accent2">
                    <a:lumMod val="50000"/>
                  </a:schemeClr>
                </a:solidFill>
                <a:latin typeface="+mj-lt"/>
              </a:rPr>
              <a:t>місце</a:t>
            </a:r>
          </a:p>
          <a:p>
            <a:pPr marL="0" indent="0">
              <a:buNone/>
            </a:pPr>
            <a:endParaRPr lang="uk-UA" sz="4000" b="1" dirty="0">
              <a:solidFill>
                <a:schemeClr val="accent2">
                  <a:lumMod val="50000"/>
                </a:schemeClr>
              </a:solidFill>
              <a:latin typeface="+mj-lt"/>
            </a:endParaRPr>
          </a:p>
          <a:p>
            <a:pPr marL="0" indent="0">
              <a:buNone/>
            </a:pPr>
            <a:r>
              <a:rPr lang="en-US" sz="4000" b="1" dirty="0" smtClean="0">
                <a:solidFill>
                  <a:schemeClr val="accent2">
                    <a:lumMod val="50000"/>
                  </a:schemeClr>
                </a:solidFill>
                <a:latin typeface="+mj-lt"/>
              </a:rPr>
              <a:t>III</a:t>
            </a:r>
            <a:r>
              <a:rPr lang="uk-UA" sz="4000" b="1" dirty="0" smtClean="0">
                <a:solidFill>
                  <a:schemeClr val="accent2">
                    <a:lumMod val="50000"/>
                  </a:schemeClr>
                </a:solidFill>
                <a:latin typeface="+mj-lt"/>
              </a:rPr>
              <a:t> </a:t>
            </a:r>
            <a:r>
              <a:rPr lang="uk-UA" sz="4000" b="1" dirty="0">
                <a:solidFill>
                  <a:schemeClr val="accent2">
                    <a:lumMod val="50000"/>
                  </a:schemeClr>
                </a:solidFill>
                <a:latin typeface="+mj-lt"/>
              </a:rPr>
              <a:t>етап </a:t>
            </a:r>
          </a:p>
          <a:p>
            <a:pPr marL="0" indent="0">
              <a:buNone/>
            </a:pPr>
            <a:r>
              <a:rPr lang="ru-RU" sz="4000" dirty="0" err="1">
                <a:solidFill>
                  <a:schemeClr val="accent2">
                    <a:lumMod val="50000"/>
                  </a:schemeClr>
                </a:solidFill>
                <a:latin typeface="+mj-lt"/>
              </a:rPr>
              <a:t>Мочульська</a:t>
            </a:r>
            <a:r>
              <a:rPr lang="ru-RU" sz="4000" dirty="0">
                <a:solidFill>
                  <a:schemeClr val="accent2">
                    <a:lumMod val="50000"/>
                  </a:schemeClr>
                </a:solidFill>
                <a:latin typeface="+mj-lt"/>
              </a:rPr>
              <a:t> </a:t>
            </a:r>
            <a:r>
              <a:rPr lang="ru-RU" sz="4000" dirty="0" err="1">
                <a:solidFill>
                  <a:schemeClr val="accent2">
                    <a:lumMod val="50000"/>
                  </a:schemeClr>
                </a:solidFill>
                <a:latin typeface="+mj-lt"/>
              </a:rPr>
              <a:t>Вікторія</a:t>
            </a:r>
            <a:r>
              <a:rPr lang="uk-UA" sz="4000" dirty="0">
                <a:solidFill>
                  <a:schemeClr val="accent2">
                    <a:lumMod val="50000"/>
                  </a:schemeClr>
                </a:solidFill>
                <a:latin typeface="+mj-lt"/>
              </a:rPr>
              <a:t> -  1 місце</a:t>
            </a:r>
          </a:p>
          <a:p>
            <a:pPr marL="0" indent="0">
              <a:buNone/>
            </a:pPr>
            <a:endParaRPr lang="uk-UA" dirty="0" smtClean="0">
              <a:latin typeface="+mj-lt"/>
            </a:endParaRPr>
          </a:p>
          <a:p>
            <a:endParaRPr lang="uk-UA" dirty="0">
              <a:latin typeface="+mj-lt"/>
            </a:endParaRPr>
          </a:p>
        </p:txBody>
      </p:sp>
    </p:spTree>
    <p:extLst>
      <p:ext uri="{BB962C8B-B14F-4D97-AF65-F5344CB8AC3E}">
        <p14:creationId xmlns:p14="http://schemas.microsoft.com/office/powerpoint/2010/main" val="22099575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iterate type="lt">
                                    <p:tmPct val="5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iterate type="lt">
                                    <p:tmPct val="5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iterate type="lt">
                                    <p:tmPct val="50000"/>
                                  </p:iterate>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Публікації </a:t>
            </a:r>
            <a:endParaRPr lang="uk-UA" b="1" dirty="0"/>
          </a:p>
        </p:txBody>
      </p:sp>
      <p:sp>
        <p:nvSpPr>
          <p:cNvPr id="3" name="Объект 2"/>
          <p:cNvSpPr>
            <a:spLocks noGrp="1"/>
          </p:cNvSpPr>
          <p:nvPr>
            <p:ph idx="1"/>
          </p:nvPr>
        </p:nvSpPr>
        <p:spPr/>
        <p:txBody>
          <a:bodyPr>
            <a:normAutofit lnSpcReduction="10000"/>
          </a:bodyPr>
          <a:lstStyle/>
          <a:p>
            <a:r>
              <a:rPr lang="uk-UA" sz="3600" dirty="0" smtClean="0">
                <a:solidFill>
                  <a:schemeClr val="accent2">
                    <a:lumMod val="50000"/>
                  </a:schemeClr>
                </a:solidFill>
                <a:latin typeface="+mj-lt"/>
              </a:rPr>
              <a:t>Стаття </a:t>
            </a:r>
            <a:r>
              <a:rPr lang="ru-RU" sz="3600" dirty="0" smtClean="0">
                <a:solidFill>
                  <a:schemeClr val="accent2">
                    <a:lumMod val="50000"/>
                  </a:schemeClr>
                </a:solidFill>
                <a:latin typeface="+mj-lt"/>
              </a:rPr>
              <a:t>«</a:t>
            </a:r>
            <a:r>
              <a:rPr lang="en-US" sz="3600" dirty="0" smtClean="0">
                <a:solidFill>
                  <a:schemeClr val="accent2">
                    <a:lumMod val="50000"/>
                  </a:schemeClr>
                </a:solidFill>
                <a:latin typeface="+mj-lt"/>
              </a:rPr>
              <a:t>Grammar Games</a:t>
            </a:r>
            <a:r>
              <a:rPr lang="ru-RU" sz="3600" dirty="0" smtClean="0">
                <a:solidFill>
                  <a:schemeClr val="accent2">
                    <a:lumMod val="50000"/>
                  </a:schemeClr>
                </a:solidFill>
                <a:latin typeface="+mj-lt"/>
              </a:rPr>
              <a:t>» </a:t>
            </a:r>
            <a:r>
              <a:rPr lang="uk-UA" sz="3600" dirty="0" smtClean="0">
                <a:solidFill>
                  <a:schemeClr val="accent2">
                    <a:lumMod val="50000"/>
                  </a:schemeClr>
                </a:solidFill>
                <a:latin typeface="+mj-lt"/>
              </a:rPr>
              <a:t>в журналі «Іноземні мови в школі</a:t>
            </a:r>
            <a:r>
              <a:rPr lang="uk-UA" sz="3600" dirty="0" smtClean="0">
                <a:solidFill>
                  <a:schemeClr val="accent2">
                    <a:lumMod val="50000"/>
                  </a:schemeClr>
                </a:solidFill>
                <a:latin typeface="+mj-lt"/>
              </a:rPr>
              <a:t>»</a:t>
            </a:r>
            <a:r>
              <a:rPr lang="uk-UA" sz="3600" dirty="0" smtClean="0">
                <a:solidFill>
                  <a:schemeClr val="accent2">
                    <a:lumMod val="50000"/>
                  </a:schemeClr>
                </a:solidFill>
              </a:rPr>
              <a:t>, 2010 рік</a:t>
            </a:r>
            <a:endParaRPr lang="uk-UA" sz="3600" dirty="0" smtClean="0">
              <a:solidFill>
                <a:schemeClr val="accent2">
                  <a:lumMod val="50000"/>
                </a:schemeClr>
              </a:solidFill>
              <a:latin typeface="+mj-lt"/>
            </a:endParaRPr>
          </a:p>
          <a:p>
            <a:r>
              <a:rPr lang="uk-UA" sz="3600" dirty="0" smtClean="0">
                <a:solidFill>
                  <a:schemeClr val="accent2">
                    <a:lumMod val="50000"/>
                  </a:schemeClr>
                </a:solidFill>
                <a:latin typeface="+mj-lt"/>
              </a:rPr>
              <a:t>Стаття «Розвиток творчих здібностей </a:t>
            </a:r>
            <a:r>
              <a:rPr lang="uk-UA" sz="3600" dirty="0" smtClean="0">
                <a:solidFill>
                  <a:schemeClr val="accent2">
                    <a:lumMod val="50000"/>
                  </a:schemeClr>
                </a:solidFill>
                <a:latin typeface="+mj-lt"/>
              </a:rPr>
              <a:t>учнів», 2014 рік</a:t>
            </a:r>
            <a:endParaRPr lang="uk-UA" sz="3600" dirty="0" smtClean="0">
              <a:solidFill>
                <a:schemeClr val="accent2">
                  <a:lumMod val="50000"/>
                </a:schemeClr>
              </a:solidFill>
              <a:latin typeface="+mj-lt"/>
            </a:endParaRPr>
          </a:p>
          <a:p>
            <a:r>
              <a:rPr lang="uk-UA" sz="3600" dirty="0" smtClean="0">
                <a:solidFill>
                  <a:schemeClr val="accent2">
                    <a:lumMod val="50000"/>
                  </a:schemeClr>
                </a:solidFill>
                <a:latin typeface="+mj-lt"/>
              </a:rPr>
              <a:t>Стаття «</a:t>
            </a:r>
            <a:r>
              <a:rPr lang="uk-UA" sz="3600" dirty="0" smtClean="0">
                <a:solidFill>
                  <a:schemeClr val="accent2">
                    <a:lumMod val="50000"/>
                  </a:schemeClr>
                </a:solidFill>
                <a:latin typeface="+mj-lt"/>
              </a:rPr>
              <a:t>Ідіоми </a:t>
            </a:r>
            <a:r>
              <a:rPr lang="uk-UA" sz="3600" dirty="0" smtClean="0">
                <a:solidFill>
                  <a:schemeClr val="accent2">
                    <a:lumMod val="50000"/>
                  </a:schemeClr>
                </a:solidFill>
                <a:latin typeface="+mj-lt"/>
              </a:rPr>
              <a:t>як один із засобів підвищення ефективності вивчення англійської мови»(готується до публікації</a:t>
            </a:r>
            <a:r>
              <a:rPr lang="uk-UA" sz="3600" dirty="0" smtClean="0">
                <a:solidFill>
                  <a:schemeClr val="accent2">
                    <a:lumMod val="50000"/>
                  </a:schemeClr>
                </a:solidFill>
                <a:latin typeface="+mj-lt"/>
              </a:rPr>
              <a:t>)</a:t>
            </a:r>
            <a:r>
              <a:rPr lang="uk-UA" sz="3600" dirty="0" smtClean="0">
                <a:solidFill>
                  <a:schemeClr val="accent2">
                    <a:lumMod val="50000"/>
                  </a:schemeClr>
                </a:solidFill>
              </a:rPr>
              <a:t>, 2015 </a:t>
            </a:r>
            <a:r>
              <a:rPr lang="uk-UA" sz="3600" dirty="0">
                <a:solidFill>
                  <a:schemeClr val="accent2">
                    <a:lumMod val="50000"/>
                  </a:schemeClr>
                </a:solidFill>
              </a:rPr>
              <a:t>рік</a:t>
            </a:r>
          </a:p>
          <a:p>
            <a:endParaRPr lang="uk-UA" sz="3600" dirty="0">
              <a:solidFill>
                <a:schemeClr val="accent2">
                  <a:lumMod val="50000"/>
                </a:schemeClr>
              </a:solidFill>
              <a:latin typeface="+mj-lt"/>
            </a:endParaRPr>
          </a:p>
        </p:txBody>
      </p:sp>
    </p:spTree>
    <p:extLst>
      <p:ext uri="{BB962C8B-B14F-4D97-AF65-F5344CB8AC3E}">
        <p14:creationId xmlns:p14="http://schemas.microsoft.com/office/powerpoint/2010/main" val="21763541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701937"/>
            <a:ext cx="8712968" cy="6186309"/>
          </a:xfrm>
          <a:prstGeom prst="rect">
            <a:avLst/>
          </a:prstGeom>
          <a:noFill/>
        </p:spPr>
        <p:txBody>
          <a:bodyPr wrap="square" rtlCol="0">
            <a:spAutoFit/>
          </a:bodyPr>
          <a:lstStyle/>
          <a:p>
            <a:pPr algn="ctr"/>
            <a:r>
              <a:rPr lang="en-US" b="1" dirty="0"/>
              <a:t>GRAMMAR FOR FUN</a:t>
            </a:r>
            <a:endParaRPr lang="uk-UA" b="1" dirty="0"/>
          </a:p>
          <a:p>
            <a:pPr algn="just"/>
            <a:r>
              <a:rPr lang="en-US" dirty="0"/>
              <a:t>A grammar is a series of statements about the way a particular language works English grammar is “the English way of saying things”.</a:t>
            </a:r>
            <a:endParaRPr lang="uk-UA" dirty="0"/>
          </a:p>
          <a:p>
            <a:pPr algn="just"/>
            <a:r>
              <a:rPr lang="en-US" dirty="0"/>
              <a:t>It is true that </a:t>
            </a:r>
            <a:r>
              <a:rPr lang="en-US" u="sng" dirty="0"/>
              <a:t>what</a:t>
            </a:r>
            <a:r>
              <a:rPr lang="en-US" dirty="0"/>
              <a:t> we have to say is more interesting than a study of the language itself. But grammar is worth studying because an understanding of it can help us to express our ideas clearly and effectively. Are you bored with grammar rules? Yes? I know that the best way to learn a foreign language is to go and live in the place, but not a lot of us have such an opportunity. I propose a set of non- . competitive games for language teaching I use at my lessons.</a:t>
            </a:r>
            <a:endParaRPr lang="uk-UA" dirty="0"/>
          </a:p>
          <a:p>
            <a:pPr algn="just"/>
            <a:r>
              <a:rPr lang="en-US" dirty="0"/>
              <a:t>Each game is offered as working on a particular grammar area, but you can fill each frame with whatever grammar content you want.</a:t>
            </a:r>
          </a:p>
          <a:p>
            <a:pPr algn="just"/>
            <a:r>
              <a:rPr lang="en-US" dirty="0"/>
              <a:t>There are some games in which students build sentences and paragraphs in warm cooperation with each other rather than in competition. Your role is to give silent feedback to individuals and to the class, but only when absolutely necessary' The average teacher today notches up a score of about 60-70% teacher-talking time in his classes. Just 35% or less is left to the students. Some exercises could bring your teacher-talking time down to less than 5% of the overall exercise time.</a:t>
            </a:r>
            <a:endParaRPr lang="uk-UA" dirty="0"/>
          </a:p>
          <a:p>
            <a:pPr algn="just"/>
            <a:r>
              <a:rPr lang="en-US" dirty="0"/>
              <a:t>In some exercises students are asked to write and say things about themselves and people who are significant to them within a set of structures prescribed by the teacher.</a:t>
            </a:r>
            <a:endParaRPr lang="uk-UA" dirty="0"/>
          </a:p>
          <a:p>
            <a:pPr algn="just"/>
            <a:r>
              <a:rPr lang="en-US" dirty="0"/>
              <a:t>The students focus is on </a:t>
            </a:r>
            <a:r>
              <a:rPr lang="en-US" u="sng" dirty="0"/>
              <a:t>what</a:t>
            </a:r>
            <a:r>
              <a:rPr lang="en-US" dirty="0"/>
              <a:t> they are saying not on the form they are using. They control the content you control the structures.</a:t>
            </a:r>
            <a:endParaRPr lang="uk-UA" dirty="0"/>
          </a:p>
          <a:p>
            <a:endParaRPr lang="uk-UA" dirty="0"/>
          </a:p>
        </p:txBody>
      </p:sp>
    </p:spTree>
    <p:extLst>
      <p:ext uri="{BB962C8B-B14F-4D97-AF65-F5344CB8AC3E}">
        <p14:creationId xmlns:p14="http://schemas.microsoft.com/office/powerpoint/2010/main" val="30983392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24744"/>
            <a:ext cx="7992888" cy="5078313"/>
          </a:xfrm>
          <a:prstGeom prst="rect">
            <a:avLst/>
          </a:prstGeom>
          <a:noFill/>
        </p:spPr>
        <p:txBody>
          <a:bodyPr wrap="square" rtlCol="0">
            <a:spAutoFit/>
          </a:bodyPr>
          <a:lstStyle/>
          <a:p>
            <a:pPr algn="just"/>
            <a:r>
              <a:rPr lang="en-US" dirty="0">
                <a:solidFill>
                  <a:prstClr val="black"/>
                </a:solidFill>
              </a:rPr>
              <a:t>Grammar is perhaps so serious and central in learning another language that all ways should be searched for which will focus student energy on the task of mastering it. One way of focusing this energy is through the release offered by games.</a:t>
            </a:r>
            <a:endParaRPr lang="uk-UA" dirty="0">
              <a:solidFill>
                <a:prstClr val="black"/>
              </a:solidFill>
            </a:endParaRPr>
          </a:p>
          <a:p>
            <a:pPr algn="just"/>
            <a:r>
              <a:rPr lang="en-US" dirty="0">
                <a:solidFill>
                  <a:prstClr val="black"/>
                </a:solidFill>
              </a:rPr>
              <a:t>Where do these games fit into a teaching </a:t>
            </a:r>
            <a:r>
              <a:rPr lang="en-US" dirty="0" err="1">
                <a:solidFill>
                  <a:prstClr val="black"/>
                </a:solidFill>
              </a:rPr>
              <a:t>programme</a:t>
            </a:r>
            <a:r>
              <a:rPr lang="en-US" dirty="0">
                <a:solidFill>
                  <a:prstClr val="black"/>
                </a:solidFill>
              </a:rPr>
              <a:t>? In my own teaching I use games in two ways</a:t>
            </a:r>
            <a:r>
              <a:rPr lang="en-US" dirty="0" smtClean="0">
                <a:solidFill>
                  <a:prstClr val="black"/>
                </a:solidFill>
              </a:rPr>
              <a:t>:</a:t>
            </a:r>
          </a:p>
          <a:p>
            <a:pPr marL="342900" indent="-342900" algn="just">
              <a:buFontTx/>
              <a:buAutoNum type="alphaLcParenR"/>
            </a:pPr>
            <a:r>
              <a:rPr lang="en-US" dirty="0" smtClean="0">
                <a:solidFill>
                  <a:prstClr val="black"/>
                </a:solidFill>
              </a:rPr>
              <a:t>after a grammar presentation to see how much the group have learned</a:t>
            </a:r>
          </a:p>
          <a:p>
            <a:pPr marL="342900" indent="-342900" algn="just">
              <a:buFontTx/>
              <a:buAutoNum type="alphaLcParenR" startAt="2"/>
            </a:pPr>
            <a:r>
              <a:rPr lang="en-US" dirty="0" smtClean="0">
                <a:solidFill>
                  <a:prstClr val="black"/>
                </a:solidFill>
              </a:rPr>
              <a:t>as revision of a grammar area.</a:t>
            </a:r>
          </a:p>
          <a:p>
            <a:pPr algn="just"/>
            <a:r>
              <a:rPr lang="en-US" dirty="0" smtClean="0">
                <a:solidFill>
                  <a:prstClr val="black"/>
                </a:solidFill>
              </a:rPr>
              <a:t>I use games as a central part of the student’s learning process.</a:t>
            </a:r>
          </a:p>
          <a:p>
            <a:pPr algn="just"/>
            <a:r>
              <a:rPr lang="en-US" dirty="0" smtClean="0">
                <a:solidFill>
                  <a:prstClr val="black"/>
                </a:solidFill>
              </a:rPr>
              <a:t>You may ask me about the advantages of grammar games. Well, there are three of them:</a:t>
            </a:r>
          </a:p>
          <a:p>
            <a:pPr marL="342900" indent="-342900" algn="just">
              <a:buFontTx/>
              <a:buAutoNum type="arabicParenR"/>
            </a:pPr>
            <a:r>
              <a:rPr lang="en-US" dirty="0" smtClean="0">
                <a:solidFill>
                  <a:prstClr val="black"/>
                </a:solidFill>
              </a:rPr>
              <a:t>The teacher is free to find out what the students actually know, without being the focus of their attention.</a:t>
            </a:r>
          </a:p>
          <a:p>
            <a:pPr marL="342900" indent="-342900" algn="just">
              <a:buFontTx/>
              <a:buAutoNum type="arabicParenR" startAt="2"/>
            </a:pPr>
            <a:r>
              <a:rPr lang="en-US" dirty="0" smtClean="0">
                <a:solidFill>
                  <a:prstClr val="black"/>
                </a:solidFill>
              </a:rPr>
              <a:t>Serious work is taking place in the context of a game. The </a:t>
            </a:r>
            <a:r>
              <a:rPr lang="ru-RU" dirty="0" smtClean="0">
                <a:solidFill>
                  <a:prstClr val="black"/>
                </a:solidFill>
              </a:rPr>
              <a:t>«</a:t>
            </a:r>
            <a:r>
              <a:rPr lang="en-US" dirty="0" smtClean="0">
                <a:solidFill>
                  <a:prstClr val="black"/>
                </a:solidFill>
              </a:rPr>
              <a:t>game</a:t>
            </a:r>
            <a:r>
              <a:rPr lang="ru-RU" dirty="0" smtClean="0">
                <a:solidFill>
                  <a:prstClr val="black"/>
                </a:solidFill>
              </a:rPr>
              <a:t>»</a:t>
            </a:r>
            <a:r>
              <a:rPr lang="en-US" dirty="0" smtClean="0">
                <a:solidFill>
                  <a:prstClr val="black"/>
                </a:solidFill>
              </a:rPr>
              <a:t>       locomotive pulls the grammar train along.</a:t>
            </a:r>
          </a:p>
          <a:p>
            <a:pPr marL="342900" indent="-342900" algn="just">
              <a:buFontTx/>
              <a:buAutoNum type="arabicParenR" startAt="3"/>
            </a:pPr>
            <a:r>
              <a:rPr lang="en-US" dirty="0" smtClean="0">
                <a:solidFill>
                  <a:prstClr val="black"/>
                </a:solidFill>
              </a:rPr>
              <a:t>Everybody is working at once – the 15-30 minutes the average game lasts is a period of intense involvement.</a:t>
            </a:r>
            <a:endParaRPr lang="uk-UA" dirty="0">
              <a:solidFill>
                <a:prstClr val="black"/>
              </a:solidFill>
            </a:endParaRPr>
          </a:p>
          <a:p>
            <a:r>
              <a:rPr lang="en-US" dirty="0" smtClean="0">
                <a:solidFill>
                  <a:prstClr val="black"/>
                </a:solidFill>
              </a:rPr>
              <a:t> </a:t>
            </a:r>
            <a:endParaRPr lang="uk-UA" dirty="0">
              <a:solidFill>
                <a:prstClr val="black"/>
              </a:solidFill>
            </a:endParaRPr>
          </a:p>
        </p:txBody>
      </p:sp>
    </p:spTree>
    <p:extLst>
      <p:ext uri="{BB962C8B-B14F-4D97-AF65-F5344CB8AC3E}">
        <p14:creationId xmlns:p14="http://schemas.microsoft.com/office/powerpoint/2010/main" val="21478232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656</TotalTime>
  <Words>6911</Words>
  <Application>Microsoft Office PowerPoint</Application>
  <PresentationFormat>Экран (4:3)</PresentationFormat>
  <Paragraphs>449</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Поток</vt:lpstr>
      <vt:lpstr>Тернопіль 2015 </vt:lpstr>
      <vt:lpstr>Презентация PowerPoint</vt:lpstr>
      <vt:lpstr>Робота     з обдарованими                                                 учнями</vt:lpstr>
      <vt:lpstr>                   2012-2013 н.р. II етап олімпіади з англійської мови Мочульська Вікторія- 2 місце Карп’юк Христина – 2 місце </vt:lpstr>
      <vt:lpstr>                  2013-2014 н.р. </vt:lpstr>
      <vt:lpstr>               2014-2015 н.р.</vt:lpstr>
      <vt:lpstr>                 Публікації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Школа передового педагогічного досвіду</vt:lpstr>
      <vt:lpstr>Презентация PowerPoint</vt:lpstr>
      <vt:lpstr>                        FLEX</vt:lpstr>
      <vt:lpstr>                  Конкурси</vt:lpstr>
      <vt:lpstr>                   Фестивалі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Новікова Любов Євстахіївна Вчитель англійської мови ЗОШ №3 м.Тернопіль</dc:title>
  <dc:creator>Вероника</dc:creator>
  <cp:lastModifiedBy>Вероника</cp:lastModifiedBy>
  <cp:revision>63</cp:revision>
  <dcterms:created xsi:type="dcterms:W3CDTF">2015-02-08T15:31:46Z</dcterms:created>
  <dcterms:modified xsi:type="dcterms:W3CDTF">2015-02-24T20:48:27Z</dcterms:modified>
</cp:coreProperties>
</file>